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2" r:id="rId2"/>
  </p:sldMasterIdLst>
  <p:notesMasterIdLst>
    <p:notesMasterId r:id="rId18"/>
  </p:notesMasterIdLst>
  <p:handoutMasterIdLst>
    <p:handoutMasterId r:id="rId19"/>
  </p:handoutMasterIdLst>
  <p:sldIdLst>
    <p:sldId id="256" r:id="rId3"/>
    <p:sldId id="290" r:id="rId4"/>
    <p:sldId id="276" r:id="rId5"/>
    <p:sldId id="296" r:id="rId6"/>
    <p:sldId id="278" r:id="rId7"/>
    <p:sldId id="279" r:id="rId8"/>
    <p:sldId id="297" r:id="rId9"/>
    <p:sldId id="280" r:id="rId10"/>
    <p:sldId id="298" r:id="rId11"/>
    <p:sldId id="300" r:id="rId12"/>
    <p:sldId id="299" r:id="rId13"/>
    <p:sldId id="301" r:id="rId14"/>
    <p:sldId id="302" r:id="rId15"/>
    <p:sldId id="303" r:id="rId16"/>
    <p:sldId id="29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CECEC"/>
    <a:srgbClr val="DDDDDD"/>
    <a:srgbClr val="B4B6B8"/>
    <a:srgbClr val="93959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82" autoAdjust="0"/>
  </p:normalViewPr>
  <p:slideViewPr>
    <p:cSldViewPr snapToGrid="0">
      <p:cViewPr>
        <p:scale>
          <a:sx n="66" d="100"/>
          <a:sy n="66" d="100"/>
        </p:scale>
        <p:origin x="-1206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9B3C9-FFCF-4EBB-A650-D82E4FD1F870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E166A-CF7F-4A56-8CFD-42B7FE5992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64251-08A0-4442-80B7-ADC70395E714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0BBEF-3C4B-4BED-A031-C90E7AE270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8006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BEF-3C4B-4BED-A031-C90E7AE2704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201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BEF-3C4B-4BED-A031-C90E7AE27046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313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BEF-3C4B-4BED-A031-C90E7AE27046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313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BEF-3C4B-4BED-A031-C90E7AE27046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313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BEF-3C4B-4BED-A031-C90E7AE27046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313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BEF-3C4B-4BED-A031-C90E7AE27046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313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BEF-3C4B-4BED-A031-C90E7AE27046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313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BEF-3C4B-4BED-A031-C90E7AE2704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31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BEF-3C4B-4BED-A031-C90E7AE2704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313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BEF-3C4B-4BED-A031-C90E7AE2704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313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BEF-3C4B-4BED-A031-C90E7AE2704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313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BEF-3C4B-4BED-A031-C90E7AE2704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313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BEF-3C4B-4BED-A031-C90E7AE2704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313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BEF-3C4B-4BED-A031-C90E7AE2704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313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BEF-3C4B-4BED-A031-C90E7AE2704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31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76E29A0F-5E20-438F-9FB0-005D118BDDA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102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785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299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69137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6441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3412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5007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426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76E29A0F-5E20-438F-9FB0-005D118BDDA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6300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4923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025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0046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1349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1283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9150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1716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4352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6768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771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1605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166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76E29A0F-5E20-438F-9FB0-005D118BDDA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33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610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272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635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8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041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680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29A0F-5E20-438F-9FB0-005D118BDDA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6213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29A0F-5E20-438F-9FB0-005D118BDD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A74C6-C61E-41CD-826B-A65DB413DC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44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DDDDDD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841" y="2554663"/>
            <a:ext cx="6742428" cy="1735681"/>
          </a:xfrm>
        </p:spPr>
        <p:txBody>
          <a:bodyPr/>
          <a:lstStyle/>
          <a:p>
            <a:pPr algn="ctr"/>
            <a:r>
              <a:rPr lang="ru-RU" sz="2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инвентаризации открытости статистических данных России. </a:t>
            </a:r>
            <a:r>
              <a:rPr lang="ru-RU" sz="2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2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ODIN.РОССИЯ</a:t>
            </a:r>
            <a:endParaRPr lang="ru-RU" sz="2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1535" y="4439486"/>
            <a:ext cx="8069344" cy="1631375"/>
          </a:xfrm>
        </p:spPr>
        <p:txBody>
          <a:bodyPr anchor="b"/>
          <a:lstStyle/>
          <a:p>
            <a:r>
              <a:rPr lang="ru-RU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К.А. Зайков, ст. преподаватель</a:t>
            </a:r>
            <a:endParaRPr lang="ru-RU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Новосибирский государственный университет </a:t>
            </a:r>
            <a:endParaRPr lang="ru-RU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экономики </a:t>
            </a:r>
            <a:r>
              <a:rPr lang="ru-RU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управления</a:t>
            </a:r>
            <a:endParaRPr lang="ru-RU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Рисунок 2" descr="http://www.rusasstat.ru/userfiles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7269" y="2816928"/>
            <a:ext cx="2316731" cy="120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4841" y="158148"/>
            <a:ext cx="8946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съезд Общероссийской общественной организации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«Российская ассоциация статистиков»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Москва, 14 апреля 2017 г.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8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B4B6B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821" y="947987"/>
            <a:ext cx="8380429" cy="84271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Причины некорректности первых результатов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233"/>
            <a:ext cx="9144000" cy="751772"/>
            <a:chOff x="0" y="233"/>
            <a:chExt cx="9144000" cy="75177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233"/>
              <a:ext cx="9144000" cy="751772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3121" y="13341"/>
              <a:ext cx="7843101" cy="707886"/>
            </a:xfrm>
            <a:prstGeom prst="rect">
              <a:avLst/>
            </a:prstGeom>
            <a:solidFill>
              <a:srgbClr val="ECECE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 съезд Общероссийской общественной организации </a:t>
              </a:r>
            </a:p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«Российская ассоциация статистиков»</a:t>
              </a:r>
            </a:p>
            <a:p>
              <a:pPr algn="ctr"/>
              <a:r>
                <a:rPr lang="ru-RU" sz="1200" b="1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Москва, 14 апреля 2017 г</a:t>
              </a:r>
              <a:r>
                <a:rPr lang="ru-RU" sz="1200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8305" y="12157"/>
              <a:ext cx="1383725" cy="720994"/>
            </a:xfrm>
            <a:prstGeom prst="rect">
              <a:avLst/>
            </a:prstGeom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639175" y="6464594"/>
            <a:ext cx="454455" cy="365125"/>
          </a:xfrm>
        </p:spPr>
        <p:txBody>
          <a:bodyPr/>
          <a:lstStyle/>
          <a:p>
            <a:fld id="{403A74C6-C61E-41CD-826B-A65DB413DC88}" type="slidenum">
              <a:rPr lang="ru-RU" sz="1600" b="1" smtClean="0">
                <a:solidFill>
                  <a:srgbClr val="4472C4">
                    <a:lumMod val="50000"/>
                  </a:srgbClr>
                </a:solidFill>
              </a:rPr>
              <a:pPr/>
              <a:t>10</a:t>
            </a:fld>
            <a:endParaRPr lang="ru-R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390525" y="2038350"/>
            <a:ext cx="8543925" cy="32385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buAutoNum type="arabicPeriod"/>
            </a:pPr>
            <a:r>
              <a:rPr lang="ru-RU" sz="2800" dirty="0" smtClean="0"/>
              <a:t>Не учитывается ведомственная статистика;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Проблема языкового барьера;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Эксперты – не статистики.</a:t>
            </a:r>
          </a:p>
        </p:txBody>
      </p:sp>
    </p:spTree>
    <p:extLst>
      <p:ext uri="{BB962C8B-B14F-4D97-AF65-F5344CB8AC3E}">
        <p14:creationId xmlns="" xmlns:p14="http://schemas.microsoft.com/office/powerpoint/2010/main" val="65498429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B4B6B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821" y="1062287"/>
            <a:ext cx="8380429" cy="84271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Таблица 1 - Результаты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ODIN.Россия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2016 год, баллов</a:t>
            </a:r>
          </a:p>
        </p:txBody>
      </p:sp>
      <p:grpSp>
        <p:nvGrpSpPr>
          <p:cNvPr id="3" name="Группа 11"/>
          <p:cNvGrpSpPr/>
          <p:nvPr/>
        </p:nvGrpSpPr>
        <p:grpSpPr>
          <a:xfrm>
            <a:off x="0" y="233"/>
            <a:ext cx="9144000" cy="751772"/>
            <a:chOff x="0" y="233"/>
            <a:chExt cx="9144000" cy="75177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233"/>
              <a:ext cx="9144000" cy="751772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3121" y="13341"/>
              <a:ext cx="7843101" cy="707886"/>
            </a:xfrm>
            <a:prstGeom prst="rect">
              <a:avLst/>
            </a:prstGeom>
            <a:solidFill>
              <a:srgbClr val="ECECE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 съезд Общероссийской общественной организации </a:t>
              </a:r>
            </a:p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«Российская ассоциация статистиков»</a:t>
              </a:r>
            </a:p>
            <a:p>
              <a:pPr algn="ctr"/>
              <a:r>
                <a:rPr lang="ru-RU" sz="1200" b="1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Москва, 14 апреля 2017 г</a:t>
              </a:r>
              <a:r>
                <a:rPr lang="ru-RU" sz="1200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8305" y="12157"/>
              <a:ext cx="1383725" cy="720994"/>
            </a:xfrm>
            <a:prstGeom prst="rect">
              <a:avLst/>
            </a:prstGeom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610600" y="6464594"/>
            <a:ext cx="483030" cy="365125"/>
          </a:xfrm>
        </p:spPr>
        <p:txBody>
          <a:bodyPr/>
          <a:lstStyle/>
          <a:p>
            <a:fld id="{403A74C6-C61E-41CD-826B-A65DB413DC88}" type="slidenum">
              <a:rPr lang="ru-RU" sz="1600" b="1" smtClean="0">
                <a:solidFill>
                  <a:srgbClr val="4472C4">
                    <a:lumMod val="50000"/>
                  </a:srgbClr>
                </a:solidFill>
              </a:rPr>
              <a:pPr/>
              <a:t>11</a:t>
            </a:fld>
            <a:endParaRPr lang="ru-R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23875" y="2006282"/>
          <a:ext cx="8162924" cy="3213418"/>
        </p:xfrm>
        <a:graphic>
          <a:graphicData uri="http://schemas.openxmlformats.org/drawingml/2006/table">
            <a:tbl>
              <a:tblPr/>
              <a:tblGrid>
                <a:gridCol w="2972563"/>
                <a:gridCol w="2012707"/>
                <a:gridCol w="1588827"/>
                <a:gridCol w="1588827"/>
              </a:tblGrid>
              <a:tr h="71670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Категория данных</a:t>
                      </a:r>
                      <a:endParaRPr lang="ru-RU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69" marR="66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Полнота и охват</a:t>
                      </a:r>
                      <a:endParaRPr lang="ru-RU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69" marR="66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Открытость</a:t>
                      </a:r>
                      <a:endParaRPr lang="ru-RU" sz="18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69" marR="66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Итого</a:t>
                      </a:r>
                      <a:endParaRPr lang="ru-RU" sz="18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69" marR="66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6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Социальная статистика</a:t>
                      </a:r>
                      <a:endParaRPr lang="ru-RU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69" marR="66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6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Экономическая статистика</a:t>
                      </a:r>
                      <a:endParaRPr lang="ru-RU" sz="18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69" marR="66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6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Статистика окружающей среды</a:t>
                      </a:r>
                      <a:endParaRPr lang="ru-RU" sz="18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69" marR="66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5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Всего</a:t>
                      </a:r>
                      <a:endParaRPr lang="ru-RU" sz="18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69" marR="66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365394" y="5319118"/>
            <a:ext cx="84547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Восточная Европа: Россия на 6 место (из 10)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(6 место по охвату и 6 место по открытости)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Весь мир: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38 место (из 173)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23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место по охвату и 45 место по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открытости)</a:t>
            </a: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98429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B4B6B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/>
          <p:nvPr/>
        </p:nvGrpSpPr>
        <p:grpSpPr>
          <a:xfrm>
            <a:off x="0" y="233"/>
            <a:ext cx="9144000" cy="751772"/>
            <a:chOff x="0" y="233"/>
            <a:chExt cx="9144000" cy="75177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233"/>
              <a:ext cx="9144000" cy="751772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3121" y="13341"/>
              <a:ext cx="7843101" cy="707886"/>
            </a:xfrm>
            <a:prstGeom prst="rect">
              <a:avLst/>
            </a:prstGeom>
            <a:solidFill>
              <a:srgbClr val="ECECE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 съезд Общероссийской общественной организации </a:t>
              </a:r>
            </a:p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«Российская ассоциация статистиков»</a:t>
              </a:r>
            </a:p>
            <a:p>
              <a:pPr algn="ctr"/>
              <a:r>
                <a:rPr lang="ru-RU" sz="1200" b="1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Москва, 14 апреля 2017 г</a:t>
              </a:r>
              <a:r>
                <a:rPr lang="ru-RU" sz="1200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8305" y="12157"/>
              <a:ext cx="1383725" cy="720994"/>
            </a:xfrm>
            <a:prstGeom prst="rect">
              <a:avLst/>
            </a:prstGeom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620125" y="6464594"/>
            <a:ext cx="473505" cy="365125"/>
          </a:xfrm>
        </p:spPr>
        <p:txBody>
          <a:bodyPr/>
          <a:lstStyle/>
          <a:p>
            <a:fld id="{403A74C6-C61E-41CD-826B-A65DB413DC88}" type="slidenum">
              <a:rPr lang="ru-RU" sz="1600" b="1" smtClean="0">
                <a:solidFill>
                  <a:srgbClr val="4472C4">
                    <a:lumMod val="50000"/>
                  </a:srgbClr>
                </a:solidFill>
              </a:rPr>
              <a:pPr/>
              <a:t>12</a:t>
            </a:fld>
            <a:endParaRPr lang="ru-R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 cstate="print"/>
          <a:srcRect l="11250" t="11979" r="12500" b="39193"/>
          <a:stretch>
            <a:fillRect/>
          </a:stretch>
        </p:blipFill>
        <p:spPr bwMode="auto">
          <a:xfrm>
            <a:off x="622300" y="1358900"/>
            <a:ext cx="8056880" cy="412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5498429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B4B6B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821" y="947987"/>
            <a:ext cx="8380429" cy="84271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Недостатки статистических систем России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233"/>
            <a:ext cx="9144000" cy="751772"/>
            <a:chOff x="0" y="233"/>
            <a:chExt cx="9144000" cy="75177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233"/>
              <a:ext cx="9144000" cy="751772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3121" y="13341"/>
              <a:ext cx="7843101" cy="707886"/>
            </a:xfrm>
            <a:prstGeom prst="rect">
              <a:avLst/>
            </a:prstGeom>
            <a:solidFill>
              <a:srgbClr val="ECECE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 съезд Общероссийской общественной организации </a:t>
              </a:r>
            </a:p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«Российская ассоциация статистиков»</a:t>
              </a:r>
            </a:p>
            <a:p>
              <a:pPr algn="ctr"/>
              <a:r>
                <a:rPr lang="ru-RU" sz="1200" b="1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Москва, 14 апреля 2017 г</a:t>
              </a:r>
              <a:r>
                <a:rPr lang="ru-RU" sz="1200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8305" y="12157"/>
              <a:ext cx="1383725" cy="720994"/>
            </a:xfrm>
            <a:prstGeom prst="rect">
              <a:avLst/>
            </a:prstGeom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639175" y="6464594"/>
            <a:ext cx="454455" cy="365125"/>
          </a:xfrm>
        </p:spPr>
        <p:txBody>
          <a:bodyPr/>
          <a:lstStyle/>
          <a:p>
            <a:fld id="{403A74C6-C61E-41CD-826B-A65DB413DC88}" type="slidenum">
              <a:rPr lang="ru-RU" sz="1600" b="1" smtClean="0">
                <a:solidFill>
                  <a:srgbClr val="4472C4">
                    <a:lumMod val="50000"/>
                  </a:srgbClr>
                </a:solidFill>
              </a:rPr>
              <a:pPr/>
              <a:t>13</a:t>
            </a:fld>
            <a:endParaRPr lang="ru-R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365125" y="1708150"/>
            <a:ext cx="8543925" cy="3705679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pPr indent="36000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1. Недостаточная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дезагрегация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статистических данных. </a:t>
            </a:r>
          </a:p>
          <a:p>
            <a:pPr indent="36000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2. Недостаточная продолжительность временных рядов. </a:t>
            </a:r>
          </a:p>
          <a:p>
            <a:pPr indent="36000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3. Проблема представления данных на региональном и муниципальном уровнях. </a:t>
            </a:r>
          </a:p>
          <a:p>
            <a:pPr indent="36000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4. Недостаточно современные базы статистических данных. </a:t>
            </a:r>
          </a:p>
          <a:p>
            <a:pPr indent="36000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5. Отсутствие на сайте Росстата перекрестных ссылок на другие ведомственные статистические системы.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98429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B4B6B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/>
          <p:nvPr/>
        </p:nvGrpSpPr>
        <p:grpSpPr>
          <a:xfrm>
            <a:off x="0" y="233"/>
            <a:ext cx="9144000" cy="751772"/>
            <a:chOff x="0" y="233"/>
            <a:chExt cx="9144000" cy="75177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233"/>
              <a:ext cx="9144000" cy="751772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3121" y="13341"/>
              <a:ext cx="7843101" cy="707886"/>
            </a:xfrm>
            <a:prstGeom prst="rect">
              <a:avLst/>
            </a:prstGeom>
            <a:solidFill>
              <a:srgbClr val="ECECE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 съезд Общероссийской общественной организации </a:t>
              </a:r>
            </a:p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«Российская ассоциация статистиков»</a:t>
              </a:r>
            </a:p>
            <a:p>
              <a:pPr algn="ctr"/>
              <a:r>
                <a:rPr lang="ru-RU" sz="1200" b="1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Москва, 14 апреля 2017 г</a:t>
              </a:r>
              <a:r>
                <a:rPr lang="ru-RU" sz="1200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8305" y="12157"/>
              <a:ext cx="1383725" cy="720994"/>
            </a:xfrm>
            <a:prstGeom prst="rect">
              <a:avLst/>
            </a:prstGeom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639175" y="6464594"/>
            <a:ext cx="454455" cy="365125"/>
          </a:xfrm>
        </p:spPr>
        <p:txBody>
          <a:bodyPr/>
          <a:lstStyle/>
          <a:p>
            <a:fld id="{403A74C6-C61E-41CD-826B-A65DB413DC88}" type="slidenum">
              <a:rPr lang="ru-RU" sz="1600" b="1" smtClean="0">
                <a:solidFill>
                  <a:srgbClr val="4472C4">
                    <a:lumMod val="50000"/>
                  </a:srgbClr>
                </a:solidFill>
              </a:rPr>
              <a:pPr/>
              <a:t>14</a:t>
            </a:fld>
            <a:endParaRPr lang="ru-R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4" cstate="print"/>
          <a:srcRect t="6362" b="14844"/>
          <a:stretch>
            <a:fillRect/>
          </a:stretch>
        </p:blipFill>
        <p:spPr bwMode="auto">
          <a:xfrm>
            <a:off x="914401" y="1640115"/>
            <a:ext cx="7287610" cy="459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79821" y="960687"/>
            <a:ext cx="8380429" cy="65039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Сайт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ODIN.Россия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98429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B4B6B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346" y="2724150"/>
            <a:ext cx="8380429" cy="9144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Благодарю за внимание</a:t>
            </a:r>
            <a:endParaRPr lang="ru-RU" sz="40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233"/>
            <a:ext cx="9144000" cy="751772"/>
            <a:chOff x="0" y="233"/>
            <a:chExt cx="9144000" cy="75177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233"/>
              <a:ext cx="9144000" cy="751772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3121" y="13341"/>
              <a:ext cx="7843101" cy="707886"/>
            </a:xfrm>
            <a:prstGeom prst="rect">
              <a:avLst/>
            </a:prstGeom>
            <a:solidFill>
              <a:srgbClr val="ECECE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 съезд Общероссийской общественной организации </a:t>
              </a:r>
            </a:p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«Российская ассоциация статистиков»</a:t>
              </a:r>
            </a:p>
            <a:p>
              <a:pPr algn="ctr"/>
              <a:r>
                <a:rPr lang="ru-RU" sz="1200" b="1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Москва, 14 апреля 2017 г</a:t>
              </a:r>
              <a:r>
                <a:rPr lang="ru-RU" sz="1200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8305" y="12157"/>
              <a:ext cx="1383725" cy="720994"/>
            </a:xfrm>
            <a:prstGeom prst="rect">
              <a:avLst/>
            </a:prstGeom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534400" y="6464594"/>
            <a:ext cx="559230" cy="365125"/>
          </a:xfrm>
        </p:spPr>
        <p:txBody>
          <a:bodyPr/>
          <a:lstStyle/>
          <a:p>
            <a:fld id="{403A74C6-C61E-41CD-826B-A65DB413DC88}" type="slidenum">
              <a:rPr lang="ru-RU" sz="1600" b="1" smtClean="0">
                <a:solidFill>
                  <a:srgbClr val="4472C4">
                    <a:lumMod val="50000"/>
                  </a:srgbClr>
                </a:solidFill>
              </a:rPr>
              <a:pPr/>
              <a:t>15</a:t>
            </a:fld>
            <a:endParaRPr lang="ru-R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98429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B4B6B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/>
          <p:nvPr/>
        </p:nvGrpSpPr>
        <p:grpSpPr>
          <a:xfrm>
            <a:off x="0" y="233"/>
            <a:ext cx="9144000" cy="751772"/>
            <a:chOff x="0" y="233"/>
            <a:chExt cx="9144000" cy="75177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233"/>
              <a:ext cx="9144000" cy="751772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3121" y="13341"/>
              <a:ext cx="7843101" cy="707886"/>
            </a:xfrm>
            <a:prstGeom prst="rect">
              <a:avLst/>
            </a:prstGeom>
            <a:solidFill>
              <a:srgbClr val="ECECE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 съезд Общероссийской общественной организации </a:t>
              </a:r>
            </a:p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«Российская ассоциация статистиков»</a:t>
              </a:r>
            </a:p>
            <a:p>
              <a:pPr algn="ctr"/>
              <a:r>
                <a:rPr lang="ru-RU" sz="1200" b="1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Москва, 14 апреля 2017 г</a:t>
              </a:r>
              <a:r>
                <a:rPr lang="ru-RU" sz="1200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8305" y="12157"/>
              <a:ext cx="1383725" cy="720994"/>
            </a:xfrm>
            <a:prstGeom prst="rect">
              <a:avLst/>
            </a:prstGeom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534400" y="6464594"/>
            <a:ext cx="559230" cy="365125"/>
          </a:xfrm>
        </p:spPr>
        <p:txBody>
          <a:bodyPr/>
          <a:lstStyle/>
          <a:p>
            <a:fld id="{403A74C6-C61E-41CD-826B-A65DB413DC88}" type="slidenum">
              <a:rPr lang="ru-RU" sz="1600" b="1" smtClean="0">
                <a:solidFill>
                  <a:srgbClr val="4472C4">
                    <a:lumMod val="50000"/>
                  </a:srgbClr>
                </a:solidFill>
              </a:rPr>
              <a:pPr/>
              <a:t>2</a:t>
            </a:fld>
            <a:endParaRPr lang="ru-R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3" name="Содержимое 3"/>
          <p:cNvSpPr txBox="1">
            <a:spLocks/>
          </p:cNvSpPr>
          <p:nvPr/>
        </p:nvSpPr>
        <p:spPr>
          <a:xfrm>
            <a:off x="304800" y="1200150"/>
            <a:ext cx="8543925" cy="4924424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endParaRPr lang="en-US" sz="2400" b="1" dirty="0" smtClean="0"/>
          </a:p>
          <a:p>
            <a:r>
              <a:rPr lang="ru-RU" sz="2400" b="1" dirty="0" err="1" smtClean="0"/>
              <a:t>Global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Partnership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for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Sustainable</a:t>
            </a:r>
            <a:r>
              <a:rPr lang="ru-RU" sz="2400" b="1" dirty="0" smtClean="0"/>
              <a:t> </a:t>
            </a:r>
            <a:endParaRPr lang="en-US" sz="2400" b="1" dirty="0" smtClean="0"/>
          </a:p>
          <a:p>
            <a:r>
              <a:rPr lang="ru-RU" sz="2400" b="1" dirty="0" err="1" smtClean="0"/>
              <a:t>Development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Data</a:t>
            </a:r>
            <a:r>
              <a:rPr lang="ru-RU" sz="2400" b="1" dirty="0" smtClean="0"/>
              <a:t> (GPSDD)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err="1" smtClean="0"/>
              <a:t>Open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Data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Watch</a:t>
            </a:r>
            <a:r>
              <a:rPr lang="ru-RU" sz="2400" b="1" dirty="0" smtClean="0"/>
              <a:t> (</a:t>
            </a:r>
            <a:r>
              <a:rPr lang="en-US" sz="2400" b="1" dirty="0" smtClean="0"/>
              <a:t>ODW)</a:t>
            </a:r>
            <a:endParaRPr lang="ru-RU" sz="2400" b="1" dirty="0" smtClean="0"/>
          </a:p>
          <a:p>
            <a:endParaRPr lang="ru-RU" sz="2400" b="1" dirty="0" smtClean="0"/>
          </a:p>
          <a:p>
            <a:endParaRPr lang="en-US" sz="2400" b="1" dirty="0" smtClean="0"/>
          </a:p>
          <a:p>
            <a:endParaRPr lang="ru-RU" sz="2400" b="1" dirty="0" smtClean="0"/>
          </a:p>
          <a:p>
            <a:r>
              <a:rPr lang="ru-RU" sz="2400" b="1" dirty="0" err="1" smtClean="0"/>
              <a:t>The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Open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Data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Inventory</a:t>
            </a:r>
            <a:r>
              <a:rPr lang="ru-RU" sz="2400" b="1" dirty="0" smtClean="0"/>
              <a:t> </a:t>
            </a:r>
            <a:r>
              <a:rPr lang="en-US" sz="2400" b="1" dirty="0" smtClean="0"/>
              <a:t>(ODIN)</a:t>
            </a:r>
            <a:endParaRPr lang="ru-RU" sz="2400" b="1" dirty="0"/>
          </a:p>
        </p:txBody>
      </p:sp>
      <p:pic>
        <p:nvPicPr>
          <p:cNvPr id="14338" name="Picture 2" descr="Картинки по запросу Global Partnership for Sustainable Development D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599" y="1543050"/>
            <a:ext cx="3508375" cy="990600"/>
          </a:xfrm>
          <a:prstGeom prst="rect">
            <a:avLst/>
          </a:prstGeom>
          <a:noFill/>
        </p:spPr>
      </p:pic>
      <p:pic>
        <p:nvPicPr>
          <p:cNvPr id="14343" name="Picture 7" descr="C:\Documents and Settings\kaf-stat\Рабочий стол\logo-with-name-sma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2924175"/>
            <a:ext cx="3048000" cy="723900"/>
          </a:xfrm>
          <a:prstGeom prst="rect">
            <a:avLst/>
          </a:prstGeom>
          <a:noFill/>
        </p:spPr>
      </p:pic>
      <p:pic>
        <p:nvPicPr>
          <p:cNvPr id="14345" name="Picture 9" descr="Картинки по запросу open data invento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78493" y="3980944"/>
            <a:ext cx="2670107" cy="150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5498429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B4B6B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1"/>
          <p:cNvGrpSpPr/>
          <p:nvPr/>
        </p:nvGrpSpPr>
        <p:grpSpPr>
          <a:xfrm>
            <a:off x="0" y="233"/>
            <a:ext cx="9144000" cy="751772"/>
            <a:chOff x="0" y="233"/>
            <a:chExt cx="9144000" cy="75177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233"/>
              <a:ext cx="9144000" cy="751772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3121" y="13341"/>
              <a:ext cx="7843101" cy="707886"/>
            </a:xfrm>
            <a:prstGeom prst="rect">
              <a:avLst/>
            </a:prstGeom>
            <a:solidFill>
              <a:srgbClr val="ECECE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 съезд Общероссийской общественной организации </a:t>
              </a:r>
            </a:p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«Российская ассоциация статистиков»</a:t>
              </a:r>
            </a:p>
            <a:p>
              <a:pPr algn="ctr"/>
              <a:r>
                <a:rPr lang="ru-RU" sz="1200" b="1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Москва, 14 апреля 2017 г</a:t>
              </a:r>
              <a:r>
                <a:rPr lang="ru-RU" sz="1200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8305" y="12157"/>
              <a:ext cx="1383725" cy="720994"/>
            </a:xfrm>
            <a:prstGeom prst="rect">
              <a:avLst/>
            </a:prstGeom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836160" y="6464594"/>
            <a:ext cx="257470" cy="365125"/>
          </a:xfrm>
        </p:spPr>
        <p:txBody>
          <a:bodyPr/>
          <a:lstStyle/>
          <a:p>
            <a:fld id="{403A74C6-C61E-41CD-826B-A65DB413DC88}" type="slidenum">
              <a:rPr lang="ru-RU" sz="1600" b="1" smtClean="0">
                <a:solidFill>
                  <a:srgbClr val="4472C4">
                    <a:lumMod val="50000"/>
                  </a:srgbClr>
                </a:solidFill>
              </a:rPr>
              <a:pPr/>
              <a:t>3</a:t>
            </a:fld>
            <a:endParaRPr lang="ru-R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4" cstate="print"/>
          <a:srcRect t="22619" r="4405" b="8780"/>
          <a:stretch>
            <a:fillRect/>
          </a:stretch>
        </p:blipFill>
        <p:spPr bwMode="auto">
          <a:xfrm>
            <a:off x="649516" y="1567542"/>
            <a:ext cx="7913246" cy="454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787400" y="1035735"/>
            <a:ext cx="7531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География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ODIN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-2015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65498429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B4B6B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233"/>
            <a:ext cx="9144000" cy="751772"/>
            <a:chOff x="0" y="233"/>
            <a:chExt cx="9144000" cy="75177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233"/>
              <a:ext cx="9144000" cy="751772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3121" y="13341"/>
              <a:ext cx="7843101" cy="707886"/>
            </a:xfrm>
            <a:prstGeom prst="rect">
              <a:avLst/>
            </a:prstGeom>
            <a:solidFill>
              <a:srgbClr val="ECECE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 съезд Общероссийской общественной организации </a:t>
              </a:r>
            </a:p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«Российская ассоциация статистиков»</a:t>
              </a:r>
            </a:p>
            <a:p>
              <a:pPr algn="ctr"/>
              <a:r>
                <a:rPr lang="ru-RU" sz="1200" b="1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Москва, 14 апреля 2017 г</a:t>
              </a:r>
              <a:r>
                <a:rPr lang="ru-RU" sz="1200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8305" y="12157"/>
              <a:ext cx="1383725" cy="720994"/>
            </a:xfrm>
            <a:prstGeom prst="rect">
              <a:avLst/>
            </a:prstGeom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836160" y="6464594"/>
            <a:ext cx="257470" cy="365125"/>
          </a:xfrm>
        </p:spPr>
        <p:txBody>
          <a:bodyPr/>
          <a:lstStyle/>
          <a:p>
            <a:fld id="{403A74C6-C61E-41CD-826B-A65DB413DC88}" type="slidenum">
              <a:rPr lang="ru-RU" sz="1600" b="1" smtClean="0">
                <a:solidFill>
                  <a:srgbClr val="4472C4">
                    <a:lumMod val="50000"/>
                  </a:srgbClr>
                </a:solidFill>
              </a:rPr>
              <a:pPr/>
              <a:t>4</a:t>
            </a:fld>
            <a:endParaRPr lang="ru-R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7400" y="1035735"/>
            <a:ext cx="7531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География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ODIN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-2016</a:t>
            </a:r>
            <a:endParaRPr lang="ru-RU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1875" t="19531" r="4271" b="11849"/>
          <a:stretch>
            <a:fillRect/>
          </a:stretch>
        </p:blipFill>
        <p:spPr bwMode="auto">
          <a:xfrm>
            <a:off x="838200" y="1606189"/>
            <a:ext cx="7632700" cy="446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5498429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B4B6B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/>
          <p:nvPr/>
        </p:nvGrpSpPr>
        <p:grpSpPr>
          <a:xfrm>
            <a:off x="0" y="233"/>
            <a:ext cx="9144000" cy="751772"/>
            <a:chOff x="0" y="233"/>
            <a:chExt cx="9144000" cy="75177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233"/>
              <a:ext cx="9144000" cy="751772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3121" y="13341"/>
              <a:ext cx="7843101" cy="707886"/>
            </a:xfrm>
            <a:prstGeom prst="rect">
              <a:avLst/>
            </a:prstGeom>
            <a:solidFill>
              <a:srgbClr val="ECECE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 съезд Общероссийской общественной организации </a:t>
              </a:r>
            </a:p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«Российская ассоциация статистиков»</a:t>
              </a:r>
            </a:p>
            <a:p>
              <a:pPr algn="ctr"/>
              <a:r>
                <a:rPr lang="ru-RU" sz="1200" b="1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Москва, 14 апреля 2017 г</a:t>
              </a:r>
              <a:r>
                <a:rPr lang="ru-RU" sz="1200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8305" y="12157"/>
              <a:ext cx="1383725" cy="720994"/>
            </a:xfrm>
            <a:prstGeom prst="rect">
              <a:avLst/>
            </a:prstGeom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836160" y="6464594"/>
            <a:ext cx="257470" cy="365125"/>
          </a:xfrm>
        </p:spPr>
        <p:txBody>
          <a:bodyPr/>
          <a:lstStyle/>
          <a:p>
            <a:fld id="{403A74C6-C61E-41CD-826B-A65DB413DC88}" type="slidenum">
              <a:rPr lang="ru-RU" sz="1600" b="1" smtClean="0">
                <a:solidFill>
                  <a:srgbClr val="4472C4">
                    <a:lumMod val="50000"/>
                  </a:srgbClr>
                </a:solidFill>
              </a:rPr>
              <a:pPr/>
              <a:t>5</a:t>
            </a:fld>
            <a:endParaRPr lang="ru-R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09575" y="1476375"/>
            <a:ext cx="8191499" cy="5162549"/>
          </a:xfrm>
          <a:solidFill>
            <a:srgbClr val="FFFFFF"/>
          </a:solidFill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500" b="1" dirty="0" smtClean="0"/>
              <a:t>1.Социальная статистика:</a:t>
            </a:r>
          </a:p>
          <a:p>
            <a:pPr marL="0" indent="361950">
              <a:buNone/>
            </a:pPr>
            <a:r>
              <a:rPr lang="ru-RU" sz="3500" b="1" dirty="0" smtClean="0"/>
              <a:t>1.1. Статистика населения и естественного движения;</a:t>
            </a:r>
          </a:p>
          <a:p>
            <a:pPr marL="0" indent="361950">
              <a:buNone/>
            </a:pPr>
            <a:r>
              <a:rPr lang="ru-RU" sz="3500" b="1" dirty="0" smtClean="0"/>
              <a:t>1.2. Образовательные учреждения;</a:t>
            </a:r>
          </a:p>
          <a:p>
            <a:pPr marL="0" indent="361950">
              <a:buNone/>
            </a:pPr>
            <a:r>
              <a:rPr lang="ru-RU" sz="3500" b="1" dirty="0" smtClean="0"/>
              <a:t>1.3. Результаты обучения;</a:t>
            </a:r>
          </a:p>
          <a:p>
            <a:pPr marL="0" indent="361950">
              <a:buNone/>
            </a:pPr>
            <a:r>
              <a:rPr lang="ru-RU" sz="3500" b="1" dirty="0" smtClean="0"/>
              <a:t>1.4. Медицинские учреждения;</a:t>
            </a:r>
          </a:p>
          <a:p>
            <a:pPr marL="0" indent="361950">
              <a:buNone/>
            </a:pPr>
            <a:r>
              <a:rPr lang="ru-RU" sz="3500" b="1" dirty="0" smtClean="0"/>
              <a:t>1.5. Результаты лечения;</a:t>
            </a:r>
          </a:p>
          <a:p>
            <a:pPr marL="0" indent="361950">
              <a:buNone/>
            </a:pPr>
            <a:r>
              <a:rPr lang="ru-RU" sz="3500" b="1" dirty="0" smtClean="0"/>
              <a:t>1.6. Репродуктивное здоровье;</a:t>
            </a:r>
          </a:p>
          <a:p>
            <a:pPr marL="0" indent="361950">
              <a:buNone/>
            </a:pPr>
            <a:r>
              <a:rPr lang="ru-RU" sz="3500" b="1" dirty="0" smtClean="0"/>
              <a:t>1.7. </a:t>
            </a:r>
            <a:r>
              <a:rPr lang="ru-RU" sz="3500" b="1" dirty="0" err="1" smtClean="0"/>
              <a:t>Гендерная</a:t>
            </a:r>
            <a:r>
              <a:rPr lang="ru-RU" sz="3500" b="1" dirty="0" smtClean="0"/>
              <a:t> статистика;</a:t>
            </a:r>
          </a:p>
          <a:p>
            <a:pPr marL="0" indent="361950">
              <a:buNone/>
            </a:pPr>
            <a:r>
              <a:rPr lang="ru-RU" sz="3500" b="1" dirty="0" smtClean="0"/>
              <a:t>1.8. Статистика доходов и </a:t>
            </a:r>
            <a:r>
              <a:rPr lang="ru-RU" sz="3500" b="1" dirty="0" smtClean="0"/>
              <a:t>бедности;</a:t>
            </a:r>
          </a:p>
          <a:p>
            <a:pPr marL="0" indent="0">
              <a:buNone/>
            </a:pPr>
            <a:endParaRPr lang="ru-RU" sz="3500" dirty="0" smtClean="0"/>
          </a:p>
          <a:p>
            <a:pPr marL="0" indent="0">
              <a:buNone/>
            </a:pPr>
            <a:r>
              <a:rPr lang="ru-RU" sz="3500" b="1" dirty="0" smtClean="0"/>
              <a:t>2</a:t>
            </a:r>
            <a:r>
              <a:rPr lang="ru-RU" sz="3500" b="1" dirty="0" smtClean="0"/>
              <a:t>. Экономическая статистика:</a:t>
            </a:r>
          </a:p>
          <a:p>
            <a:pPr marL="0" indent="361950">
              <a:buNone/>
            </a:pPr>
            <a:r>
              <a:rPr lang="ru-RU" sz="3500" b="1" dirty="0" smtClean="0"/>
              <a:t>2.1. Национальные счета;</a:t>
            </a:r>
          </a:p>
          <a:p>
            <a:pPr marL="0" indent="361950">
              <a:buNone/>
            </a:pPr>
            <a:r>
              <a:rPr lang="ru-RU" sz="3500" b="1" dirty="0" smtClean="0"/>
              <a:t>2.2. Статистика труда;</a:t>
            </a:r>
          </a:p>
          <a:p>
            <a:pPr marL="0" indent="361950">
              <a:buNone/>
            </a:pPr>
            <a:r>
              <a:rPr lang="ru-RU" sz="3500" b="1" dirty="0" smtClean="0"/>
              <a:t>2.3. Индексы цен;</a:t>
            </a:r>
          </a:p>
          <a:p>
            <a:pPr marL="0" indent="361950">
              <a:buNone/>
            </a:pPr>
            <a:r>
              <a:rPr lang="ru-RU" sz="3500" b="1" dirty="0" smtClean="0"/>
              <a:t>2.4. Государственные финансы;</a:t>
            </a:r>
          </a:p>
          <a:p>
            <a:pPr marL="0" indent="361950">
              <a:buNone/>
            </a:pPr>
            <a:r>
              <a:rPr lang="ru-RU" sz="3500" b="1" dirty="0" smtClean="0"/>
              <a:t>2.5. Деньги и банковское дело;</a:t>
            </a:r>
          </a:p>
          <a:p>
            <a:pPr marL="0" indent="361950">
              <a:buNone/>
            </a:pPr>
            <a:r>
              <a:rPr lang="ru-RU" sz="3500" b="1" dirty="0" smtClean="0"/>
              <a:t>2.6. Международная торговля;</a:t>
            </a:r>
          </a:p>
          <a:p>
            <a:pPr marL="0" indent="361950">
              <a:buNone/>
            </a:pPr>
            <a:r>
              <a:rPr lang="ru-RU" sz="3500" b="1" dirty="0" smtClean="0"/>
              <a:t>2.7. Платежный баланс</a:t>
            </a:r>
            <a:r>
              <a:rPr lang="ru-RU" sz="3500" b="1" dirty="0" smtClean="0"/>
              <a:t>;</a:t>
            </a:r>
            <a:endParaRPr lang="ru-RU" sz="3500" b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1550" y="4247438"/>
            <a:ext cx="391235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/>
              <a:t>3. Статистика окружающей среды:</a:t>
            </a:r>
          </a:p>
          <a:p>
            <a:pPr indent="361950"/>
            <a:r>
              <a:rPr lang="ru-RU" sz="1700" b="1" dirty="0" smtClean="0"/>
              <a:t>31. Землепользование;</a:t>
            </a:r>
          </a:p>
          <a:p>
            <a:pPr indent="361950"/>
            <a:r>
              <a:rPr lang="ru-RU" sz="1700" b="1" dirty="0" smtClean="0"/>
              <a:t>3.2. Использование ресурсов;</a:t>
            </a:r>
          </a:p>
          <a:p>
            <a:pPr indent="361950"/>
            <a:r>
              <a:rPr lang="ru-RU" sz="1700" b="1" dirty="0" smtClean="0"/>
              <a:t>3.3. Использование энергии;</a:t>
            </a:r>
          </a:p>
          <a:p>
            <a:pPr indent="361950"/>
            <a:r>
              <a:rPr lang="ru-RU" sz="1700" b="1" dirty="0" smtClean="0"/>
              <a:t>34. Загрязнение;</a:t>
            </a:r>
          </a:p>
          <a:p>
            <a:pPr indent="361950"/>
            <a:r>
              <a:rPr lang="ru-RU" sz="1700" b="1" dirty="0" smtClean="0"/>
              <a:t>3.5. Условия жизни.</a:t>
            </a:r>
            <a:endParaRPr lang="ru-RU" sz="1700" b="1" dirty="0" smtClean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89346" y="738437"/>
            <a:ext cx="8380429" cy="6712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КАТЕГОРИИ ДАННЫХ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98429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B4B6B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821" y="947987"/>
            <a:ext cx="8380429" cy="842714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КРИТЕРИИ ОЦЕНКИ</a:t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1. Охват и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дезагрегация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233"/>
            <a:ext cx="9144000" cy="751772"/>
            <a:chOff x="0" y="233"/>
            <a:chExt cx="9144000" cy="75177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233"/>
              <a:ext cx="9144000" cy="751772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3121" y="13341"/>
              <a:ext cx="7843101" cy="707886"/>
            </a:xfrm>
            <a:prstGeom prst="rect">
              <a:avLst/>
            </a:prstGeom>
            <a:solidFill>
              <a:srgbClr val="ECECE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 съезд Общероссийской общественной организации </a:t>
              </a:r>
            </a:p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«Российская ассоциация статистиков»</a:t>
              </a:r>
            </a:p>
            <a:p>
              <a:pPr algn="ctr"/>
              <a:r>
                <a:rPr lang="ru-RU" sz="1200" b="1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Москва, 14 апреля 2017 г</a:t>
              </a:r>
              <a:r>
                <a:rPr lang="ru-RU" sz="1200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8305" y="12157"/>
              <a:ext cx="1383725" cy="720994"/>
            </a:xfrm>
            <a:prstGeom prst="rect">
              <a:avLst/>
            </a:prstGeom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836160" y="6464594"/>
            <a:ext cx="257470" cy="365125"/>
          </a:xfrm>
        </p:spPr>
        <p:txBody>
          <a:bodyPr/>
          <a:lstStyle/>
          <a:p>
            <a:fld id="{403A74C6-C61E-41CD-826B-A65DB413DC88}" type="slidenum">
              <a:rPr lang="ru-RU" sz="1600" b="1" smtClean="0">
                <a:solidFill>
                  <a:srgbClr val="4472C4">
                    <a:lumMod val="50000"/>
                  </a:srgbClr>
                </a:solidFill>
              </a:rPr>
              <a:pPr/>
              <a:t>6</a:t>
            </a:fld>
            <a:endParaRPr lang="ru-R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390525" y="2038350"/>
            <a:ext cx="8543925" cy="32385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400" dirty="0" smtClean="0"/>
              <a:t>1.1. Наличие разных уровней </a:t>
            </a:r>
            <a:r>
              <a:rPr lang="ru-RU" sz="2400" dirty="0" err="1" smtClean="0"/>
              <a:t>дезагрегирования</a:t>
            </a:r>
            <a:r>
              <a:rPr lang="ru-RU" sz="2400" dirty="0" smtClean="0"/>
              <a:t> (в зависимости от конкретного изучаемого показателя);</a:t>
            </a:r>
          </a:p>
          <a:p>
            <a:r>
              <a:rPr lang="ru-RU" sz="2400" dirty="0" smtClean="0"/>
              <a:t>1.2.  Наличие временных рядов за последние 5 лет;</a:t>
            </a:r>
          </a:p>
          <a:p>
            <a:r>
              <a:rPr lang="ru-RU" sz="2400" dirty="0" smtClean="0"/>
              <a:t>1.3.  Наличие временных рядов за последние 10 лет;</a:t>
            </a:r>
          </a:p>
          <a:p>
            <a:r>
              <a:rPr lang="ru-RU" sz="2400" dirty="0" smtClean="0"/>
              <a:t>1.4. Наличие данных первого административного уровня (в РФ – субъекты);</a:t>
            </a:r>
          </a:p>
          <a:p>
            <a:r>
              <a:rPr lang="ru-RU" sz="2400" dirty="0" smtClean="0"/>
              <a:t>1.5. Наличие данных второго административного уровня (в РФ – муниципальные образования);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65498429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B4B6B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821" y="938462"/>
            <a:ext cx="8380429" cy="842714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КРИТЕРИИ ОЦЕНКИ</a:t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. Открытость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233"/>
            <a:ext cx="9144000" cy="751772"/>
            <a:chOff x="0" y="233"/>
            <a:chExt cx="9144000" cy="75177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233"/>
              <a:ext cx="9144000" cy="751772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3121" y="13341"/>
              <a:ext cx="7843101" cy="707886"/>
            </a:xfrm>
            <a:prstGeom prst="rect">
              <a:avLst/>
            </a:prstGeom>
            <a:solidFill>
              <a:srgbClr val="ECECE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 съезд Общероссийской общественной организации </a:t>
              </a:r>
            </a:p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«Российская ассоциация статистиков»</a:t>
              </a:r>
            </a:p>
            <a:p>
              <a:pPr algn="ctr"/>
              <a:r>
                <a:rPr lang="ru-RU" sz="1200" b="1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Москва, 14 апреля 2017 г</a:t>
              </a:r>
              <a:r>
                <a:rPr lang="ru-RU" sz="1200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8305" y="12157"/>
              <a:ext cx="1383725" cy="720994"/>
            </a:xfrm>
            <a:prstGeom prst="rect">
              <a:avLst/>
            </a:prstGeom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836160" y="6464594"/>
            <a:ext cx="257470" cy="365125"/>
          </a:xfrm>
        </p:spPr>
        <p:txBody>
          <a:bodyPr/>
          <a:lstStyle/>
          <a:p>
            <a:fld id="{403A74C6-C61E-41CD-826B-A65DB413DC88}" type="slidenum">
              <a:rPr lang="ru-RU" sz="1600" b="1" smtClean="0">
                <a:solidFill>
                  <a:srgbClr val="4472C4">
                    <a:lumMod val="50000"/>
                  </a:srgbClr>
                </a:solidFill>
              </a:rPr>
              <a:pPr/>
              <a:t>7</a:t>
            </a:fld>
            <a:endParaRPr lang="ru-R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390525" y="2038349"/>
            <a:ext cx="8543925" cy="3838575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400" dirty="0" smtClean="0"/>
              <a:t>2.1. Машиночитаемый формат данных (наличие загружаемых данных в форматах (XLS, XLSX, CSV, </a:t>
            </a:r>
            <a:r>
              <a:rPr lang="ru-RU" sz="2400" dirty="0" err="1" smtClean="0"/>
              <a:t>Stata</a:t>
            </a:r>
            <a:r>
              <a:rPr lang="ru-RU" sz="2400" dirty="0" smtClean="0"/>
              <a:t>, SAS, SPSS, JSON, CDF, RDF, XML, TXT).</a:t>
            </a:r>
          </a:p>
          <a:p>
            <a:r>
              <a:rPr lang="ru-RU" sz="2400" dirty="0" smtClean="0"/>
              <a:t>2.2. </a:t>
            </a:r>
            <a:r>
              <a:rPr lang="ru-RU" sz="2400" dirty="0" err="1" smtClean="0"/>
              <a:t>Непроприетарный</a:t>
            </a:r>
            <a:r>
              <a:rPr lang="ru-RU" sz="2400" dirty="0" smtClean="0"/>
              <a:t> формат данных (наличие скачиваемых данных, которые возможно открыть в свободном программном обеспечении, например, XLSX, DOCX, CSV, XML, HTML, JSON, TXT).</a:t>
            </a:r>
          </a:p>
          <a:p>
            <a:r>
              <a:rPr lang="ru-RU" sz="2400" dirty="0" smtClean="0"/>
              <a:t>2.3. Наличие параметров загрузки (выбора формата файлов);</a:t>
            </a:r>
          </a:p>
          <a:p>
            <a:r>
              <a:rPr lang="ru-RU" sz="2400" dirty="0" smtClean="0"/>
              <a:t>2.4. Доступность метаданных (описание методик сбора и т.д.);</a:t>
            </a:r>
          </a:p>
          <a:p>
            <a:r>
              <a:rPr lang="ru-RU" sz="2400" dirty="0" smtClean="0"/>
              <a:t>2.5. Свободные / Неограниченные условия использования.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65498429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B4B6B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821" y="900362"/>
            <a:ext cx="8380429" cy="833188"/>
          </a:xfrm>
        </p:spPr>
        <p:txBody>
          <a:bodyPr>
            <a:normAutofit/>
          </a:bodyPr>
          <a:lstStyle/>
          <a:p>
            <a:pPr lvl="0"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ODIN.РОССИЯ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 инвентаризация охвата и открытости официальной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статистики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233"/>
            <a:ext cx="9144000" cy="751772"/>
            <a:chOff x="0" y="233"/>
            <a:chExt cx="9144000" cy="75177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233"/>
              <a:ext cx="9144000" cy="751772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3121" y="13341"/>
              <a:ext cx="7843101" cy="707886"/>
            </a:xfrm>
            <a:prstGeom prst="rect">
              <a:avLst/>
            </a:prstGeom>
            <a:solidFill>
              <a:srgbClr val="ECECE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 съезд Общероссийской общественной организации </a:t>
              </a:r>
            </a:p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«Российская ассоциация статистиков»</a:t>
              </a:r>
            </a:p>
            <a:p>
              <a:pPr algn="ctr"/>
              <a:r>
                <a:rPr lang="ru-RU" sz="1200" b="1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Москва, 14 апреля 2017 г</a:t>
              </a:r>
              <a:r>
                <a:rPr lang="ru-RU" sz="1200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8305" y="12157"/>
              <a:ext cx="1383725" cy="720994"/>
            </a:xfrm>
            <a:prstGeom prst="rect">
              <a:avLst/>
            </a:prstGeom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836160" y="6464594"/>
            <a:ext cx="257470" cy="365125"/>
          </a:xfrm>
        </p:spPr>
        <p:txBody>
          <a:bodyPr/>
          <a:lstStyle/>
          <a:p>
            <a:fld id="{403A74C6-C61E-41CD-826B-A65DB413DC88}" type="slidenum">
              <a:rPr lang="ru-RU" sz="1600" b="1" smtClean="0">
                <a:solidFill>
                  <a:srgbClr val="4472C4">
                    <a:lumMod val="50000"/>
                  </a:srgbClr>
                </a:solidFill>
              </a:rPr>
              <a:pPr/>
              <a:t>8</a:t>
            </a:fld>
            <a:endParaRPr lang="ru-R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6" name="Заголовок 1"/>
          <p:cNvSpPr txBox="1">
            <a:spLocks noGrp="1"/>
          </p:cNvSpPr>
          <p:nvPr>
            <p:ph idx="1"/>
          </p:nvPr>
        </p:nvSpPr>
        <p:spPr>
          <a:xfrm>
            <a:off x="476250" y="1851025"/>
            <a:ext cx="3752850" cy="4606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Первый этап 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обучающий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семинар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22-24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июня 2016 г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., Международный институт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статистического образования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НИУ ВШЭ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Участники: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Санкт-Петербургское, Новосибирское, Ростовское, Мордовское, Оренбургское отделения </a:t>
            </a:r>
            <a:r>
              <a:rPr lang="ru-RU" sz="2000" dirty="0" smtClean="0"/>
              <a:t>РАС </a:t>
            </a:r>
            <a:r>
              <a:rPr lang="ru-RU" sz="2000" dirty="0" smtClean="0"/>
              <a:t>, </a:t>
            </a:r>
            <a:r>
              <a:rPr lang="ru-RU" sz="2000" dirty="0" smtClean="0"/>
              <a:t>представители Армении и Белоруссии.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://server2.webisgroup.ru/odin/images/data/gallery/423_big_1489478067_6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8037" y="2492713"/>
            <a:ext cx="4490531" cy="2993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5498429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B4B6B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821" y="1062287"/>
            <a:ext cx="8380429" cy="84271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Таблица 1 - Результаты ODIN по РФ за 2016 год, баллов</a:t>
            </a:r>
          </a:p>
        </p:txBody>
      </p:sp>
      <p:grpSp>
        <p:nvGrpSpPr>
          <p:cNvPr id="3" name="Группа 11"/>
          <p:cNvGrpSpPr/>
          <p:nvPr/>
        </p:nvGrpSpPr>
        <p:grpSpPr>
          <a:xfrm>
            <a:off x="0" y="233"/>
            <a:ext cx="9144000" cy="751772"/>
            <a:chOff x="0" y="233"/>
            <a:chExt cx="9144000" cy="75177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233"/>
              <a:ext cx="9144000" cy="751772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3121" y="13341"/>
              <a:ext cx="7843101" cy="707886"/>
            </a:xfrm>
            <a:prstGeom prst="rect">
              <a:avLst/>
            </a:prstGeom>
            <a:solidFill>
              <a:srgbClr val="ECECE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 съезд Общероссийской общественной организации </a:t>
              </a:r>
            </a:p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«Российская ассоциация статистиков»</a:t>
              </a:r>
            </a:p>
            <a:p>
              <a:pPr algn="ctr"/>
              <a:r>
                <a:rPr lang="ru-RU" sz="1200" b="1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Москва, 14 апреля 2017 г</a:t>
              </a:r>
              <a:r>
                <a:rPr lang="ru-RU" sz="1200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8305" y="12157"/>
              <a:ext cx="1383725" cy="720994"/>
            </a:xfrm>
            <a:prstGeom prst="rect">
              <a:avLst/>
            </a:prstGeom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836160" y="6464594"/>
            <a:ext cx="257470" cy="365125"/>
          </a:xfrm>
        </p:spPr>
        <p:txBody>
          <a:bodyPr/>
          <a:lstStyle/>
          <a:p>
            <a:fld id="{403A74C6-C61E-41CD-826B-A65DB413DC88}" type="slidenum">
              <a:rPr lang="ru-RU" sz="1600" b="1" smtClean="0">
                <a:solidFill>
                  <a:srgbClr val="4472C4">
                    <a:lumMod val="50000"/>
                  </a:srgbClr>
                </a:solidFill>
              </a:rPr>
              <a:pPr/>
              <a:t>9</a:t>
            </a:fld>
            <a:endParaRPr lang="ru-R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23875" y="2006282"/>
          <a:ext cx="8162924" cy="3213418"/>
        </p:xfrm>
        <a:graphic>
          <a:graphicData uri="http://schemas.openxmlformats.org/drawingml/2006/table">
            <a:tbl>
              <a:tblPr/>
              <a:tblGrid>
                <a:gridCol w="2972563"/>
                <a:gridCol w="2012707"/>
                <a:gridCol w="1588827"/>
                <a:gridCol w="1588827"/>
              </a:tblGrid>
              <a:tr h="71670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Категория данных</a:t>
                      </a:r>
                      <a:endParaRPr lang="ru-RU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69" marR="66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Полнота и охват</a:t>
                      </a:r>
                      <a:endParaRPr lang="ru-RU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69" marR="66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Открытость</a:t>
                      </a:r>
                      <a:endParaRPr lang="ru-RU" sz="18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69" marR="66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Итого</a:t>
                      </a:r>
                      <a:endParaRPr lang="ru-RU" sz="18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69" marR="66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6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Социальная статистика</a:t>
                      </a:r>
                      <a:endParaRPr lang="ru-RU" sz="18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69" marR="66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37</a:t>
                      </a:r>
                      <a:endParaRPr lang="ru-RU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69" marR="66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</a:t>
                      </a:r>
                      <a:endParaRPr lang="ru-RU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69" marR="66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37</a:t>
                      </a:r>
                      <a:endParaRPr lang="ru-RU" sz="18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69" marR="66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6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Экономическая статистика</a:t>
                      </a:r>
                      <a:endParaRPr lang="ru-RU" sz="18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69" marR="66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68</a:t>
                      </a:r>
                      <a:endParaRPr lang="ru-RU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69" marR="66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48</a:t>
                      </a:r>
                      <a:endParaRPr lang="ru-RU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69" marR="66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58</a:t>
                      </a:r>
                      <a:endParaRPr lang="ru-RU" sz="18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69" marR="66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6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Статистика окружающей среды</a:t>
                      </a:r>
                      <a:endParaRPr lang="ru-RU" sz="18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69" marR="66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</a:t>
                      </a:r>
                      <a:endParaRPr lang="ru-RU" sz="18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69" marR="66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46</a:t>
                      </a:r>
                      <a:endParaRPr lang="ru-RU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69" marR="66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48</a:t>
                      </a:r>
                      <a:endParaRPr lang="ru-RU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69" marR="66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5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Всего</a:t>
                      </a:r>
                      <a:endParaRPr lang="ru-RU" sz="18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69" marR="66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</a:t>
                      </a:r>
                      <a:endParaRPr lang="ru-RU" sz="18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69" marR="66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43</a:t>
                      </a:r>
                      <a:endParaRPr lang="ru-RU" sz="18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69" marR="66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</a:t>
                      </a:r>
                      <a:endParaRPr lang="ru-RU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969" marR="66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365394" y="5457617"/>
            <a:ext cx="84547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Восточная Европа: Россия на 9 место (из 10)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(10 место по охвату и 7 место по открытости)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Весь мир: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47 место (из 173)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98429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Другая 6">
      <a:dk1>
        <a:srgbClr val="FFFFFF"/>
      </a:dk1>
      <a:lt1>
        <a:sysClr val="window" lastClr="FFFFFF"/>
      </a:lt1>
      <a:dk2>
        <a:srgbClr val="000000"/>
      </a:dk2>
      <a:lt2>
        <a:srgbClr val="F8F8F8"/>
      </a:lt2>
      <a:accent1>
        <a:srgbClr val="FFFF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415</TotalTime>
  <Words>880</Words>
  <Application>Microsoft Office PowerPoint</Application>
  <PresentationFormat>Экран (4:3)</PresentationFormat>
  <Paragraphs>195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Берлин</vt:lpstr>
      <vt:lpstr>1_Тема Office</vt:lpstr>
      <vt:lpstr>Результаты инвентаризации открытости статистических данных России.  Проект ODIN.РОССИЯ</vt:lpstr>
      <vt:lpstr>Слайд 2</vt:lpstr>
      <vt:lpstr>Слайд 3</vt:lpstr>
      <vt:lpstr>Слайд 4</vt:lpstr>
      <vt:lpstr>КАТЕГОРИИ ДАННЫХ</vt:lpstr>
      <vt:lpstr>КРИТЕРИИ ОЦЕНКИ  1. Охват и дезагрегация</vt:lpstr>
      <vt:lpstr>КРИТЕРИИ ОЦЕНКИ 2. Открытость</vt:lpstr>
      <vt:lpstr>ODIN.РОССИЯ - инвентаризация охвата и открытости официальной статистики</vt:lpstr>
      <vt:lpstr>Таблица 1 - Результаты ODIN по РФ за 2016 год, баллов</vt:lpstr>
      <vt:lpstr>Причины некорректности первых результатов</vt:lpstr>
      <vt:lpstr>Таблица 1 - Результаты ODIN.Россия за 2016 год, баллов</vt:lpstr>
      <vt:lpstr>Слайд 12</vt:lpstr>
      <vt:lpstr>Недостатки статистических систем России</vt:lpstr>
      <vt:lpstr>Сайт ODIN.Россия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Зайков</dc:creator>
  <cp:lastModifiedBy>kaf-stat</cp:lastModifiedBy>
  <cp:revision>30</cp:revision>
  <dcterms:created xsi:type="dcterms:W3CDTF">2017-04-11T17:42:41Z</dcterms:created>
  <dcterms:modified xsi:type="dcterms:W3CDTF">2017-04-12T11:05:06Z</dcterms:modified>
</cp:coreProperties>
</file>