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5"/>
  </p:notesMasterIdLst>
  <p:sldIdLst>
    <p:sldId id="278" r:id="rId2"/>
    <p:sldId id="297" r:id="rId3"/>
    <p:sldId id="298" r:id="rId4"/>
    <p:sldId id="259" r:id="rId5"/>
    <p:sldId id="295" r:id="rId6"/>
    <p:sldId id="296" r:id="rId7"/>
    <p:sldId id="261" r:id="rId8"/>
    <p:sldId id="279" r:id="rId9"/>
    <p:sldId id="265" r:id="rId10"/>
    <p:sldId id="274" r:id="rId11"/>
    <p:sldId id="280" r:id="rId12"/>
    <p:sldId id="292" r:id="rId13"/>
    <p:sldId id="281" r:id="rId14"/>
    <p:sldId id="282" r:id="rId15"/>
    <p:sldId id="284" r:id="rId16"/>
    <p:sldId id="293" r:id="rId17"/>
    <p:sldId id="286" r:id="rId18"/>
    <p:sldId id="289" r:id="rId19"/>
    <p:sldId id="288" r:id="rId20"/>
    <p:sldId id="290" r:id="rId21"/>
    <p:sldId id="294" r:id="rId22"/>
    <p:sldId id="29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C8DA-CBB2-473B-BAF2-342F3BB1D448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32498-3FA8-4553-8FFD-EBF687748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680A-76A1-4D43-9D68-26743B7ED0E6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AACB-C848-40BF-9516-2B65274804B9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F07C-C97E-4D8E-B570-33D81B7798FB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DCEB-6F71-4AE6-BA82-09F8C1C73D0F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36F3-5FFD-449D-8D09-4F6991E5A859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2E1D-31F8-4D80-80A0-3C056984E289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686D-F809-433C-8C0A-99996BE566E4}" type="datetime1">
              <a:rPr lang="ru-RU" smtClean="0"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9E2B-5514-4064-A300-81C22C8F718D}" type="datetime1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23C-24F1-4CB2-98DF-F0DD4218EE28}" type="datetime1">
              <a:rPr lang="ru-RU" smtClean="0"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C7D88-7F64-46D8-85FB-659FE878925B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ECA-2A6F-43FA-92B5-4A5C2F98BF06}" type="datetime1">
              <a:rPr lang="ru-RU" smtClean="0"/>
              <a:t>14.04.2017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4E88F3-4E78-409C-A373-6D97E9A5B729}" type="datetime1">
              <a:rPr lang="ru-RU" smtClean="0"/>
              <a:t>14.04.2017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uto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tlab.mccme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orver.olympiads@gmail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tlab.mccme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ergeyhry.narod.ru/vmp/img/vmp192703_29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152" y="764704"/>
            <a:ext cx="5106144" cy="47104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152" y="620688"/>
            <a:ext cx="6840760" cy="576064"/>
          </a:xfrm>
        </p:spPr>
        <p:txBody>
          <a:bodyPr>
            <a:noAutofit/>
          </a:bodyPr>
          <a:lstStyle/>
          <a:p>
            <a:pPr algn="l"/>
            <a:endParaRPr lang="ru-RU" sz="1600" dirty="0">
              <a:solidFill>
                <a:schemeClr val="tx2"/>
              </a:solidFill>
            </a:endParaRPr>
          </a:p>
          <a:p>
            <a:pPr algn="l"/>
            <a:endParaRPr lang="en-US" sz="1600" dirty="0"/>
          </a:p>
          <a:p>
            <a:pPr algn="l"/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2" y="5661248"/>
            <a:ext cx="592682" cy="572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5710742"/>
            <a:ext cx="667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Лаборатория теории вероятностей, Московский Центр Непрерывного Математического Образования, Центр Педагогического Мастерства, 2017</a:t>
            </a:r>
          </a:p>
        </p:txBody>
      </p:sp>
      <p:pic>
        <p:nvPicPr>
          <p:cNvPr id="5124" name="Picture 4" descr="http://media-2.web.britannica.com/eb-media/61/6961-004-F7024E09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87"/>
            <a:ext cx="2299135" cy="29815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912" y="491213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ОБЗОР И ПЕРСПЕКТИВЫ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Высоцкий И.Р.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304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Вероятность 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и статистика в 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школе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/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</a:b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/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</a:b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Интернет-олимпиада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496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04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Эссе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24744"/>
            <a:ext cx="7859216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/>
              <a:t>Эссе оказались самой привлекательной частью Олимпиады. Мы выделили 4 типа эссе: </a:t>
            </a:r>
            <a:endParaRPr lang="en-US" sz="2600" dirty="0"/>
          </a:p>
          <a:p>
            <a:pPr marL="114300" indent="0">
              <a:buNone/>
            </a:pPr>
            <a:endParaRPr lang="en-US" sz="900" dirty="0"/>
          </a:p>
          <a:p>
            <a:pPr lvl="1" algn="just"/>
            <a:r>
              <a:rPr lang="ru-RU" sz="2200" dirty="0"/>
              <a:t>Проверка </a:t>
            </a:r>
            <a:r>
              <a:rPr lang="ru-RU" sz="2200" dirty="0" smtClean="0"/>
              <a:t>предположения </a:t>
            </a:r>
            <a:r>
              <a:rPr lang="ru-RU" sz="2200" dirty="0"/>
              <a:t>или гипотезы с помощью доступных описательных параметров и здравого смысла. </a:t>
            </a:r>
          </a:p>
          <a:p>
            <a:pPr lvl="1" algn="just"/>
            <a:r>
              <a:rPr lang="ru-RU" sz="2200" dirty="0"/>
              <a:t>Проверка и критика </a:t>
            </a:r>
            <a:r>
              <a:rPr lang="ru-RU" sz="2200" dirty="0" smtClean="0"/>
              <a:t>статистического </a:t>
            </a:r>
            <a:r>
              <a:rPr lang="ru-RU" sz="2200" dirty="0"/>
              <a:t>рассуждения, </a:t>
            </a:r>
            <a:r>
              <a:rPr lang="ru-RU" sz="2200" dirty="0" smtClean="0"/>
              <a:t>поиск </a:t>
            </a:r>
            <a:r>
              <a:rPr lang="ru-RU" sz="2200" dirty="0"/>
              <a:t>ошибки и </a:t>
            </a:r>
            <a:r>
              <a:rPr lang="ru-RU" sz="2200" dirty="0" smtClean="0"/>
              <a:t>предложение, </a:t>
            </a:r>
            <a:r>
              <a:rPr lang="ru-RU" sz="2200" dirty="0"/>
              <a:t>как </a:t>
            </a:r>
            <a:r>
              <a:rPr lang="ru-RU" sz="2200" dirty="0" smtClean="0"/>
              <a:t>улучшить </a:t>
            </a:r>
            <a:r>
              <a:rPr lang="ru-RU" sz="2200" dirty="0"/>
              <a:t>или </a:t>
            </a:r>
            <a:r>
              <a:rPr lang="ru-RU" sz="2200" dirty="0" smtClean="0"/>
              <a:t>исправить ситуацию.</a:t>
            </a:r>
            <a:endParaRPr lang="ru-RU" sz="2200" dirty="0"/>
          </a:p>
          <a:p>
            <a:pPr lvl="1" algn="just"/>
            <a:r>
              <a:rPr lang="ru-RU" sz="2200" dirty="0" smtClean="0"/>
              <a:t>Поиск способа </a:t>
            </a:r>
            <a:r>
              <a:rPr lang="ru-RU" sz="2200" dirty="0"/>
              <a:t>оценить некоторую величину (значение или параметр модели). </a:t>
            </a:r>
            <a:endParaRPr lang="en-US" sz="2200" dirty="0"/>
          </a:p>
          <a:p>
            <a:pPr lvl="1" algn="just"/>
            <a:r>
              <a:rPr lang="ru-RU" sz="2200" dirty="0"/>
              <a:t>Сбор данных и проверка того, удовлетворяют ли они некоторому статистическому закону, или нет. </a:t>
            </a:r>
            <a:endParaRPr lang="en-US" sz="2200" dirty="0"/>
          </a:p>
          <a:p>
            <a:endParaRPr lang="en-US" sz="900" dirty="0"/>
          </a:p>
          <a:p>
            <a:pPr algn="just"/>
            <a:r>
              <a:rPr lang="ru-RU" sz="2600" dirty="0"/>
              <a:t>Основным инструментом в работе является здравый смысл, т.к. мы не </a:t>
            </a:r>
            <a:r>
              <a:rPr lang="ru-RU" sz="2600" dirty="0" smtClean="0"/>
              <a:t>думаем, что школьников нужно учить точным математическим методам проверки гипотез </a:t>
            </a:r>
            <a:r>
              <a:rPr lang="ru-RU" sz="2600" dirty="0"/>
              <a:t>или </a:t>
            </a:r>
            <a:r>
              <a:rPr lang="ru-RU" sz="2600" dirty="0" smtClean="0"/>
              <a:t>оценивания. </a:t>
            </a:r>
            <a:endParaRPr lang="ru-RU" sz="2600" dirty="0"/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3528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Эссе</a:t>
            </a:r>
            <a:r>
              <a:rPr lang="en-US" sz="3600" b="1" dirty="0"/>
              <a:t>: </a:t>
            </a:r>
            <a:r>
              <a:rPr lang="ru-RU" sz="3600" b="1" dirty="0"/>
              <a:t>Численность толпы</a:t>
            </a:r>
            <a:r>
              <a:rPr lang="en-US" sz="3600" b="1" dirty="0"/>
              <a:t> (2012)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4098" name="Рисунок 4" descr="ar128872472431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5"/>
            <a:ext cx="6264696" cy="50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Корреляция роста</a:t>
            </a:r>
            <a:r>
              <a:rPr lang="en-US" sz="3600" b="1" dirty="0"/>
              <a:t>  (2009)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63" y="3492186"/>
            <a:ext cx="3024336" cy="27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159" y="1167115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Однажды учительница решила показать классу, что рост мальчиков и девочек – независимые случайные переменные. Она выбрала случайным образом десять девочек и десять мальчиков, составила из них случайным образом пары «мальчик - девочка» и записала рост </a:t>
            </a:r>
            <a:r>
              <a:rPr lang="ru-RU" sz="2400" dirty="0" smtClean="0"/>
              <a:t>для </a:t>
            </a:r>
            <a:r>
              <a:rPr lang="ru-RU" sz="2400" dirty="0"/>
              <a:t>каждой пары.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0285" y="3465993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Затем она </a:t>
            </a:r>
            <a:r>
              <a:rPr lang="ru-RU" sz="2400" dirty="0"/>
              <a:t>построила </a:t>
            </a:r>
            <a:r>
              <a:rPr lang="ru-RU" sz="2400" dirty="0" err="1" smtClean="0"/>
              <a:t>диаграм-му</a:t>
            </a:r>
            <a:r>
              <a:rPr lang="ru-RU" sz="2400" dirty="0" smtClean="0"/>
              <a:t> </a:t>
            </a:r>
            <a:r>
              <a:rPr lang="ru-RU" sz="2400" dirty="0"/>
              <a:t>рассеивания. К своему </a:t>
            </a:r>
            <a:r>
              <a:rPr lang="ru-RU" sz="2400" dirty="0" smtClean="0"/>
              <a:t>ужасу </a:t>
            </a:r>
            <a:r>
              <a:rPr lang="ru-RU" sz="2400" dirty="0"/>
              <a:t>она обнаружила, что все точки сгруппировались вдоль </a:t>
            </a:r>
            <a:r>
              <a:rPr lang="ru-RU" sz="2400" dirty="0" smtClean="0"/>
              <a:t>наклон-ной</a:t>
            </a:r>
            <a:r>
              <a:rPr lang="ru-RU" sz="2400" dirty="0"/>
              <a:t>. То есть налицо </a:t>
            </a:r>
            <a:r>
              <a:rPr lang="ru-RU" sz="2400" dirty="0" err="1" smtClean="0"/>
              <a:t>корреля-ция</a:t>
            </a:r>
            <a:r>
              <a:rPr lang="ru-RU" sz="2400" dirty="0"/>
              <a:t>! Как же </a:t>
            </a:r>
            <a:r>
              <a:rPr lang="ru-RU" sz="2400" dirty="0" smtClean="0"/>
              <a:t>так?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4067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Страхование автомобилей</a:t>
            </a:r>
            <a:r>
              <a:rPr lang="en-US" sz="3600" b="1" dirty="0"/>
              <a:t> (2010)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776863" cy="273630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dirty="0"/>
              <a:t>Цена страховки на </a:t>
            </a:r>
            <a:r>
              <a:rPr lang="ru-RU" sz="2400" dirty="0" smtClean="0"/>
              <a:t>автомобиль </a:t>
            </a:r>
            <a:r>
              <a:rPr lang="ru-RU" sz="2400" dirty="0"/>
              <a:t>зависит от </a:t>
            </a:r>
            <a:r>
              <a:rPr lang="ru-RU" sz="2400" dirty="0" smtClean="0"/>
              <a:t>его </a:t>
            </a:r>
            <a:r>
              <a:rPr lang="ru-RU" sz="2400" dirty="0"/>
              <a:t>возраста. Агенты страховой компании АВС оценивают стоимость так: машины старше двух лет теряют в цене 10% каждый год</a:t>
            </a:r>
            <a:r>
              <a:rPr lang="ru-RU" sz="2400" dirty="0" smtClean="0"/>
              <a:t>. Пользуясь </a:t>
            </a:r>
            <a:r>
              <a:rPr lang="ru-RU" sz="2400" dirty="0"/>
              <a:t>данными из Интернета</a:t>
            </a:r>
            <a:r>
              <a:rPr lang="en-US" sz="2400" dirty="0"/>
              <a:t> (</a:t>
            </a:r>
            <a:r>
              <a:rPr lang="ru-RU" sz="2400" dirty="0"/>
              <a:t>например, с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http://www.auto.ru</a:t>
            </a:r>
            <a:r>
              <a:rPr lang="en-US" sz="2400" u="sng" dirty="0"/>
              <a:t>)</a:t>
            </a:r>
            <a:r>
              <a:rPr lang="en-US" sz="2400" dirty="0"/>
              <a:t>, </a:t>
            </a:r>
            <a:r>
              <a:rPr lang="ru-RU" sz="2400" dirty="0"/>
              <a:t>определите, соответствует ли страховая политика компании</a:t>
            </a:r>
            <a:r>
              <a:rPr lang="en-US" sz="2400" dirty="0"/>
              <a:t> </a:t>
            </a:r>
            <a:r>
              <a:rPr lang="ru-RU" sz="2400" dirty="0"/>
              <a:t>АВС реальной практике страхования подержанных автомобилей.  </a:t>
            </a:r>
            <a:endParaRPr lang="en-US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3933056"/>
            <a:ext cx="540060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r>
              <a:rPr lang="ru-RU" sz="2400" dirty="0"/>
              <a:t>Учтите, что существуют автомобили с тюнингом или побывавшие в аварии, и их стоимость не соответствует средней цене на автомобили такой модели и года выпуска.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6148" name="Picture 4" descr="http://www.pomykatolaw.com/wp-content/uploads/2013/01/lawyer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70" y="3843536"/>
            <a:ext cx="2615637" cy="19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8654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Куда</a:t>
            </a:r>
            <a:r>
              <a:rPr lang="en-US" sz="3600" b="1" dirty="0"/>
              <a:t> </a:t>
            </a:r>
            <a:r>
              <a:rPr lang="ru-RU" sz="3600" b="1" dirty="0"/>
              <a:t>лететь</a:t>
            </a:r>
            <a:r>
              <a:rPr lang="en-US" sz="3600" b="1" dirty="0"/>
              <a:t> </a:t>
            </a:r>
            <a:r>
              <a:rPr lang="ru-RU" sz="3600" b="1" dirty="0"/>
              <a:t>быстрее?</a:t>
            </a:r>
            <a:r>
              <a:rPr lang="en-US" sz="3600" b="1" dirty="0"/>
              <a:t>  (2014)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7222" y="3212976"/>
            <a:ext cx="7828295" cy="316835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dirty="0" smtClean="0"/>
              <a:t>Нужно </a:t>
            </a:r>
            <a:r>
              <a:rPr lang="ru-RU" dirty="0"/>
              <a:t>придумать статистический показатель, </a:t>
            </a:r>
            <a:r>
              <a:rPr lang="ru-RU" dirty="0" smtClean="0"/>
              <a:t>описывающий </a:t>
            </a:r>
            <a:r>
              <a:rPr lang="ru-RU" dirty="0"/>
              <a:t>разницу. Устойчивая ли она? </a:t>
            </a:r>
            <a:r>
              <a:rPr lang="ru-RU" dirty="0" smtClean="0"/>
              <a:t>Придется </a:t>
            </a:r>
            <a:r>
              <a:rPr lang="ru-RU" dirty="0"/>
              <a:t>учитывать и </a:t>
            </a:r>
            <a:r>
              <a:rPr lang="ru-RU" dirty="0" smtClean="0"/>
              <a:t>дальние </a:t>
            </a:r>
            <a:r>
              <a:rPr lang="ru-RU" dirty="0"/>
              <a:t>перелёты и </a:t>
            </a:r>
            <a:r>
              <a:rPr lang="ru-RU" dirty="0" smtClean="0"/>
              <a:t>короткие</a:t>
            </a:r>
            <a:r>
              <a:rPr lang="ru-RU" dirty="0"/>
              <a:t>. </a:t>
            </a:r>
            <a:r>
              <a:rPr lang="ru-RU" dirty="0" smtClean="0"/>
              <a:t>Если </a:t>
            </a:r>
            <a:r>
              <a:rPr lang="ru-RU" dirty="0"/>
              <a:t>разница есть, с чем она может быть связана? Можно ли оценить постоянство и силу этого </a:t>
            </a:r>
            <a:r>
              <a:rPr lang="ru-RU" dirty="0" smtClean="0"/>
              <a:t>фактора</a:t>
            </a:r>
            <a:r>
              <a:rPr lang="ru-RU" dirty="0"/>
              <a:t>?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Действительно ли виноваты восток и запад? Может быть, похожая картина наблюдается и с другими полётами, например, с севера на юг и обратно? Попробуйте разыскать, описать, проанализировать данные и пофантазировать.</a:t>
            </a:r>
            <a:endParaRPr lang="ru-RU" dirty="0"/>
          </a:p>
        </p:txBody>
      </p:sp>
      <p:pic>
        <p:nvPicPr>
          <p:cNvPr id="7170" name="Picture 2" descr="http://www.rabstol.net/uploads/gallery/main/58/rabstol_net_plains_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7761"/>
            <a:ext cx="2664296" cy="166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395536" y="1196752"/>
            <a:ext cx="518457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ru-RU" dirty="0"/>
              <a:t>Правда ли, что самолёт </a:t>
            </a:r>
            <a:r>
              <a:rPr lang="ru-RU" dirty="0" smtClean="0"/>
              <a:t>тратит </a:t>
            </a:r>
            <a:r>
              <a:rPr lang="ru-RU" dirty="0"/>
              <a:t>на полёт разное время, в зависимости от того, на восток или на запад он летит? Всегда ли это так? Зайдите на сайт крупного аэропорта или крупной авиакомпании и </a:t>
            </a:r>
            <a:r>
              <a:rPr lang="ru-RU" dirty="0" smtClean="0"/>
              <a:t>соберите </a:t>
            </a:r>
            <a:r>
              <a:rPr lang="ru-RU" dirty="0"/>
              <a:t>нужную информацию. </a:t>
            </a:r>
          </a:p>
        </p:txBody>
      </p:sp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Проблемы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196752"/>
            <a:ext cx="7920880" cy="5040560"/>
          </a:xfrm>
        </p:spPr>
        <p:txBody>
          <a:bodyPr>
            <a:noAutofit/>
          </a:bodyPr>
          <a:lstStyle/>
          <a:p>
            <a:pPr indent="-180000"/>
            <a:r>
              <a:rPr lang="ru-RU" sz="2800" dirty="0"/>
              <a:t>Разнообразие сложностей</a:t>
            </a:r>
            <a:endParaRPr lang="en-US" sz="2800" dirty="0"/>
          </a:p>
          <a:p>
            <a:pPr indent="-180000"/>
            <a:r>
              <a:rPr lang="ru-RU" sz="2800" dirty="0"/>
              <a:t>Очень много тем</a:t>
            </a:r>
            <a:r>
              <a:rPr lang="en-US" sz="2800" dirty="0"/>
              <a:t>:</a:t>
            </a:r>
          </a:p>
          <a:p>
            <a:pPr lvl="1" indent="-180000"/>
            <a:r>
              <a:rPr lang="ru-RU" sz="2400" dirty="0"/>
              <a:t>комбинаторная вероятность</a:t>
            </a:r>
            <a:endParaRPr lang="en-US" sz="2400" dirty="0"/>
          </a:p>
          <a:p>
            <a:pPr lvl="1" indent="-180000"/>
            <a:r>
              <a:rPr lang="ru-RU" sz="2400" dirty="0"/>
              <a:t>геометрическая вероятность</a:t>
            </a:r>
            <a:endParaRPr lang="en-US" sz="2400" dirty="0"/>
          </a:p>
          <a:p>
            <a:pPr lvl="1" indent="-180000"/>
            <a:r>
              <a:rPr lang="ru-RU" sz="2400" dirty="0"/>
              <a:t>графики, таблицы и диаграммы</a:t>
            </a:r>
            <a:endParaRPr lang="en-US" sz="2400" dirty="0"/>
          </a:p>
          <a:p>
            <a:pPr lvl="1" indent="-180000"/>
            <a:r>
              <a:rPr lang="ru-RU" sz="2400" dirty="0"/>
              <a:t>описательные параметры</a:t>
            </a:r>
            <a:endParaRPr lang="en-US" sz="2400" dirty="0"/>
          </a:p>
          <a:p>
            <a:pPr lvl="1" indent="-180000"/>
            <a:r>
              <a:rPr lang="ru-RU" sz="2400" dirty="0"/>
              <a:t>математическое ожидание и дисперсия</a:t>
            </a:r>
            <a:endParaRPr lang="en-US" sz="2400" dirty="0"/>
          </a:p>
          <a:p>
            <a:pPr indent="-180000" algn="just"/>
            <a:r>
              <a:rPr lang="ru-RU" sz="2800" b="1" dirty="0" smtClean="0"/>
              <a:t>Чего точно </a:t>
            </a:r>
            <a:r>
              <a:rPr lang="ru-RU" sz="2800" b="1" dirty="0"/>
              <a:t>не надо</a:t>
            </a:r>
            <a:r>
              <a:rPr lang="en-US" sz="2800" dirty="0"/>
              <a:t>:  </a:t>
            </a:r>
            <a:r>
              <a:rPr lang="ru-RU" sz="2800" dirty="0" smtClean="0"/>
              <a:t>задач </a:t>
            </a:r>
            <a:r>
              <a:rPr lang="ru-RU" sz="2800" dirty="0"/>
              <a:t>вида «Из слова  </a:t>
            </a:r>
            <a:r>
              <a:rPr lang="en-US" sz="2800" dirty="0" smtClean="0"/>
              <a:t>HAPPINESS </a:t>
            </a:r>
            <a:r>
              <a:rPr lang="ru-RU" sz="2800" dirty="0" smtClean="0"/>
              <a:t>случайным </a:t>
            </a:r>
            <a:r>
              <a:rPr lang="ru-RU" sz="2800" dirty="0"/>
              <a:t>образом выбраны </a:t>
            </a:r>
            <a:r>
              <a:rPr lang="ru-RU" sz="2800" dirty="0" smtClean="0"/>
              <a:t>три буквы. </a:t>
            </a:r>
            <a:r>
              <a:rPr lang="ru-RU" sz="2800" dirty="0"/>
              <a:t>Какова вероятность получить </a:t>
            </a:r>
            <a:r>
              <a:rPr lang="ru-RU" sz="2800" dirty="0" smtClean="0"/>
              <a:t>слово… </a:t>
            </a:r>
            <a:r>
              <a:rPr lang="en-US" sz="2800" dirty="0" smtClean="0"/>
              <a:t> </a:t>
            </a:r>
            <a:endParaRPr lang="en-US" sz="2800" dirty="0"/>
          </a:p>
          <a:p>
            <a:pPr marL="11430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Совсем </a:t>
            </a:r>
            <a:r>
              <a:rPr lang="ru-RU" sz="3600" b="1" dirty="0" smtClean="0"/>
              <a:t>простые задачи</a:t>
            </a:r>
            <a:r>
              <a:rPr lang="en-US" sz="3600" b="1" dirty="0" smtClean="0"/>
              <a:t> </a:t>
            </a:r>
            <a:r>
              <a:rPr lang="en-US" sz="3600" b="1" dirty="0"/>
              <a:t>(6 – 7</a:t>
            </a:r>
            <a:r>
              <a:rPr lang="ru-RU" sz="3600" b="1" dirty="0"/>
              <a:t>класс</a:t>
            </a:r>
            <a:r>
              <a:rPr lang="ru-RU" sz="3600" b="1" baseline="30000" dirty="0"/>
              <a:t> </a:t>
            </a:r>
            <a:r>
              <a:rPr lang="en-US" sz="3600" b="1" dirty="0"/>
              <a:t>)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/>
          <a:stretch/>
        </p:blipFill>
        <p:spPr bwMode="auto">
          <a:xfrm>
            <a:off x="4818743" y="1844824"/>
            <a:ext cx="320873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177102" y="1735511"/>
            <a:ext cx="4361543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r>
              <a:rPr lang="ru-RU" sz="2400" b="1" dirty="0"/>
              <a:t>Крестики-нолики</a:t>
            </a:r>
            <a:r>
              <a:rPr lang="en-US" sz="2400" b="1" dirty="0"/>
              <a:t> (6 </a:t>
            </a:r>
            <a:r>
              <a:rPr lang="ru-RU" sz="2400" b="1" dirty="0"/>
              <a:t>класс</a:t>
            </a:r>
            <a:r>
              <a:rPr lang="en-US" sz="2400" b="1" dirty="0"/>
              <a:t>. 1 </a:t>
            </a:r>
            <a:r>
              <a:rPr lang="ru-RU" sz="2400" b="1" dirty="0"/>
              <a:t>балл</a:t>
            </a:r>
            <a:r>
              <a:rPr lang="en-US" sz="2400" b="1" dirty="0"/>
              <a:t>). </a:t>
            </a:r>
            <a:r>
              <a:rPr lang="ru-RU" sz="2400" b="1" dirty="0"/>
              <a:t>В квадрат</a:t>
            </a:r>
            <a:r>
              <a:rPr lang="en-US" sz="2400" dirty="0"/>
              <a:t> 3x3 </a:t>
            </a:r>
            <a:r>
              <a:rPr lang="ru-RU" sz="2400" dirty="0"/>
              <a:t>случайным образом ставят  три крестика и три нолика. Найдите вероятность того, что нолики выиграют, то есть, все три окажутся стоящими в ряд по горизонтали, вертикали или диагонали.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67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6646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Более трудные </a:t>
            </a:r>
            <a:r>
              <a:rPr lang="en-US" sz="3600" b="1" dirty="0" smtClean="0"/>
              <a:t>(</a:t>
            </a:r>
            <a:r>
              <a:rPr lang="en-US" sz="3600" b="1" dirty="0"/>
              <a:t>8 – </a:t>
            </a:r>
            <a:r>
              <a:rPr lang="en-US" sz="3600" b="1" dirty="0" smtClean="0"/>
              <a:t>9</a:t>
            </a:r>
            <a:r>
              <a:rPr lang="ru-RU" sz="3600" b="1" dirty="0" smtClean="0"/>
              <a:t> классы</a:t>
            </a:r>
            <a:r>
              <a:rPr lang="en-US" sz="3600" b="1" dirty="0" smtClean="0"/>
              <a:t>)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1234">
            <a:off x="5280349" y="2041645"/>
            <a:ext cx="3072748" cy="279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395536" y="1916832"/>
            <a:ext cx="511256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r>
              <a:rPr lang="ru-RU" sz="2400" b="1" dirty="0" smtClean="0"/>
              <a:t>Пересекающиеся диагонали</a:t>
            </a:r>
            <a:r>
              <a:rPr lang="en-US" sz="2400" b="1" dirty="0" smtClean="0"/>
              <a:t> (</a:t>
            </a:r>
            <a:r>
              <a:rPr lang="ru-RU" sz="2400" b="1" dirty="0" smtClean="0"/>
              <a:t>от 9 класса, 3 балла</a:t>
            </a:r>
            <a:r>
              <a:rPr lang="en-US" sz="2400" b="1" dirty="0" smtClean="0"/>
              <a:t>).</a:t>
            </a:r>
            <a:r>
              <a:rPr lang="en-US" sz="2400" dirty="0" smtClean="0"/>
              <a:t> </a:t>
            </a:r>
            <a:r>
              <a:rPr lang="ru-RU" sz="2400" dirty="0" smtClean="0"/>
              <a:t>В выпуклом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ru-RU" sz="2400" dirty="0" smtClean="0"/>
              <a:t>угольнике выбрали две случайные диагонали. Найдите вероятность того, что они пересекаются внутри многоугольника.</a:t>
            </a:r>
            <a:endParaRPr lang="ru-RU" sz="2400" dirty="0"/>
          </a:p>
          <a:p>
            <a:pPr marL="114300" indent="0" algn="just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 очень сложная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2852936"/>
            <a:ext cx="4413448" cy="16561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Среднее: </a:t>
            </a:r>
            <a:r>
              <a:rPr lang="en-US" sz="2400" dirty="0" smtClean="0"/>
              <a:t> </a:t>
            </a:r>
            <a:r>
              <a:rPr lang="en-US" sz="2400" dirty="0"/>
              <a:t>7.8</a:t>
            </a:r>
            <a:r>
              <a:rPr lang="en-US" sz="2800" baseline="30000" dirty="0"/>
              <a:t>o</a:t>
            </a:r>
            <a:r>
              <a:rPr lang="en-US" sz="2400" dirty="0"/>
              <a:t>C;</a:t>
            </a:r>
          </a:p>
          <a:p>
            <a:r>
              <a:rPr lang="ru-RU" sz="2400" dirty="0" smtClean="0"/>
              <a:t>Медиана: </a:t>
            </a:r>
            <a:r>
              <a:rPr lang="en-US" sz="2400" dirty="0" smtClean="0"/>
              <a:t>9.2</a:t>
            </a:r>
            <a:r>
              <a:rPr lang="en-US" sz="2800" baseline="30000" dirty="0" smtClean="0"/>
              <a:t>o</a:t>
            </a:r>
            <a:r>
              <a:rPr lang="en-US" sz="2400" dirty="0" smtClean="0"/>
              <a:t>C</a:t>
            </a:r>
            <a:r>
              <a:rPr lang="en-US" sz="2400" dirty="0"/>
              <a:t>;</a:t>
            </a:r>
          </a:p>
          <a:p>
            <a:r>
              <a:rPr lang="ru-RU" sz="2400" dirty="0" err="1" smtClean="0"/>
              <a:t>Станд.отклонение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1.1</a:t>
            </a:r>
            <a:r>
              <a:rPr lang="en-US" sz="2800" baseline="30000" dirty="0"/>
              <a:t>o</a:t>
            </a:r>
            <a:r>
              <a:rPr lang="en-US" sz="2400" dirty="0"/>
              <a:t>C.</a:t>
            </a:r>
          </a:p>
          <a:p>
            <a:pPr marL="114300" indent="0">
              <a:buNone/>
            </a:pP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09" y="2708920"/>
            <a:ext cx="3212183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595644"/>
            <a:ext cx="7611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ru-RU" sz="2400" dirty="0" smtClean="0"/>
              <a:t>Учитель географии остался очень доволен и поставил Мише пятерку. Учитель математики тоже обрадовался и послал Мишу искать ошибку. Почему?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ru-RU" sz="2400" b="1" dirty="0" smtClean="0"/>
              <a:t>Юный метеоролог</a:t>
            </a:r>
            <a:r>
              <a:rPr lang="en-US" sz="2400" b="1" dirty="0" smtClean="0"/>
              <a:t> (</a:t>
            </a:r>
            <a:r>
              <a:rPr lang="ru-RU" sz="2400" b="1" dirty="0" smtClean="0"/>
              <a:t>от </a:t>
            </a:r>
            <a:r>
              <a:rPr lang="en-US" sz="2400" b="1" dirty="0" smtClean="0"/>
              <a:t>7</a:t>
            </a:r>
            <a:r>
              <a:rPr lang="ru-RU" sz="2400" b="1" dirty="0" smtClean="0"/>
              <a:t> класса)</a:t>
            </a:r>
            <a:r>
              <a:rPr lang="en-US" sz="2400" dirty="0" smtClean="0"/>
              <a:t>. </a:t>
            </a:r>
            <a:r>
              <a:rPr lang="ru-RU" sz="2400" dirty="0" smtClean="0"/>
              <a:t>Однажды Миша принес в школу свой проект про температуру в Москве в апреле; он собрал данные за 10 лет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Действительно сложная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836712"/>
            <a:ext cx="8064896" cy="2987911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b="1" dirty="0" smtClean="0"/>
              <a:t>Клуб</a:t>
            </a:r>
            <a:r>
              <a:rPr lang="en-US" sz="2400" b="1" dirty="0" smtClean="0"/>
              <a:t> </a:t>
            </a:r>
            <a:r>
              <a:rPr lang="ru-RU" sz="2400" b="1" dirty="0" smtClean="0"/>
              <a:t>(от 9 класса. 6)</a:t>
            </a:r>
            <a:r>
              <a:rPr lang="ru-RU" sz="2400" dirty="0" smtClean="0"/>
              <a:t>. Каждую пятницу 10 джентльменов приходят в клуб и каждый из них отдает шляпу швейцару. Каждая шляпа в точности подходит своему хозяину по раз-меру, но одинаковых двух размеров нет. Джентльмены </a:t>
            </a:r>
            <a:r>
              <a:rPr lang="ru-RU" sz="2400" dirty="0" err="1" smtClean="0"/>
              <a:t>по-кидают</a:t>
            </a:r>
            <a:r>
              <a:rPr lang="ru-RU" sz="2400" dirty="0" smtClean="0"/>
              <a:t> клуб в случайном порядке. Провожая очередного джентльмена, швейцар примеряет ему случайную шляпу. Если не мала, джентльмен идет домой в ней. Если мала, швейцар пробует следующую случайную шляпу. Если </a:t>
            </a:r>
            <a:r>
              <a:rPr lang="ru-RU" sz="2400" dirty="0" err="1" smtClean="0"/>
              <a:t>ника</a:t>
            </a:r>
            <a:r>
              <a:rPr lang="ru-RU" sz="2400" dirty="0" smtClean="0"/>
              <a:t>-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0470"/>
            <a:ext cx="311467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7170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 algn="just">
              <a:buNone/>
            </a:pPr>
            <a:r>
              <a:rPr lang="ru-RU" sz="2400" dirty="0" smtClean="0"/>
              <a:t>кая не подошла, швейцар </a:t>
            </a:r>
            <a:r>
              <a:rPr lang="ru-RU" sz="2400" dirty="0" err="1" smtClean="0"/>
              <a:t>гово-рит</a:t>
            </a:r>
            <a:r>
              <a:rPr lang="ru-RU" sz="2400" dirty="0" smtClean="0"/>
              <a:t>:</a:t>
            </a:r>
            <a:r>
              <a:rPr lang="en-US" sz="2400" dirty="0" smtClean="0"/>
              <a:t> ‘</a:t>
            </a:r>
            <a:r>
              <a:rPr lang="ru-RU" sz="2400" i="1" dirty="0" smtClean="0"/>
              <a:t>Сэр, сегодня шляпа вам не к лицу</a:t>
            </a:r>
            <a:r>
              <a:rPr lang="en-US" sz="2400" dirty="0" smtClean="0"/>
              <a:t>’</a:t>
            </a:r>
            <a:r>
              <a:rPr lang="ru-RU" sz="2400" dirty="0" smtClean="0"/>
              <a:t>, и джентльмен уходит с непокрытой головой. Найдите вероятность того, что в следую-</a:t>
            </a:r>
            <a:r>
              <a:rPr lang="ru-RU" sz="2400" dirty="0" err="1" smtClean="0"/>
              <a:t>щую</a:t>
            </a:r>
            <a:r>
              <a:rPr lang="ru-RU" sz="2400" dirty="0" smtClean="0"/>
              <a:t> пятницу к ночи у швейцара не останется ни одной шляпы.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62" y="0"/>
            <a:ext cx="76200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Аналогия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F4E-00AC-4B47-8C89-29F2FC5228A4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576" y="1412776"/>
            <a:ext cx="3312368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СТАТИСТИКА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9024" y="4244895"/>
            <a:ext cx="3312368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ТЕОРИЯ ВЕРОЯТНОСТЕЙ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412776"/>
            <a:ext cx="3096344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???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509120"/>
            <a:ext cx="3096344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ГЕОМЕТРИЯ</a:t>
            </a:r>
            <a:endParaRPr lang="ru-RU" sz="4400" dirty="0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2051720" y="2204864"/>
            <a:ext cx="936104" cy="18960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5580112" y="2204864"/>
            <a:ext cx="936104" cy="22322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7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Самая сложная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8536" y="1254770"/>
            <a:ext cx="7788870" cy="136815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b="1" dirty="0"/>
              <a:t>Футбол</a:t>
            </a:r>
            <a:r>
              <a:rPr lang="en-US" sz="2400" b="1" dirty="0"/>
              <a:t> (</a:t>
            </a:r>
            <a:r>
              <a:rPr lang="ru-RU" sz="2400" b="1" dirty="0"/>
              <a:t>с</a:t>
            </a:r>
            <a:r>
              <a:rPr lang="en-US" sz="2400" b="1" dirty="0"/>
              <a:t> 1</a:t>
            </a:r>
            <a:r>
              <a:rPr lang="ru-RU" sz="2400" b="1" dirty="0"/>
              <a:t>0 класса)</a:t>
            </a:r>
            <a:r>
              <a:rPr lang="en-US" sz="2400" b="1" dirty="0"/>
              <a:t>. </a:t>
            </a:r>
            <a:r>
              <a:rPr lang="ru-RU" sz="2400" b="1" dirty="0"/>
              <a:t>Рассмотрим обычный футбольный матч.</a:t>
            </a:r>
            <a:r>
              <a:rPr lang="en-US" sz="2400" b="1" dirty="0"/>
              <a:t> </a:t>
            </a:r>
            <a:endParaRPr lang="en-US" sz="2400" dirty="0"/>
          </a:p>
          <a:p>
            <a:pPr marL="114300" indent="0" algn="just">
              <a:buNone/>
            </a:pPr>
            <a:r>
              <a:rPr lang="en-US" sz="2400" dirty="0"/>
              <a:t>a) </a:t>
            </a:r>
            <a:r>
              <a:rPr lang="ru-RU" sz="2400" dirty="0"/>
              <a:t>Что более вероятно</a:t>
            </a:r>
            <a:r>
              <a:rPr lang="en-US" sz="2400" dirty="0"/>
              <a:t>: </a:t>
            </a:r>
            <a:r>
              <a:rPr lang="ru-RU" sz="2400" dirty="0"/>
              <a:t>что общее число голов будет </a:t>
            </a:r>
            <a:r>
              <a:rPr lang="ru-RU" sz="2400" dirty="0" smtClean="0"/>
              <a:t>чет-</a:t>
            </a:r>
            <a:r>
              <a:rPr lang="ru-RU" sz="2400" dirty="0" err="1" smtClean="0"/>
              <a:t>ным</a:t>
            </a:r>
            <a:r>
              <a:rPr lang="ru-RU" sz="2400" dirty="0" smtClean="0"/>
              <a:t> </a:t>
            </a:r>
            <a:r>
              <a:rPr lang="ru-RU" sz="2400" dirty="0"/>
              <a:t>или нечетным</a:t>
            </a:r>
            <a:r>
              <a:rPr lang="en-US" sz="2400" dirty="0"/>
              <a:t>? </a:t>
            </a:r>
          </a:p>
          <a:p>
            <a:pPr marL="114300" indent="0">
              <a:buNone/>
            </a:pP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56254"/>
            <a:ext cx="3681430" cy="2184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718" y="3212976"/>
            <a:ext cx="3876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ru-RU" sz="2400" dirty="0"/>
              <a:t>б</a:t>
            </a:r>
            <a:r>
              <a:rPr lang="en-US" sz="2400" dirty="0" smtClean="0"/>
              <a:t>)</a:t>
            </a:r>
            <a:r>
              <a:rPr lang="ru-RU" sz="2400" dirty="0"/>
              <a:t> </a:t>
            </a:r>
            <a:r>
              <a:rPr lang="ru-RU" sz="2400" dirty="0" smtClean="0"/>
              <a:t>Известно, что </a:t>
            </a:r>
            <a:r>
              <a:rPr lang="ru-RU" sz="2400" dirty="0" err="1" smtClean="0"/>
              <a:t>матема-тическое</a:t>
            </a:r>
            <a:r>
              <a:rPr lang="ru-RU" sz="2400" dirty="0" smtClean="0"/>
              <a:t> </a:t>
            </a:r>
            <a:r>
              <a:rPr lang="ru-RU" sz="2400" dirty="0"/>
              <a:t>ожидание числа голов равно </a:t>
            </a:r>
            <a:r>
              <a:rPr lang="en-US" sz="2400" i="1" dirty="0" smtClean="0"/>
              <a:t>l</a:t>
            </a:r>
            <a:r>
              <a:rPr lang="ru-RU" sz="2400" dirty="0" smtClean="0"/>
              <a:t>=2,4. </a:t>
            </a:r>
            <a:r>
              <a:rPr lang="ru-RU" sz="2400" dirty="0" err="1" smtClean="0"/>
              <a:t>Насколь</a:t>
            </a:r>
            <a:r>
              <a:rPr lang="ru-RU" sz="2400" dirty="0" smtClean="0"/>
              <a:t>-ко вероятность четного числа голов отличается от вероятности нечетного?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04" y="346646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Сайт </a:t>
            </a:r>
            <a:r>
              <a:rPr lang="ru-RU" sz="3600" b="1" dirty="0" smtClean="0"/>
              <a:t>Лаборатории</a:t>
            </a:r>
            <a:r>
              <a:rPr lang="en-US" sz="3600" b="1" dirty="0" smtClean="0"/>
              <a:t> </a:t>
            </a:r>
            <a:r>
              <a:rPr lang="en-US" sz="3600" dirty="0">
                <a:hlinkClick r:id="rId2"/>
              </a:rPr>
              <a:t>http://ptlab.mccme.ru</a:t>
            </a:r>
            <a:r>
              <a:rPr lang="en-US" sz="3600" dirty="0"/>
              <a:t>. 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6090" r="6623" b="7021"/>
          <a:stretch/>
        </p:blipFill>
        <p:spPr bwMode="auto">
          <a:xfrm>
            <a:off x="323528" y="1628800"/>
            <a:ext cx="7684877" cy="419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06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6646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9232-5C07-49E1-9A66-9073ACF88E51}" type="datetime1">
              <a:rPr lang="ru-RU" smtClean="0"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8592" y="1782044"/>
            <a:ext cx="7620000" cy="370100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Мы планируем включить Олимпиаду в официальный список, дающий победителям право поступления в университеты. </a:t>
            </a:r>
            <a:endParaRPr lang="en-US" sz="2400" dirty="0"/>
          </a:p>
          <a:p>
            <a:pPr algn="just"/>
            <a:r>
              <a:rPr lang="ru-RU" sz="2400" dirty="0"/>
              <a:t>С помощью онлайн-системы «Статград» мы можем охватить все школы и найти всех любителей математики, даже в самых дальних </a:t>
            </a:r>
            <a:r>
              <a:rPr lang="ru-RU" sz="2400" dirty="0" smtClean="0"/>
              <a:t>деревнях.</a:t>
            </a:r>
            <a:endParaRPr lang="en-US" sz="2400" dirty="0"/>
          </a:p>
          <a:p>
            <a:pPr algn="just"/>
            <a:r>
              <a:rPr lang="ru-RU" sz="2400" dirty="0"/>
              <a:t>Мы открыты для сотрудничества и </a:t>
            </a:r>
            <a:r>
              <a:rPr lang="ru-RU" sz="2400" dirty="0" smtClean="0"/>
              <a:t>ищем партнеров.</a:t>
            </a:r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130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0119-BCEE-4BE4-8924-491418FE29E2}" type="datetime1">
              <a:rPr lang="ru-RU" smtClean="0"/>
              <a:t>14.04.2017</a:t>
            </a:fld>
            <a:endParaRPr lang="en-US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pic>
        <p:nvPicPr>
          <p:cNvPr id="17410" name="Picture 2" descr="http://knu-cis.narod.ru/index_files/tyms_logo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sharpenSoften amount="50000"/>
                    </a14:imgEffect>
                    <a14:imgEffect>
                      <a14:colorTemperature colorTemp="3500"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1" y="836712"/>
            <a:ext cx="8032921" cy="33281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2" y="5661248"/>
            <a:ext cx="592682" cy="5727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5733256"/>
            <a:ext cx="6675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 Лаборатория теории вероятностей, Московский Центр Непрерывного Математического Образования, Центр Педагогического Мастерства, 2017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1276" y="2919552"/>
            <a:ext cx="7772400" cy="94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СПАСИБО ЗА ВНИМАНИЕ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73676" y="4293096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  <a:hlinkClick r:id="rId5"/>
              </a:rPr>
              <a:t>teorver.olympiads@gmail.com</a:t>
            </a:r>
            <a:endParaRPr 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  <a:p>
            <a:r>
              <a:rPr lang="en-US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i_r_vysotsky@hotmail.com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479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62" y="0"/>
            <a:ext cx="76200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Аналогия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F4E-00AC-4B47-8C89-29F2FC5228A4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576" y="1412776"/>
            <a:ext cx="3312368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СТАТИСТИКА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9024" y="4244895"/>
            <a:ext cx="3312368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ТЕОРИЯ ВЕРОЯТНОСТЕЙ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412776"/>
            <a:ext cx="3096344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РИСОВАНИЕ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509120"/>
            <a:ext cx="3096344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ГЕОМЕТРИЯ</a:t>
            </a:r>
            <a:endParaRPr lang="ru-RU" sz="4400" dirty="0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2051720" y="2204864"/>
            <a:ext cx="936104" cy="18960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5580112" y="2204864"/>
            <a:ext cx="936104" cy="22322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7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62" y="0"/>
            <a:ext cx="76200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6" y="836712"/>
            <a:ext cx="6248063" cy="2088232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Впервые элементы теории вероятностей и статистики были включены в школьную программу РФ в 2004 году. </a:t>
            </a:r>
            <a:r>
              <a:rPr lang="en-US" sz="2400" dirty="0"/>
              <a:t> </a:t>
            </a:r>
          </a:p>
          <a:p>
            <a:pPr algn="just"/>
            <a:r>
              <a:rPr lang="ru-RU" sz="2400" dirty="0"/>
              <a:t>В том же </a:t>
            </a:r>
            <a:r>
              <a:rPr lang="ru-RU" sz="2400" dirty="0" smtClean="0"/>
              <a:t>году </a:t>
            </a:r>
            <a:r>
              <a:rPr lang="ru-RU" sz="2400" dirty="0"/>
              <a:t>первый учебник</a:t>
            </a:r>
            <a:r>
              <a:rPr lang="en-US" sz="2400" dirty="0"/>
              <a:t> (</a:t>
            </a:r>
            <a:r>
              <a:rPr lang="ru-RU" sz="2400" dirty="0" err="1"/>
              <a:t>Ю.Тюрин</a:t>
            </a:r>
            <a:r>
              <a:rPr lang="ru-RU" sz="2400" dirty="0"/>
              <a:t>, </a:t>
            </a:r>
            <a:r>
              <a:rPr lang="ru-RU" sz="2400" dirty="0" err="1"/>
              <a:t>А.Макаров</a:t>
            </a:r>
            <a:r>
              <a:rPr lang="ru-RU" sz="2400" dirty="0"/>
              <a:t>, И. Высоцкий, </a:t>
            </a:r>
            <a:r>
              <a:rPr lang="ru-RU" sz="2400" dirty="0" err="1"/>
              <a:t>И.Ященко</a:t>
            </a:r>
            <a:r>
              <a:rPr lang="en-US" sz="2400" dirty="0"/>
              <a:t>)</a:t>
            </a:r>
            <a:endParaRPr lang="ru-RU" sz="2400" dirty="0"/>
          </a:p>
          <a:p>
            <a:pPr algn="just"/>
            <a:r>
              <a:rPr lang="ru-RU" sz="2400" dirty="0"/>
              <a:t>С 2012 года задачи ТВ и </a:t>
            </a:r>
            <a:r>
              <a:rPr lang="ru-RU" sz="2400" dirty="0" smtClean="0"/>
              <a:t>представление </a:t>
            </a:r>
            <a:r>
              <a:rPr lang="ru-RU" sz="2400" dirty="0"/>
              <a:t>данных входят в </a:t>
            </a:r>
            <a:r>
              <a:rPr lang="ru-RU" sz="2400" dirty="0" smtClean="0"/>
              <a:t>ОГЭ и ЕГЭ</a:t>
            </a:r>
            <a:r>
              <a:rPr lang="ru-RU" sz="2400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F4E-00AC-4B47-8C89-29F2FC5228A4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8194" name="Picture 2" descr="http://ptlab.mccme.ru/sites/ptlab.mccme.ru/files/2makar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1532"/>
            <a:ext cx="1656184" cy="21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1520" y="3501008"/>
            <a:ext cx="792088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Концепция развития математического образования</a:t>
            </a:r>
            <a:r>
              <a:rPr lang="en-US" sz="2400" dirty="0" smtClean="0"/>
              <a:t>  (</a:t>
            </a:r>
            <a:r>
              <a:rPr lang="ru-RU" sz="2400" dirty="0"/>
              <a:t>декабрь</a:t>
            </a:r>
            <a:r>
              <a:rPr lang="en-US" sz="2400" dirty="0"/>
              <a:t> 2013)</a:t>
            </a:r>
            <a:r>
              <a:rPr lang="ru-RU" sz="2400" dirty="0"/>
              <a:t>: </a:t>
            </a:r>
            <a:r>
              <a:rPr lang="ru-RU" sz="2400" dirty="0" err="1"/>
              <a:t>ТВиС</a:t>
            </a:r>
            <a:r>
              <a:rPr lang="ru-RU" sz="2400" dirty="0"/>
              <a:t> – важная и перспективная часть школьной математики.</a:t>
            </a:r>
            <a:r>
              <a:rPr lang="en-US" sz="2400" dirty="0"/>
              <a:t> </a:t>
            </a:r>
            <a:r>
              <a:rPr lang="ru-RU" sz="2400" dirty="0"/>
              <a:t>В </a:t>
            </a:r>
            <a:r>
              <a:rPr lang="ru-RU" sz="2400" dirty="0" smtClean="0"/>
              <a:t>примерной образовательной программе </a:t>
            </a:r>
            <a:r>
              <a:rPr lang="en-US" sz="2400" dirty="0" smtClean="0"/>
              <a:t>(</a:t>
            </a:r>
            <a:r>
              <a:rPr lang="ru-RU" sz="2400" dirty="0" smtClean="0"/>
              <a:t>2016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r>
              <a:rPr lang="ru-RU" sz="2400" dirty="0" err="1" smtClean="0"/>
              <a:t>ТВиС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/>
              <a:t>отведен </a:t>
            </a:r>
            <a:r>
              <a:rPr lang="ru-RU" sz="2400" dirty="0" smtClean="0"/>
              <a:t>отдельный </a:t>
            </a:r>
            <a:r>
              <a:rPr lang="ru-RU" sz="2400" dirty="0"/>
              <a:t>раздел. </a:t>
            </a:r>
            <a:endParaRPr lang="en-US" sz="2400" dirty="0"/>
          </a:p>
          <a:p>
            <a:pPr algn="just"/>
            <a:r>
              <a:rPr lang="ru-RU" sz="2400" dirty="0"/>
              <a:t>На практике: много трудностей с </a:t>
            </a:r>
            <a:r>
              <a:rPr lang="ru-RU" sz="2400" dirty="0" smtClean="0"/>
              <a:t>новым школьным предметом, </a:t>
            </a:r>
            <a:r>
              <a:rPr lang="ru-RU" sz="2400" dirty="0"/>
              <a:t>в том числе </a:t>
            </a:r>
            <a:r>
              <a:rPr lang="ru-RU" sz="2400" dirty="0" smtClean="0"/>
              <a:t>с </a:t>
            </a:r>
            <a:r>
              <a:rPr lang="ru-RU" sz="2400" dirty="0"/>
              <a:t>подготовкой </a:t>
            </a:r>
            <a:r>
              <a:rPr lang="ru-RU" sz="2400" dirty="0" smtClean="0"/>
              <a:t>учителей.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392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7904247" cy="51125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Зачем нужна теория вероятностей</a:t>
            </a:r>
            <a:r>
              <a:rPr lang="en-US" sz="2400" b="1" dirty="0"/>
              <a:t>?</a:t>
            </a:r>
            <a:r>
              <a:rPr lang="en-US" sz="2400" dirty="0"/>
              <a:t>  </a:t>
            </a:r>
            <a:r>
              <a:rPr lang="ru-RU" sz="2400" dirty="0"/>
              <a:t>Задача про выбор перчаток как концепция ТВ. От школьной математики к реальной жизни. </a:t>
            </a:r>
          </a:p>
          <a:p>
            <a:pPr algn="just"/>
            <a:r>
              <a:rPr lang="ru-RU" sz="2400" b="1" dirty="0"/>
              <a:t>Что следует в нее включить</a:t>
            </a:r>
            <a:r>
              <a:rPr lang="en-US" sz="2400" b="1" dirty="0"/>
              <a:t>? </a:t>
            </a:r>
            <a:r>
              <a:rPr lang="ru-RU" sz="2400" dirty="0"/>
              <a:t>Должен ли это быть сокращенный университетский курс? Попробуем представить себе… Или просто «вероятностное мышление»? </a:t>
            </a:r>
            <a:endParaRPr lang="en-US" sz="2400" dirty="0"/>
          </a:p>
          <a:p>
            <a:pPr algn="just"/>
            <a:r>
              <a:rPr lang="ru-RU" sz="2400" b="1" dirty="0"/>
              <a:t>Когда лучше начинать обучение</a:t>
            </a:r>
            <a:r>
              <a:rPr lang="en-US" sz="2400" b="1" dirty="0"/>
              <a:t>? </a:t>
            </a:r>
            <a:r>
              <a:rPr lang="ru-RU" sz="2400" dirty="0"/>
              <a:t>Может быть, психологи ответят</a:t>
            </a:r>
            <a:r>
              <a:rPr lang="en-US" sz="2400" dirty="0"/>
              <a:t>? </a:t>
            </a:r>
          </a:p>
          <a:p>
            <a:pPr algn="just"/>
            <a:r>
              <a:rPr lang="ru-RU" sz="2400" b="1" dirty="0"/>
              <a:t>Что первично – ТВ или С</a:t>
            </a:r>
            <a:r>
              <a:rPr lang="en-US" sz="2400" b="1" dirty="0"/>
              <a:t>? </a:t>
            </a:r>
            <a:r>
              <a:rPr lang="ru-RU" sz="2400" dirty="0"/>
              <a:t>Прежде всего, как реальные ситуации преобразуются в ТВ</a:t>
            </a:r>
            <a:r>
              <a:rPr lang="en-US" sz="2400" dirty="0"/>
              <a:t>? </a:t>
            </a:r>
            <a:r>
              <a:rPr lang="ru-RU" sz="2400" dirty="0"/>
              <a:t>Сравните с геометрией</a:t>
            </a:r>
            <a:r>
              <a:rPr lang="en-US" sz="2400" dirty="0"/>
              <a:t>. </a:t>
            </a:r>
          </a:p>
          <a:p>
            <a:r>
              <a:rPr lang="ru-RU" sz="2400" dirty="0"/>
              <a:t>Три кита</a:t>
            </a:r>
            <a:r>
              <a:rPr lang="en-US" sz="2400" dirty="0"/>
              <a:t>: </a:t>
            </a:r>
            <a:r>
              <a:rPr lang="ru-RU" sz="2400" b="1" dirty="0"/>
              <a:t>Мотивация</a:t>
            </a:r>
            <a:r>
              <a:rPr lang="en-US" sz="2400" dirty="0"/>
              <a:t>, </a:t>
            </a:r>
            <a:r>
              <a:rPr lang="ru-RU" sz="2400" b="1" dirty="0"/>
              <a:t>Возможности</a:t>
            </a:r>
            <a:r>
              <a:rPr lang="en-US" sz="2400" dirty="0"/>
              <a:t> </a:t>
            </a:r>
            <a:r>
              <a:rPr lang="ru-RU" sz="2400" dirty="0"/>
              <a:t>и</a:t>
            </a:r>
            <a:r>
              <a:rPr lang="en-US" sz="2400" dirty="0"/>
              <a:t> </a:t>
            </a:r>
            <a:r>
              <a:rPr lang="ru-RU" sz="2400" b="1" dirty="0"/>
              <a:t>Условия</a:t>
            </a:r>
            <a:r>
              <a:rPr lang="en-US" sz="2400" dirty="0"/>
              <a:t>. </a:t>
            </a:r>
            <a:r>
              <a:rPr lang="ru-RU" sz="2400" dirty="0"/>
              <a:t>Каков четвертый кит</a:t>
            </a:r>
            <a:r>
              <a:rPr lang="en-US" sz="2400" dirty="0"/>
              <a:t>? </a:t>
            </a:r>
          </a:p>
          <a:p>
            <a:endParaRPr lang="en-US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F4E-00AC-4B47-8C89-29F2FC5228A4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9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7904247" cy="511256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Популяризация</a:t>
            </a:r>
            <a:r>
              <a:rPr lang="en-US" sz="2400" dirty="0"/>
              <a:t>. </a:t>
            </a:r>
            <a:r>
              <a:rPr lang="en-US" sz="2400" dirty="0" smtClean="0"/>
              <a:t>C</a:t>
            </a:r>
            <a:r>
              <a:rPr lang="ru-RU" sz="2400" dirty="0" err="1" smtClean="0"/>
              <a:t>оздание</a:t>
            </a:r>
            <a:r>
              <a:rPr lang="ru-RU" sz="2400" dirty="0" smtClean="0"/>
              <a:t> </a:t>
            </a:r>
            <a:r>
              <a:rPr lang="ru-RU" sz="2400" dirty="0"/>
              <a:t>положительного образа в обществе, профессиональной среде, правительстве, в конце концов. </a:t>
            </a:r>
            <a:endParaRPr lang="en-US" sz="2400" dirty="0"/>
          </a:p>
          <a:p>
            <a:pPr algn="just"/>
            <a:r>
              <a:rPr lang="ru-RU" sz="2400" dirty="0"/>
              <a:t>Популяризация через интернет</a:t>
            </a:r>
            <a:r>
              <a:rPr lang="en-US" sz="2400" dirty="0"/>
              <a:t>? – </a:t>
            </a:r>
            <a:r>
              <a:rPr lang="ru-RU" sz="2400" dirty="0"/>
              <a:t>ДА</a:t>
            </a:r>
            <a:r>
              <a:rPr lang="en-US" sz="2400" dirty="0"/>
              <a:t> </a:t>
            </a:r>
          </a:p>
          <a:p>
            <a:pPr algn="just"/>
            <a:r>
              <a:rPr lang="ru-RU" sz="2400" dirty="0"/>
              <a:t>Научно-популярные журналы</a:t>
            </a:r>
            <a:r>
              <a:rPr lang="en-US" sz="2400" dirty="0"/>
              <a:t>? – </a:t>
            </a:r>
            <a:r>
              <a:rPr lang="ru-RU" sz="2400" dirty="0"/>
              <a:t>ДА</a:t>
            </a:r>
            <a:endParaRPr lang="en-US" sz="2400" dirty="0"/>
          </a:p>
          <a:p>
            <a:pPr algn="just"/>
            <a:r>
              <a:rPr lang="ru-RU" sz="2400" dirty="0"/>
              <a:t>Баннеры в метро и на автобусных остановках</a:t>
            </a:r>
            <a:r>
              <a:rPr lang="en-US" sz="2400" dirty="0"/>
              <a:t>? – </a:t>
            </a:r>
            <a:r>
              <a:rPr lang="ru-RU" sz="2400" dirty="0"/>
              <a:t>ДА</a:t>
            </a:r>
            <a:endParaRPr lang="en-US" sz="2400" dirty="0"/>
          </a:p>
          <a:p>
            <a:pPr algn="just"/>
            <a:r>
              <a:rPr lang="ru-RU" sz="2400" dirty="0"/>
              <a:t>Календари, футболки, магниты, постеры?</a:t>
            </a:r>
            <a:r>
              <a:rPr lang="en-US" sz="2400" dirty="0"/>
              <a:t> – </a:t>
            </a:r>
            <a:r>
              <a:rPr lang="ru-RU" sz="2400" dirty="0"/>
              <a:t>ДА</a:t>
            </a:r>
            <a:endParaRPr lang="en-US" sz="2400" dirty="0"/>
          </a:p>
          <a:p>
            <a:pPr algn="just"/>
            <a:r>
              <a:rPr lang="ru-RU" sz="2400" dirty="0"/>
              <a:t>Дополнительные классы и игры</a:t>
            </a:r>
            <a:r>
              <a:rPr lang="en-US" sz="2400" dirty="0"/>
              <a:t>? – </a:t>
            </a:r>
            <a:r>
              <a:rPr lang="ru-RU" sz="2400" dirty="0"/>
              <a:t>ДА</a:t>
            </a:r>
            <a:endParaRPr lang="en-US" sz="2400" dirty="0"/>
          </a:p>
          <a:p>
            <a:pPr algn="just"/>
            <a:r>
              <a:rPr lang="ru-RU" sz="2400" dirty="0"/>
              <a:t>Телепередачи</a:t>
            </a:r>
            <a:r>
              <a:rPr lang="en-US" sz="2400" dirty="0"/>
              <a:t>? –</a:t>
            </a:r>
            <a:r>
              <a:rPr lang="ru-RU" sz="2400" dirty="0"/>
              <a:t> ДА</a:t>
            </a:r>
            <a:r>
              <a:rPr lang="en-US" sz="2400" dirty="0"/>
              <a:t> </a:t>
            </a:r>
          </a:p>
          <a:p>
            <a:pPr algn="just"/>
            <a:r>
              <a:rPr lang="ru-RU" sz="2400" dirty="0"/>
              <a:t>Журналы в самолетах</a:t>
            </a:r>
            <a:r>
              <a:rPr lang="en-US" sz="2400" dirty="0"/>
              <a:t>? – </a:t>
            </a:r>
            <a:r>
              <a:rPr lang="ru-RU" sz="2400" dirty="0" smtClean="0"/>
              <a:t>НАДО</a:t>
            </a:r>
            <a:endParaRPr lang="en-US" sz="2400" dirty="0"/>
          </a:p>
          <a:p>
            <a:pPr algn="just"/>
            <a:r>
              <a:rPr lang="ru-RU" sz="2400" b="1" dirty="0"/>
              <a:t>Что еще</a:t>
            </a:r>
            <a:r>
              <a:rPr lang="en-US" sz="2400" b="1" dirty="0"/>
              <a:t> </a:t>
            </a:r>
            <a:r>
              <a:rPr lang="ru-RU" sz="2400" dirty="0"/>
              <a:t>и от чего будет наибольший эффект</a:t>
            </a:r>
            <a:r>
              <a:rPr lang="en-US" sz="2400" dirty="0"/>
              <a:t>?</a:t>
            </a:r>
          </a:p>
          <a:p>
            <a:pPr algn="just"/>
            <a:endParaRPr lang="en-US" sz="2400" dirty="0"/>
          </a:p>
          <a:p>
            <a:endParaRPr lang="en-US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8F4E-00AC-4B47-8C89-29F2FC5228A4}" type="datetime1">
              <a:rPr lang="ru-RU" smtClean="0"/>
              <a:t>14.04.2017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5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Идея и реализация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1196752"/>
            <a:ext cx="7848872" cy="2016224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dirty="0"/>
              <a:t>В </a:t>
            </a:r>
            <a:r>
              <a:rPr lang="en-US" sz="2400" dirty="0"/>
              <a:t>2007</a:t>
            </a:r>
            <a:r>
              <a:rPr lang="ru-RU" sz="2400" dirty="0"/>
              <a:t> профессор Ю. Тюрин</a:t>
            </a:r>
            <a:r>
              <a:rPr lang="en-US" sz="2400" dirty="0"/>
              <a:t> </a:t>
            </a:r>
            <a:r>
              <a:rPr lang="ru-RU" sz="2400" dirty="0" smtClean="0"/>
              <a:t>предложил Олимпиаду </a:t>
            </a:r>
            <a:r>
              <a:rPr lang="ru-RU" sz="2400" dirty="0"/>
              <a:t>по теории вероятностей и статистике для школьников 6-11 классов. В феврале 2008 года прошла первая Олимпиада, ее организовали МЦНМО и </a:t>
            </a:r>
            <a:r>
              <a:rPr lang="ru-RU" sz="2400" dirty="0" smtClean="0"/>
              <a:t>МИОО, </a:t>
            </a:r>
            <a:r>
              <a:rPr lang="ru-RU" sz="2400" dirty="0"/>
              <a:t>где открылась </a:t>
            </a:r>
            <a:r>
              <a:rPr lang="ru-RU" sz="2400" dirty="0" smtClean="0"/>
              <a:t>лаборатория ТВС. 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D26B-C453-4007-B599-BDCB53BEECDC}" type="datetime1">
              <a:rPr lang="ru-RU" smtClean="0"/>
              <a:t>14.04.2017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10" name="AutoShape 2" descr="https://im2-tub-ru.yandex.net/i?id=b61444fa735d87951f24c72fb797b320&amp;n=33&amp;h=215&amp;w=1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im2-tub-ru.yandex.net/i?id=b61444fa735d87951f24c72fb797b320&amp;n=33&amp;h=215&amp;w=19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9" y="3188020"/>
            <a:ext cx="2353443" cy="276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8"/>
          <p:cNvSpPr txBox="1">
            <a:spLocks/>
          </p:cNvSpPr>
          <p:nvPr/>
        </p:nvSpPr>
        <p:spPr>
          <a:xfrm>
            <a:off x="2952392" y="3212976"/>
            <a:ext cx="525658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ru-RU" sz="2400" dirty="0"/>
              <a:t>В Олимпиаде приняли участие примерно 70 школьников, но только 30 работ имели достаточно высокий уровень, чтобы их проверять и оценивать.</a:t>
            </a:r>
          </a:p>
          <a:p>
            <a:pPr indent="0" algn="just">
              <a:buNone/>
            </a:pPr>
            <a:r>
              <a:rPr lang="ru-RU" sz="2400" dirty="0"/>
              <a:t>Сейчас нас поддерживают МГУ, ВШЭ, </a:t>
            </a:r>
            <a:r>
              <a:rPr lang="ru-RU" sz="2400" dirty="0" smtClean="0"/>
              <a:t>ЦПМ, ДОГМ, МФ и др. </a:t>
            </a:r>
            <a:endParaRPr lang="en-US" sz="2400" dirty="0"/>
          </a:p>
          <a:p>
            <a:endParaRPr lang="en-US" sz="2000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11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776"/>
            <a:ext cx="7498080" cy="854968"/>
          </a:xfrm>
        </p:spPr>
        <p:txBody>
          <a:bodyPr>
            <a:normAutofit/>
          </a:bodyPr>
          <a:lstStyle/>
          <a:p>
            <a:r>
              <a:rPr lang="en-US" sz="3600" b="1" dirty="0"/>
              <a:t>2008 – </a:t>
            </a:r>
            <a:r>
              <a:rPr lang="en-US" sz="3600" b="1" dirty="0" smtClean="0"/>
              <a:t>201</a:t>
            </a:r>
            <a:r>
              <a:rPr lang="ru-RU" sz="3600" b="1" dirty="0" smtClean="0"/>
              <a:t>7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B4D-4D80-43DD-B184-EC4FA56D624D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3140968"/>
            <a:ext cx="2736304" cy="297369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sz="2400" dirty="0"/>
              <a:t>На фото: </a:t>
            </a:r>
            <a:r>
              <a:rPr lang="ru-RU" sz="2400" dirty="0" smtClean="0"/>
              <a:t>эксперимент </a:t>
            </a:r>
            <a:r>
              <a:rPr lang="ru-RU" sz="2400" dirty="0"/>
              <a:t>– </a:t>
            </a:r>
            <a:r>
              <a:rPr lang="ru-RU" sz="2400" dirty="0" smtClean="0"/>
              <a:t>оценивается минимальная концентрация </a:t>
            </a:r>
            <a:r>
              <a:rPr lang="ru-RU" sz="2400" dirty="0"/>
              <a:t>сахара, при которой чувствуется, что воду подсластили.  </a:t>
            </a:r>
            <a:endParaRPr lang="ru-RU" dirty="0"/>
          </a:p>
        </p:txBody>
      </p: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467544" y="3356992"/>
            <a:ext cx="5112568" cy="2232248"/>
            <a:chOff x="0" y="0"/>
            <a:chExt cx="5015552" cy="2115403"/>
          </a:xfrm>
        </p:grpSpPr>
        <p:pic>
          <p:nvPicPr>
            <p:cNvPr id="8" name="Рисунок 8" descr="https://pp.vk.me/c627121/v627121454/3ef28/qJjluk2Pa9Y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39486" cy="210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9" descr="https://pp.vk.me/c627121/v627121454/3ef65/oAcBQs741Q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197" y="0"/>
              <a:ext cx="1187355" cy="2115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Объект 5"/>
          <p:cNvSpPr txBox="1">
            <a:spLocks/>
          </p:cNvSpPr>
          <p:nvPr/>
        </p:nvSpPr>
        <p:spPr>
          <a:xfrm>
            <a:off x="467544" y="1268760"/>
            <a:ext cx="7620000" cy="240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/>
              <a:t>В 2015 году к Олимпиаде добавили пригласительный тур. Тур проводится в школах и играет важную информационную и </a:t>
            </a:r>
            <a:r>
              <a:rPr lang="ru-RU" sz="2400" dirty="0" err="1"/>
              <a:t>популяризационную</a:t>
            </a:r>
            <a:r>
              <a:rPr lang="ru-RU" sz="2400" dirty="0"/>
              <a:t> роль.</a:t>
            </a:r>
            <a:endParaRPr lang="en-US" sz="2400" dirty="0"/>
          </a:p>
          <a:p>
            <a:pPr algn="just"/>
            <a:r>
              <a:rPr lang="ru-RU" sz="2400" dirty="0"/>
              <a:t>В </a:t>
            </a:r>
            <a:r>
              <a:rPr lang="en-US" sz="2400" dirty="0" smtClean="0"/>
              <a:t>2016</a:t>
            </a:r>
            <a:r>
              <a:rPr lang="ru-RU" sz="2400" dirty="0" smtClean="0"/>
              <a:t>-17 </a:t>
            </a:r>
            <a:r>
              <a:rPr lang="ru-RU" sz="2400" dirty="0"/>
              <a:t>мы </a:t>
            </a:r>
            <a:r>
              <a:rPr lang="ru-RU" sz="2400" dirty="0" smtClean="0"/>
              <a:t>провели очные финальные туры. </a:t>
            </a:r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5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854968"/>
          </a:xfrm>
        </p:spPr>
        <p:txBody>
          <a:bodyPr>
            <a:normAutofit/>
          </a:bodyPr>
          <a:lstStyle/>
          <a:p>
            <a:r>
              <a:rPr lang="en-US" sz="3600" b="1" dirty="0"/>
              <a:t>2008 – </a:t>
            </a:r>
            <a:r>
              <a:rPr lang="en-US" sz="3600" b="1" dirty="0" smtClean="0"/>
              <a:t>201</a:t>
            </a:r>
            <a:r>
              <a:rPr lang="ru-RU" sz="3600" b="1" dirty="0" smtClean="0"/>
              <a:t>7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AB4D-4D80-43DD-B184-EC4FA56D624D}" type="datetime1">
              <a:rPr lang="ru-RU" smtClean="0"/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052736"/>
            <a:ext cx="7620000" cy="2520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В</a:t>
            </a:r>
            <a:r>
              <a:rPr lang="en-US" sz="2400" dirty="0"/>
              <a:t> 2010</a:t>
            </a:r>
            <a:r>
              <a:rPr lang="ru-RU" sz="2400" dirty="0"/>
              <a:t> году в Олимпиаду ввели новый тип заданий: эссе по статистике. </a:t>
            </a:r>
            <a:endParaRPr lang="en-US" sz="2400" dirty="0"/>
          </a:p>
          <a:p>
            <a:pPr algn="just"/>
            <a:r>
              <a:rPr lang="ru-RU" sz="2400" dirty="0"/>
              <a:t>С </a:t>
            </a:r>
            <a:r>
              <a:rPr lang="en-US" sz="2400" dirty="0" smtClean="0"/>
              <a:t>2014</a:t>
            </a:r>
            <a:r>
              <a:rPr lang="ru-RU" sz="2400" dirty="0" smtClean="0"/>
              <a:t> </a:t>
            </a:r>
            <a:r>
              <a:rPr lang="ru-RU" sz="2400" dirty="0"/>
              <a:t>года Олимпиада переехала на интернет-сайт «Теория вероятностей в школе», на котором</a:t>
            </a:r>
            <a:r>
              <a:rPr lang="en-US" sz="2400" dirty="0"/>
              <a:t> </a:t>
            </a:r>
            <a:r>
              <a:rPr lang="ru-RU" sz="2400" dirty="0"/>
              <a:t> собраны все нюансы методологической работы школьного  преподавания ТВ.</a:t>
            </a:r>
            <a:r>
              <a:rPr lang="en-US" sz="2400" dirty="0"/>
              <a:t> </a:t>
            </a:r>
          </a:p>
          <a:p>
            <a:pPr marL="114300" indent="0" algn="ctr">
              <a:buNone/>
            </a:pPr>
            <a:r>
              <a:rPr lang="en-US" sz="2400" dirty="0">
                <a:hlinkClick r:id="rId2"/>
              </a:rPr>
              <a:t>http://ptlab.mccme.ru</a:t>
            </a:r>
            <a:endParaRPr lang="en-US" sz="2400" dirty="0"/>
          </a:p>
          <a:p>
            <a:endParaRPr lang="en-US" sz="2400" dirty="0"/>
          </a:p>
          <a:p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67544" y="3501008"/>
            <a:ext cx="525658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/>
              <a:t>В</a:t>
            </a:r>
            <a:r>
              <a:rPr lang="en-US" sz="2400" dirty="0"/>
              <a:t> 2011</a:t>
            </a:r>
            <a:r>
              <a:rPr lang="ru-RU" sz="2400" dirty="0"/>
              <a:t> году </a:t>
            </a:r>
            <a:r>
              <a:rPr lang="ru-RU" sz="2400" dirty="0" smtClean="0"/>
              <a:t>книга </a:t>
            </a:r>
            <a:r>
              <a:rPr lang="ru-RU" sz="2400" dirty="0"/>
              <a:t>«Задачи </a:t>
            </a:r>
            <a:r>
              <a:rPr lang="ru-RU" sz="2400" dirty="0" err="1" smtClean="0"/>
              <a:t>интер</a:t>
            </a:r>
            <a:r>
              <a:rPr lang="ru-RU" sz="2400" dirty="0" smtClean="0"/>
              <a:t>-нет-олимпиады </a:t>
            </a:r>
            <a:r>
              <a:rPr lang="ru-RU" sz="2400" dirty="0"/>
              <a:t>по теории </a:t>
            </a:r>
            <a:r>
              <a:rPr lang="ru-RU" sz="2400" dirty="0" err="1" smtClean="0"/>
              <a:t>вероят-ностей</a:t>
            </a:r>
            <a:r>
              <a:rPr lang="ru-RU" sz="2400" dirty="0"/>
              <a:t>» </a:t>
            </a:r>
            <a:r>
              <a:rPr lang="ru-RU" sz="2400" dirty="0" smtClean="0"/>
              <a:t>(</a:t>
            </a:r>
            <a:r>
              <a:rPr lang="ru-RU" sz="2400" dirty="0" err="1" smtClean="0"/>
              <a:t>И.Высоцкий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П.Захаров</a:t>
            </a:r>
            <a:r>
              <a:rPr lang="ru-RU" sz="2400" dirty="0" smtClean="0"/>
              <a:t>, </a:t>
            </a:r>
            <a:r>
              <a:rPr lang="ru-RU" sz="2400" dirty="0" err="1" smtClean="0"/>
              <a:t>В.Нестерова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И.Ященко</a:t>
            </a:r>
            <a:r>
              <a:rPr lang="ru-RU" sz="2400" dirty="0" smtClean="0"/>
              <a:t>) вышла </a:t>
            </a:r>
            <a:r>
              <a:rPr lang="ru-RU" sz="2400" dirty="0"/>
              <a:t>в </a:t>
            </a:r>
            <a:r>
              <a:rPr lang="ru-RU" sz="2400" dirty="0" smtClean="0"/>
              <a:t>из-</a:t>
            </a:r>
            <a:r>
              <a:rPr lang="ru-RU" sz="2400" dirty="0" err="1" smtClean="0"/>
              <a:t>дательстве</a:t>
            </a:r>
            <a:r>
              <a:rPr lang="ru-RU" sz="2400" dirty="0" smtClean="0"/>
              <a:t> </a:t>
            </a:r>
            <a:r>
              <a:rPr lang="ru-RU" sz="2400" dirty="0"/>
              <a:t>МЦНМО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2017 год – второе издание.</a:t>
            </a:r>
          </a:p>
          <a:p>
            <a:pPr algn="just"/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ru-RU" dirty="0"/>
          </a:p>
        </p:txBody>
      </p:sp>
      <p:sp>
        <p:nvSpPr>
          <p:cNvPr id="8" name="AutoShape 2" descr="http://ptlab.mccme.ru/sites/ptlab.mccme.ru/files/10032594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://ptlab.mccme.ru/sites/ptlab.mccme.ru/files/100325946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978-5-4439-1136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160240" cy="31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40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943</TotalTime>
  <Words>1367</Words>
  <Application>Microsoft Office PowerPoint</Application>
  <PresentationFormat>Экран (4:3)</PresentationFormat>
  <Paragraphs>152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Соседство</vt:lpstr>
      <vt:lpstr>Вероятность и статистика в школе  Интернет-олимпиада</vt:lpstr>
      <vt:lpstr>Аналогия</vt:lpstr>
      <vt:lpstr>Аналогия</vt:lpstr>
      <vt:lpstr>Введение</vt:lpstr>
      <vt:lpstr>Введение</vt:lpstr>
      <vt:lpstr>Введение</vt:lpstr>
      <vt:lpstr>Идея и реализация</vt:lpstr>
      <vt:lpstr>2008 – 2017</vt:lpstr>
      <vt:lpstr>2008 – 2017</vt:lpstr>
      <vt:lpstr>Эссе</vt:lpstr>
      <vt:lpstr>Эссе: Численность толпы (2012)</vt:lpstr>
      <vt:lpstr>Корреляция роста  (2009)</vt:lpstr>
      <vt:lpstr>Страхование автомобилей (2010)</vt:lpstr>
      <vt:lpstr>Куда лететь быстрее?  (2014)</vt:lpstr>
      <vt:lpstr>Проблемы</vt:lpstr>
      <vt:lpstr>Совсем простые задачи (6 – 7класс )</vt:lpstr>
      <vt:lpstr>Более трудные (8 – 9 классы)</vt:lpstr>
      <vt:lpstr>Не очень сложная</vt:lpstr>
      <vt:lpstr>Действительно сложная</vt:lpstr>
      <vt:lpstr>Самая сложная</vt:lpstr>
      <vt:lpstr>Сайт Лаборатории http://ptlab.mccme.ru.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Buffon’s needle</dc:title>
  <dc:creator>Юля</dc:creator>
  <cp:lastModifiedBy>user</cp:lastModifiedBy>
  <cp:revision>115</cp:revision>
  <cp:lastPrinted>2016-07-12T15:10:48Z</cp:lastPrinted>
  <dcterms:created xsi:type="dcterms:W3CDTF">2016-07-07T12:34:56Z</dcterms:created>
  <dcterms:modified xsi:type="dcterms:W3CDTF">2017-04-14T07:50:37Z</dcterms:modified>
</cp:coreProperties>
</file>