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39"/>
  </p:notes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80" r:id="rId24"/>
    <p:sldId id="281" r:id="rId25"/>
    <p:sldId id="282" r:id="rId26"/>
    <p:sldId id="291" r:id="rId27"/>
    <p:sldId id="283" r:id="rId28"/>
    <p:sldId id="286" r:id="rId29"/>
    <p:sldId id="287" r:id="rId30"/>
    <p:sldId id="288" r:id="rId31"/>
    <p:sldId id="289" r:id="rId32"/>
    <p:sldId id="292" r:id="rId33"/>
    <p:sldId id="293" r:id="rId34"/>
    <p:sldId id="294" r:id="rId35"/>
    <p:sldId id="295" r:id="rId36"/>
    <p:sldId id="290" r:id="rId37"/>
    <p:sldId id="296"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77"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F61543-548A-49C0-9625-ECCCBE68D535}" type="datetimeFigureOut">
              <a:rPr lang="en-US" smtClean="0"/>
              <a:pPr/>
              <a:t>11/27/2018</a:t>
            </a:fld>
            <a:endParaRPr lang="en-US"/>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C1B8F8-8D42-4E52-8878-C6ADD96939D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p>
            <a:fld id="{DAB8993A-5674-4C3D-9E84-BF4880A84FE5}" type="datetime1">
              <a:rPr lang="en-US" smtClean="0"/>
              <a:t>11/27/2018</a:t>
            </a:fld>
            <a:endParaRPr lang="en-US"/>
          </a:p>
        </p:txBody>
      </p:sp>
      <p:sp>
        <p:nvSpPr>
          <p:cNvPr id="20" name="19 - Θέση υποσέλιδου"/>
          <p:cNvSpPr>
            <a:spLocks noGrp="1"/>
          </p:cNvSpPr>
          <p:nvPr>
            <p:ph type="ftr" sz="quarter" idx="11"/>
          </p:nvPr>
        </p:nvSpPr>
        <p:spPr/>
        <p:txBody>
          <a:bodyPr/>
          <a:lstStyle/>
          <a:p>
            <a:r>
              <a:rPr lang="en-US"/>
              <a:t>2nd International Congess, RUSSTAT, Rostov State University of Economics, Dec. 4-6, 2018</a:t>
            </a:r>
          </a:p>
        </p:txBody>
      </p:sp>
      <p:sp>
        <p:nvSpPr>
          <p:cNvPr id="10" name="9 - Θέση αριθμού διαφάνειας"/>
          <p:cNvSpPr>
            <a:spLocks noGrp="1"/>
          </p:cNvSpPr>
          <p:nvPr>
            <p:ph type="sldNum" sz="quarter" idx="12"/>
          </p:nvPr>
        </p:nvSpPr>
        <p:spPr/>
        <p:txBody>
          <a:bodyPr/>
          <a:lstStyle/>
          <a:p>
            <a:fld id="{D1269EA7-6EDC-491C-8CF0-80FC5A2A1991}" type="slidenum">
              <a:rPr lang="en-US" smtClean="0"/>
              <a:pPr/>
              <a:t>‹#›</a:t>
            </a:fld>
            <a:endParaRPr lang="en-US"/>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A8817DA4-29A4-4332-A2EF-36868F550C0A}" type="datetime1">
              <a:rPr lang="en-US" smtClean="0"/>
              <a:t>11/27/2018</a:t>
            </a:fld>
            <a:endParaRPr lang="en-US"/>
          </a:p>
        </p:txBody>
      </p:sp>
      <p:sp>
        <p:nvSpPr>
          <p:cNvPr id="5" name="4 - Θέση υποσέλιδου"/>
          <p:cNvSpPr>
            <a:spLocks noGrp="1"/>
          </p:cNvSpPr>
          <p:nvPr>
            <p:ph type="ftr" sz="quarter" idx="11"/>
          </p:nvPr>
        </p:nvSpPr>
        <p:spPr/>
        <p:txBody>
          <a:bodyPr/>
          <a:lstStyle/>
          <a:p>
            <a:r>
              <a:rPr lang="en-US"/>
              <a:t>2nd International Congess, RUSSTAT, Rostov State University of Economics, Dec. 4-6, 2018</a:t>
            </a:r>
          </a:p>
        </p:txBody>
      </p:sp>
      <p:sp>
        <p:nvSpPr>
          <p:cNvPr id="6" name="5 - Θέση αριθμού διαφάνειας"/>
          <p:cNvSpPr>
            <a:spLocks noGrp="1"/>
          </p:cNvSpPr>
          <p:nvPr>
            <p:ph type="sldNum" sz="quarter" idx="12"/>
          </p:nvPr>
        </p:nvSpPr>
        <p:spPr/>
        <p:txBody>
          <a:bodyPr/>
          <a:lstStyle/>
          <a:p>
            <a:fld id="{D1269EA7-6EDC-491C-8CF0-80FC5A2A199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F1F088A0-768C-4348-9BE9-A187E1D3EE53}" type="datetime1">
              <a:rPr lang="en-US" smtClean="0"/>
              <a:t>11/27/2018</a:t>
            </a:fld>
            <a:endParaRPr lang="en-US"/>
          </a:p>
        </p:txBody>
      </p:sp>
      <p:sp>
        <p:nvSpPr>
          <p:cNvPr id="5" name="4 - Θέση υποσέλιδου"/>
          <p:cNvSpPr>
            <a:spLocks noGrp="1"/>
          </p:cNvSpPr>
          <p:nvPr>
            <p:ph type="ftr" sz="quarter" idx="11"/>
          </p:nvPr>
        </p:nvSpPr>
        <p:spPr/>
        <p:txBody>
          <a:bodyPr/>
          <a:lstStyle/>
          <a:p>
            <a:r>
              <a:rPr lang="en-US"/>
              <a:t>2nd International Congess, RUSSTAT, Rostov State University of Economics, Dec. 4-6, 2018</a:t>
            </a:r>
          </a:p>
        </p:txBody>
      </p:sp>
      <p:sp>
        <p:nvSpPr>
          <p:cNvPr id="6" name="5 - Θέση αριθμού διαφάνειας"/>
          <p:cNvSpPr>
            <a:spLocks noGrp="1"/>
          </p:cNvSpPr>
          <p:nvPr>
            <p:ph type="sldNum" sz="quarter" idx="12"/>
          </p:nvPr>
        </p:nvSpPr>
        <p:spPr/>
        <p:txBody>
          <a:bodyPr/>
          <a:lstStyle/>
          <a:p>
            <a:fld id="{D1269EA7-6EDC-491C-8CF0-80FC5A2A199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95D264FA-0B89-4E21-9C8B-A807F6F1C527}" type="datetime1">
              <a:rPr lang="en-US" smtClean="0"/>
              <a:t>11/27/2018</a:t>
            </a:fld>
            <a:endParaRPr lang="en-US"/>
          </a:p>
        </p:txBody>
      </p:sp>
      <p:sp>
        <p:nvSpPr>
          <p:cNvPr id="5" name="4 - Θέση υποσέλιδου"/>
          <p:cNvSpPr>
            <a:spLocks noGrp="1"/>
          </p:cNvSpPr>
          <p:nvPr>
            <p:ph type="ftr" sz="quarter" idx="11"/>
          </p:nvPr>
        </p:nvSpPr>
        <p:spPr/>
        <p:txBody>
          <a:bodyPr/>
          <a:lstStyle/>
          <a:p>
            <a:r>
              <a:rPr lang="en-US"/>
              <a:t>2nd International Congess, RUSSTAT, Rostov State University of Economics, Dec. 4-6, 2018</a:t>
            </a:r>
          </a:p>
        </p:txBody>
      </p:sp>
      <p:sp>
        <p:nvSpPr>
          <p:cNvPr id="6" name="5 - Θέση αριθμού διαφάνειας"/>
          <p:cNvSpPr>
            <a:spLocks noGrp="1"/>
          </p:cNvSpPr>
          <p:nvPr>
            <p:ph type="sldNum" sz="quarter" idx="12"/>
          </p:nvPr>
        </p:nvSpPr>
        <p:spPr/>
        <p:txBody>
          <a:bodyPr/>
          <a:lstStyle/>
          <a:p>
            <a:fld id="{D1269EA7-6EDC-491C-8CF0-80FC5A2A199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0C18DCB-15E3-4C21-90F4-89119C6C5CF3}" type="datetime1">
              <a:rPr lang="en-US" smtClean="0"/>
              <a:t>11/27/2018</a:t>
            </a:fld>
            <a:endParaRPr lang="en-US"/>
          </a:p>
        </p:txBody>
      </p:sp>
      <p:sp>
        <p:nvSpPr>
          <p:cNvPr id="5" name="4 - Θέση υποσέλιδου"/>
          <p:cNvSpPr>
            <a:spLocks noGrp="1"/>
          </p:cNvSpPr>
          <p:nvPr>
            <p:ph type="ftr" sz="quarter" idx="11"/>
          </p:nvPr>
        </p:nvSpPr>
        <p:spPr/>
        <p:txBody>
          <a:bodyPr/>
          <a:lstStyle/>
          <a:p>
            <a:r>
              <a:rPr lang="en-US"/>
              <a:t>2nd International Congess, RUSSTAT, Rostov State University of Economics, Dec. 4-6, 2018</a:t>
            </a:r>
          </a:p>
        </p:txBody>
      </p:sp>
      <p:sp>
        <p:nvSpPr>
          <p:cNvPr id="6" name="5 - Θέση αριθμού διαφάνειας"/>
          <p:cNvSpPr>
            <a:spLocks noGrp="1"/>
          </p:cNvSpPr>
          <p:nvPr>
            <p:ph type="sldNum" sz="quarter" idx="12"/>
          </p:nvPr>
        </p:nvSpPr>
        <p:spPr/>
        <p:txBody>
          <a:bodyPr/>
          <a:lstStyle/>
          <a:p>
            <a:fld id="{D1269EA7-6EDC-491C-8CF0-80FC5A2A1991}" type="slidenum">
              <a:rPr lang="en-US" smtClean="0"/>
              <a:pPr/>
              <a:t>‹#›</a:t>
            </a:fld>
            <a:endParaRPr lang="en-US"/>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8D2CD348-60B9-4B39-B276-8D38C0E48AE9}" type="datetime1">
              <a:rPr lang="en-US" smtClean="0"/>
              <a:t>11/27/2018</a:t>
            </a:fld>
            <a:endParaRPr lang="en-US"/>
          </a:p>
        </p:txBody>
      </p:sp>
      <p:sp>
        <p:nvSpPr>
          <p:cNvPr id="6" name="5 - Θέση υποσέλιδου"/>
          <p:cNvSpPr>
            <a:spLocks noGrp="1"/>
          </p:cNvSpPr>
          <p:nvPr>
            <p:ph type="ftr" sz="quarter" idx="11"/>
          </p:nvPr>
        </p:nvSpPr>
        <p:spPr/>
        <p:txBody>
          <a:bodyPr/>
          <a:lstStyle/>
          <a:p>
            <a:r>
              <a:rPr lang="en-US"/>
              <a:t>2nd International Congess, RUSSTAT, Rostov State University of Economics, Dec. 4-6, 2018</a:t>
            </a:r>
          </a:p>
        </p:txBody>
      </p:sp>
      <p:sp>
        <p:nvSpPr>
          <p:cNvPr id="7" name="6 - Θέση αριθμού διαφάνειας"/>
          <p:cNvSpPr>
            <a:spLocks noGrp="1"/>
          </p:cNvSpPr>
          <p:nvPr>
            <p:ph type="sldNum" sz="quarter" idx="12"/>
          </p:nvPr>
        </p:nvSpPr>
        <p:spPr/>
        <p:txBody>
          <a:bodyPr/>
          <a:lstStyle/>
          <a:p>
            <a:fld id="{D1269EA7-6EDC-491C-8CF0-80FC5A2A199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0"/>
          </p:nvPr>
        </p:nvSpPr>
        <p:spPr/>
        <p:txBody>
          <a:bodyPr/>
          <a:lstStyle/>
          <a:p>
            <a:fld id="{66673312-7983-400C-8791-8DE404F1AE3A}" type="datetime1">
              <a:rPr lang="en-US" smtClean="0"/>
              <a:t>11/27/2018</a:t>
            </a:fld>
            <a:endParaRPr lang="en-US"/>
          </a:p>
        </p:txBody>
      </p:sp>
      <p:sp>
        <p:nvSpPr>
          <p:cNvPr id="8" name="7 - Θέση υποσέλιδου"/>
          <p:cNvSpPr>
            <a:spLocks noGrp="1"/>
          </p:cNvSpPr>
          <p:nvPr>
            <p:ph type="ftr" sz="quarter" idx="11"/>
          </p:nvPr>
        </p:nvSpPr>
        <p:spPr/>
        <p:txBody>
          <a:bodyPr/>
          <a:lstStyle/>
          <a:p>
            <a:r>
              <a:rPr lang="en-US"/>
              <a:t>2nd International Congess, RUSSTAT, Rostov State University of Economics, Dec. 4-6, 2018</a:t>
            </a:r>
          </a:p>
        </p:txBody>
      </p:sp>
      <p:sp>
        <p:nvSpPr>
          <p:cNvPr id="9" name="8 - Θέση αριθμού διαφάνειας"/>
          <p:cNvSpPr>
            <a:spLocks noGrp="1"/>
          </p:cNvSpPr>
          <p:nvPr>
            <p:ph type="sldNum" sz="quarter" idx="12"/>
          </p:nvPr>
        </p:nvSpPr>
        <p:spPr/>
        <p:txBody>
          <a:bodyPr/>
          <a:lstStyle/>
          <a:p>
            <a:fld id="{D1269EA7-6EDC-491C-8CF0-80FC5A2A199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D956BD31-6539-4195-A1BD-27997C4A91C7}" type="datetime1">
              <a:rPr lang="en-US" smtClean="0"/>
              <a:t>11/27/2018</a:t>
            </a:fld>
            <a:endParaRPr lang="en-US"/>
          </a:p>
        </p:txBody>
      </p:sp>
      <p:sp>
        <p:nvSpPr>
          <p:cNvPr id="4" name="3 - Θέση υποσέλιδου"/>
          <p:cNvSpPr>
            <a:spLocks noGrp="1"/>
          </p:cNvSpPr>
          <p:nvPr>
            <p:ph type="ftr" sz="quarter" idx="11"/>
          </p:nvPr>
        </p:nvSpPr>
        <p:spPr/>
        <p:txBody>
          <a:bodyPr/>
          <a:lstStyle/>
          <a:p>
            <a:r>
              <a:rPr lang="en-US"/>
              <a:t>2nd International Congess,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p>
            <a:fld id="{1F67F6B2-0452-4FCD-BEE9-4F2D75B2EF65}" type="datetime1">
              <a:rPr lang="en-US" smtClean="0"/>
              <a:t>11/27/2018</a:t>
            </a:fld>
            <a:endParaRPr lang="en-US"/>
          </a:p>
        </p:txBody>
      </p:sp>
      <p:sp>
        <p:nvSpPr>
          <p:cNvPr id="3" name="2 - Θέση υποσέλιδου"/>
          <p:cNvSpPr>
            <a:spLocks noGrp="1"/>
          </p:cNvSpPr>
          <p:nvPr>
            <p:ph type="ftr" sz="quarter" idx="11"/>
          </p:nvPr>
        </p:nvSpPr>
        <p:spPr/>
        <p:txBody>
          <a:bodyPr/>
          <a:lstStyle/>
          <a:p>
            <a:r>
              <a:rPr lang="en-US"/>
              <a:t>2nd International Congess, RUSSTAT, Rostov State University of Economics, Dec. 4-6, 2018</a:t>
            </a:r>
          </a:p>
        </p:txBody>
      </p:sp>
      <p:sp>
        <p:nvSpPr>
          <p:cNvPr id="4" name="3 - Θέση αριθμού διαφάνειας"/>
          <p:cNvSpPr>
            <a:spLocks noGrp="1"/>
          </p:cNvSpPr>
          <p:nvPr>
            <p:ph type="sldNum" sz="quarter" idx="12"/>
          </p:nvPr>
        </p:nvSpPr>
        <p:spPr/>
        <p:txBody>
          <a:bodyPr/>
          <a:lstStyle/>
          <a:p>
            <a:fld id="{D1269EA7-6EDC-491C-8CF0-80FC5A2A1991}" type="slidenum">
              <a:rPr lang="en-US" smtClean="0"/>
              <a:pPr/>
              <a:t>‹#›</a:t>
            </a:fld>
            <a:endParaRPr lang="en-US"/>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F99BDAA9-8A18-429B-AE62-4D9E84F09EAE}" type="datetime1">
              <a:rPr lang="en-US" smtClean="0"/>
              <a:t>11/27/2018</a:t>
            </a:fld>
            <a:endParaRPr lang="en-US"/>
          </a:p>
        </p:txBody>
      </p:sp>
      <p:sp>
        <p:nvSpPr>
          <p:cNvPr id="6" name="5 - Θέση υποσέλιδου"/>
          <p:cNvSpPr>
            <a:spLocks noGrp="1"/>
          </p:cNvSpPr>
          <p:nvPr>
            <p:ph type="ftr" sz="quarter" idx="11"/>
          </p:nvPr>
        </p:nvSpPr>
        <p:spPr/>
        <p:txBody>
          <a:bodyPr/>
          <a:lstStyle/>
          <a:p>
            <a:r>
              <a:rPr lang="en-US"/>
              <a:t>2nd International Congess, RUSSTAT, Rostov State University of Economics, Dec. 4-6, 2018</a:t>
            </a:r>
          </a:p>
        </p:txBody>
      </p:sp>
      <p:sp>
        <p:nvSpPr>
          <p:cNvPr id="7" name="6 - Θέση αριθμού διαφάνειας"/>
          <p:cNvSpPr>
            <a:spLocks noGrp="1"/>
          </p:cNvSpPr>
          <p:nvPr>
            <p:ph type="sldNum" sz="quarter" idx="12"/>
          </p:nvPr>
        </p:nvSpPr>
        <p:spPr/>
        <p:txBody>
          <a:bodyPr/>
          <a:lstStyle/>
          <a:p>
            <a:fld id="{D1269EA7-6EDC-491C-8CF0-80FC5A2A199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A2EEC6CA-A6B2-4B0E-89F7-7876AB60106A}" type="datetime1">
              <a:rPr lang="en-US" smtClean="0"/>
              <a:t>11/27/2018</a:t>
            </a:fld>
            <a:endParaRPr lang="en-US"/>
          </a:p>
        </p:txBody>
      </p:sp>
      <p:sp>
        <p:nvSpPr>
          <p:cNvPr id="6" name="5 - Θέση υποσέλιδου"/>
          <p:cNvSpPr>
            <a:spLocks noGrp="1"/>
          </p:cNvSpPr>
          <p:nvPr>
            <p:ph type="ftr" sz="quarter" idx="11"/>
          </p:nvPr>
        </p:nvSpPr>
        <p:spPr/>
        <p:txBody>
          <a:bodyPr/>
          <a:lstStyle/>
          <a:p>
            <a:r>
              <a:rPr lang="en-US"/>
              <a:t>2nd International Congess, RUSSTAT, Rostov State University of Economics, Dec. 4-6, 2018</a:t>
            </a:r>
          </a:p>
        </p:txBody>
      </p:sp>
      <p:sp>
        <p:nvSpPr>
          <p:cNvPr id="7" name="6 - Θέση αριθμού διαφάνειας"/>
          <p:cNvSpPr>
            <a:spLocks noGrp="1"/>
          </p:cNvSpPr>
          <p:nvPr>
            <p:ph type="sldNum" sz="quarter" idx="12"/>
          </p:nvPr>
        </p:nvSpPr>
        <p:spPr/>
        <p:txBody>
          <a:bodyPr/>
          <a:lstStyle/>
          <a:p>
            <a:fld id="{D1269EA7-6EDC-491C-8CF0-80FC5A2A1991}" type="slidenum">
              <a:rPr lang="en-US" smtClean="0"/>
              <a:pPr/>
              <a:t>‹#›</a:t>
            </a:fld>
            <a:endParaRPr lang="en-US"/>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p>
            <a:r>
              <a:rPr kumimoji="0" lang="el-GR"/>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E3ACACF-D62F-4CFE-90C1-A22B68DBA24F}" type="datetime1">
              <a:rPr lang="en-US" smtClean="0"/>
              <a:t>11/27/2018</a:t>
            </a:fld>
            <a:endParaRPr lang="en-US"/>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r>
              <a:rPr lang="en-US"/>
              <a:t>2nd International Congess, RUSSTAT, Rostov State University of Economics, Dec. 4-6, 2018</a:t>
            </a: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1269EA7-6EDC-491C-8CF0-80FC5A2A1991}" type="slidenum">
              <a:rPr lang="en-US" smtClean="0"/>
              <a:pPr/>
              <a:t>‹#›</a:t>
            </a:fld>
            <a:endParaRPr lang="en-US"/>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jeba.com/" TargetMode="External"/><Relationship Id="rId2" Type="http://schemas.openxmlformats.org/officeDocument/2006/relationships/hyperlink" Target="http://www.ersj.e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143000" y="381000"/>
            <a:ext cx="7239000" cy="3886200"/>
          </a:xfrm>
        </p:spPr>
        <p:txBody>
          <a:bodyPr>
            <a:normAutofit fontScale="90000"/>
          </a:bodyPr>
          <a:lstStyle/>
          <a:p>
            <a:pPr algn="ctr"/>
            <a:r>
              <a:rPr lang="en-US" sz="3600" dirty="0">
                <a:solidFill>
                  <a:srgbClr val="FF0000"/>
                </a:solidFill>
              </a:rPr>
              <a:t> </a:t>
            </a:r>
            <a:br>
              <a:rPr lang="en-US" sz="3100" dirty="0"/>
            </a:br>
            <a:r>
              <a:rPr lang="en-US" sz="4000" dirty="0"/>
              <a:t>“</a:t>
            </a:r>
            <a:r>
              <a:rPr lang="en-US" sz="4000" i="1" dirty="0">
                <a:effectLst>
                  <a:outerShdw blurRad="50038" dist="29972" dir="5400000" algn="tl">
                    <a:srgbClr val="000000">
                      <a:alpha val="30000"/>
                    </a:srgbClr>
                  </a:outerShdw>
                </a:effectLst>
              </a:rPr>
              <a:t>Statistical Methods: Merging with Managerial Processes and going Global”</a:t>
            </a:r>
            <a:r>
              <a:rPr lang="en-US" sz="4000" i="1" dirty="0">
                <a:solidFill>
                  <a:srgbClr val="FF0000"/>
                </a:solidFill>
              </a:rPr>
              <a:t> </a:t>
            </a:r>
            <a:br>
              <a:rPr lang="en-US" sz="3100" dirty="0"/>
            </a:br>
            <a:br>
              <a:rPr lang="en-US" sz="3100" dirty="0"/>
            </a:br>
            <a:r>
              <a:rPr lang="en-US" sz="3100" dirty="0"/>
              <a:t>Professor El Thalassinos, JM Chair</a:t>
            </a:r>
            <a:br>
              <a:rPr lang="en-US" sz="3100" dirty="0"/>
            </a:br>
            <a:r>
              <a:rPr lang="en-US" sz="3100" dirty="0"/>
              <a:t>University of Piraeus, Greece</a:t>
            </a:r>
            <a:br>
              <a:rPr lang="en-US" sz="3100" dirty="0"/>
            </a:br>
            <a:r>
              <a:rPr lang="en-US" sz="3100" dirty="0">
                <a:solidFill>
                  <a:srgbClr val="FF0000"/>
                </a:solidFill>
              </a:rPr>
              <a:t>Editor ERSJ: </a:t>
            </a:r>
            <a:r>
              <a:rPr lang="en-US" sz="3100" dirty="0">
                <a:solidFill>
                  <a:srgbClr val="0070C0"/>
                </a:solidFill>
                <a:hlinkClick r:id="rId2"/>
              </a:rPr>
              <a:t>www.ersj.eu</a:t>
            </a:r>
            <a:br>
              <a:rPr lang="en-US" sz="3100" dirty="0">
                <a:solidFill>
                  <a:srgbClr val="0070C0"/>
                </a:solidFill>
              </a:rPr>
            </a:br>
            <a:r>
              <a:rPr lang="en-US" sz="3100" dirty="0">
                <a:solidFill>
                  <a:srgbClr val="0070C0"/>
                </a:solidFill>
              </a:rPr>
              <a:t>Editor IJEBA: </a:t>
            </a:r>
            <a:r>
              <a:rPr lang="en-US" sz="3100" dirty="0">
                <a:solidFill>
                  <a:srgbClr val="0070C0"/>
                </a:solidFill>
                <a:hlinkClick r:id="rId3"/>
              </a:rPr>
              <a:t>www.ijeba.com</a:t>
            </a:r>
            <a:r>
              <a:rPr lang="en-US" sz="3100" dirty="0">
                <a:solidFill>
                  <a:srgbClr val="0070C0"/>
                </a:solidFill>
              </a:rPr>
              <a:t>  </a:t>
            </a:r>
            <a:br>
              <a:rPr lang="en-US" dirty="0"/>
            </a:br>
            <a:endParaRPr lang="en-US" dirty="0"/>
          </a:p>
        </p:txBody>
      </p:sp>
      <p:sp>
        <p:nvSpPr>
          <p:cNvPr id="3" name="2 - Υπότιτλος"/>
          <p:cNvSpPr>
            <a:spLocks noGrp="1"/>
          </p:cNvSpPr>
          <p:nvPr>
            <p:ph type="subTitle" idx="1"/>
          </p:nvPr>
        </p:nvSpPr>
        <p:spPr>
          <a:xfrm>
            <a:off x="990600" y="3886200"/>
            <a:ext cx="7612856" cy="2362200"/>
          </a:xfrm>
        </p:spPr>
        <p:txBody>
          <a:bodyPr>
            <a:normAutofit/>
          </a:bodyPr>
          <a:lstStyle/>
          <a:p>
            <a:r>
              <a:rPr lang="en-US" sz="2800" i="1" dirty="0"/>
              <a:t>“The dramatic expansion of econometric and quantitative-modeling techniques has been one of the most significant trends throughout the social sciences since the last decades”.</a:t>
            </a:r>
          </a:p>
          <a:p>
            <a:r>
              <a:rPr lang="en-US" sz="2000" i="1" u="sng" dirty="0"/>
              <a:t>The </a:t>
            </a:r>
            <a:r>
              <a:rPr lang="en-US" sz="2000" i="1" u="sng" dirty="0" err="1"/>
              <a:t>bigbadwolf</a:t>
            </a:r>
            <a:r>
              <a:rPr lang="en-US" sz="2000" i="1" u="sng" dirty="0"/>
              <a:t>  in internet</a:t>
            </a:r>
            <a:endParaRPr lang="en-US" sz="2000" u="sng" dirty="0"/>
          </a:p>
        </p:txBody>
      </p:sp>
      <p:sp>
        <p:nvSpPr>
          <p:cNvPr id="4" name="3 - Θέση αριθμού διαφάνειας"/>
          <p:cNvSpPr>
            <a:spLocks noGrp="1"/>
          </p:cNvSpPr>
          <p:nvPr>
            <p:ph type="sldNum" sz="quarter" idx="12"/>
          </p:nvPr>
        </p:nvSpPr>
        <p:spPr/>
        <p:txBody>
          <a:bodyPr/>
          <a:lstStyle/>
          <a:p>
            <a:fld id="{D1269EA7-6EDC-491C-8CF0-80FC5A2A1991}" type="slidenum">
              <a:rPr lang="en-US" smtClean="0"/>
              <a:pPr/>
              <a:t>1</a:t>
            </a:fld>
            <a:endParaRPr lang="en-US"/>
          </a:p>
        </p:txBody>
      </p:sp>
      <p:sp>
        <p:nvSpPr>
          <p:cNvPr id="5" name="4 - Θέση υποσέλιδου"/>
          <p:cNvSpPr>
            <a:spLocks noGrp="1"/>
          </p:cNvSpPr>
          <p:nvPr>
            <p:ph type="ftr" sz="quarter" idx="11"/>
          </p:nvPr>
        </p:nvSpPr>
        <p:spPr>
          <a:xfrm>
            <a:off x="2590800" y="6305550"/>
            <a:ext cx="6019800" cy="476250"/>
          </a:xfrm>
        </p:spPr>
        <p:txBody>
          <a:bodyPr/>
          <a:lstStyle/>
          <a:p>
            <a:r>
              <a:rPr lang="en-US" dirty="0"/>
              <a:t>2nd International Congress, RUSSTAT, Rostov State University of Economics, Dec. 4-6, 2018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359898"/>
            <a:ext cx="8153400" cy="706902"/>
          </a:xfrm>
        </p:spPr>
        <p:txBody>
          <a:bodyPr>
            <a:normAutofit fontScale="90000"/>
          </a:bodyPr>
          <a:lstStyle/>
          <a:p>
            <a:r>
              <a:rPr lang="en-US" i="1" dirty="0"/>
              <a:t>Laws and Limits of Econometrics III</a:t>
            </a:r>
          </a:p>
        </p:txBody>
      </p:sp>
      <p:sp>
        <p:nvSpPr>
          <p:cNvPr id="3" name="2 - Υπότιτλος"/>
          <p:cNvSpPr>
            <a:spLocks noGrp="1"/>
          </p:cNvSpPr>
          <p:nvPr>
            <p:ph type="subTitle" idx="1"/>
          </p:nvPr>
        </p:nvSpPr>
        <p:spPr>
          <a:xfrm>
            <a:off x="990600" y="1219200"/>
            <a:ext cx="7848600" cy="4800600"/>
          </a:xfrm>
        </p:spPr>
        <p:txBody>
          <a:bodyPr>
            <a:normAutofit/>
          </a:bodyPr>
          <a:lstStyle/>
          <a:p>
            <a:pPr>
              <a:buFont typeface="Arial" pitchFamily="34" charset="0"/>
              <a:buChar char="•"/>
            </a:pPr>
            <a:r>
              <a:rPr lang="en-US" sz="2800" i="1" dirty="0"/>
              <a:t>The true model for any given dataset </a:t>
            </a:r>
            <a:r>
              <a:rPr lang="en-US" sz="2800" i="1" dirty="0">
                <a:solidFill>
                  <a:srgbClr val="FF0000"/>
                </a:solidFill>
              </a:rPr>
              <a:t>is unknown. </a:t>
            </a:r>
          </a:p>
          <a:p>
            <a:pPr>
              <a:buFont typeface="Arial" pitchFamily="34" charset="0"/>
              <a:buChar char="•"/>
            </a:pPr>
            <a:r>
              <a:rPr lang="en-US" sz="2800" i="1" dirty="0"/>
              <a:t>The formulated model is correct but still </a:t>
            </a:r>
            <a:r>
              <a:rPr lang="en-US" sz="2800" i="1" dirty="0">
                <a:solidFill>
                  <a:srgbClr val="FF0000"/>
                </a:solidFill>
              </a:rPr>
              <a:t>depends on parameters </a:t>
            </a:r>
            <a:r>
              <a:rPr lang="en-US" sz="2800" i="1" dirty="0"/>
              <a:t>that need to be estimated from data.  </a:t>
            </a:r>
          </a:p>
          <a:p>
            <a:pPr>
              <a:buFont typeface="Arial" pitchFamily="34" charset="0"/>
              <a:buChar char="•"/>
            </a:pPr>
            <a:r>
              <a:rPr lang="en-US" sz="2800" i="1" dirty="0">
                <a:solidFill>
                  <a:srgbClr val="FF0000"/>
                </a:solidFill>
              </a:rPr>
              <a:t>Data are scarce </a:t>
            </a:r>
            <a:r>
              <a:rPr lang="en-US" sz="2800" i="1" dirty="0"/>
              <a:t>relative to the number of parameters that need to be estimated. </a:t>
            </a:r>
          </a:p>
          <a:p>
            <a:pPr>
              <a:buFont typeface="Arial" pitchFamily="34" charset="0"/>
              <a:buChar char="•"/>
            </a:pPr>
            <a:r>
              <a:rPr lang="en-US" sz="2800" i="1" dirty="0"/>
              <a:t>Models have some </a:t>
            </a:r>
            <a:r>
              <a:rPr lang="en-US" sz="2800" i="1" dirty="0">
                <a:solidFill>
                  <a:srgbClr val="FF0000"/>
                </a:solidFill>
              </a:rPr>
              <a:t>functional representation </a:t>
            </a:r>
            <a:r>
              <a:rPr lang="en-US" sz="2800" i="1" dirty="0"/>
              <a:t>that necessitates the use of nonparametric or semi-parametric methods. </a:t>
            </a:r>
          </a:p>
          <a:p>
            <a:pPr>
              <a:buFont typeface="Arial" pitchFamily="34" charset="0"/>
              <a:buChar char="•"/>
            </a:pPr>
            <a:r>
              <a:rPr lang="en-US" sz="2800" i="1" dirty="0">
                <a:solidFill>
                  <a:srgbClr val="FF0000"/>
                </a:solidFill>
              </a:rPr>
              <a:t>The empirical limitations </a:t>
            </a:r>
            <a:r>
              <a:rPr lang="en-US" sz="2800" i="1" dirty="0"/>
              <a:t>on modeling are greater than in finite parameter models.</a:t>
            </a:r>
          </a:p>
        </p:txBody>
      </p:sp>
      <p:sp>
        <p:nvSpPr>
          <p:cNvPr id="4" name="3 - Θέση αριθμού διαφάνειας"/>
          <p:cNvSpPr>
            <a:spLocks noGrp="1"/>
          </p:cNvSpPr>
          <p:nvPr>
            <p:ph type="sldNum" sz="quarter" idx="12"/>
          </p:nvPr>
        </p:nvSpPr>
        <p:spPr/>
        <p:txBody>
          <a:bodyPr/>
          <a:lstStyle/>
          <a:p>
            <a:fld id="{D1269EA7-6EDC-491C-8CF0-80FC5A2A1991}" type="slidenum">
              <a:rPr lang="en-US" smtClean="0"/>
              <a:pPr/>
              <a:t>10</a:t>
            </a:fld>
            <a:endParaRPr lang="en-US"/>
          </a:p>
        </p:txBody>
      </p:sp>
      <p:sp>
        <p:nvSpPr>
          <p:cNvPr id="5" name="4 - Θέση υποσέλιδου"/>
          <p:cNvSpPr>
            <a:spLocks noGrp="1"/>
          </p:cNvSpPr>
          <p:nvPr>
            <p:ph type="ftr" sz="quarter" idx="11"/>
          </p:nvPr>
        </p:nvSpPr>
        <p:spPr>
          <a:xfrm>
            <a:off x="2667000" y="6305550"/>
            <a:ext cx="5943600" cy="476250"/>
          </a:xfrm>
        </p:spPr>
        <p:txBody>
          <a:bodyPr/>
          <a:lstStyle/>
          <a:p>
            <a:r>
              <a:rPr lang="en-US" dirty="0"/>
              <a:t>2nd International Congress, RUSSTAT, Rostov State University of Economics, Dec. 4-6, 2018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359898"/>
            <a:ext cx="8153400" cy="706902"/>
          </a:xfrm>
        </p:spPr>
        <p:txBody>
          <a:bodyPr>
            <a:normAutofit fontScale="90000"/>
          </a:bodyPr>
          <a:lstStyle/>
          <a:p>
            <a:r>
              <a:rPr lang="en-US" i="1" dirty="0"/>
              <a:t>Laws and Limits of Econometrics IV</a:t>
            </a:r>
          </a:p>
        </p:txBody>
      </p:sp>
      <p:sp>
        <p:nvSpPr>
          <p:cNvPr id="3" name="2 - Υπότιτλος"/>
          <p:cNvSpPr>
            <a:spLocks noGrp="1"/>
          </p:cNvSpPr>
          <p:nvPr>
            <p:ph type="subTitle" idx="1"/>
          </p:nvPr>
        </p:nvSpPr>
        <p:spPr>
          <a:xfrm>
            <a:off x="990600" y="1066800"/>
            <a:ext cx="7848600" cy="5334000"/>
          </a:xfrm>
        </p:spPr>
        <p:txBody>
          <a:bodyPr>
            <a:noAutofit/>
          </a:bodyPr>
          <a:lstStyle/>
          <a:p>
            <a:pPr>
              <a:buFont typeface="Arial" pitchFamily="34" charset="0"/>
              <a:buChar char="•"/>
            </a:pPr>
            <a:r>
              <a:rPr lang="en-US" sz="2800" i="1" dirty="0">
                <a:solidFill>
                  <a:srgbClr val="FF0000"/>
                </a:solidFill>
              </a:rPr>
              <a:t>All models are wrong.</a:t>
            </a:r>
            <a:r>
              <a:rPr lang="en-US" sz="2800" i="1" dirty="0"/>
              <a:t> The models developed in economic theory are metaphors of reality, sometimes amounting to a very basic set of relations that are easily rejected by the data. </a:t>
            </a:r>
          </a:p>
          <a:p>
            <a:pPr>
              <a:buFont typeface="Arial" pitchFamily="34" charset="0"/>
              <a:buChar char="•"/>
            </a:pPr>
            <a:r>
              <a:rPr lang="en-US" sz="2800" i="1" dirty="0"/>
              <a:t>Models continue to be used, often because they contain a kernel of truth that is perceived as an </a:t>
            </a:r>
            <a:r>
              <a:rPr lang="en-US" sz="2800" i="1" dirty="0">
                <a:solidFill>
                  <a:srgbClr val="FF0000"/>
                </a:solidFill>
              </a:rPr>
              <a:t>underlying ‘economic law’. </a:t>
            </a:r>
          </a:p>
          <a:p>
            <a:pPr>
              <a:buFont typeface="Arial" pitchFamily="34" charset="0"/>
              <a:buChar char="•"/>
            </a:pPr>
            <a:r>
              <a:rPr lang="en-US" sz="2800" i="1" dirty="0"/>
              <a:t>It is advantageous to use this information in crafting an empirical model even though </a:t>
            </a:r>
            <a:r>
              <a:rPr lang="en-US" sz="2800" i="1" dirty="0">
                <a:solidFill>
                  <a:srgbClr val="FF0000"/>
                </a:solidFill>
              </a:rPr>
              <a:t>it is at best only approximately true. </a:t>
            </a:r>
          </a:p>
          <a:p>
            <a:pPr>
              <a:buFont typeface="Arial" pitchFamily="34" charset="0"/>
              <a:buChar char="•"/>
            </a:pPr>
            <a:r>
              <a:rPr lang="en-US" sz="2800" i="1" dirty="0"/>
              <a:t>It is better than </a:t>
            </a:r>
            <a:r>
              <a:rPr lang="en-US" sz="2800" i="1" dirty="0">
                <a:solidFill>
                  <a:srgbClr val="FF0000"/>
                </a:solidFill>
              </a:rPr>
              <a:t>using an entirely unrestricted system </a:t>
            </a:r>
            <a:r>
              <a:rPr lang="en-US" sz="2800" i="1" dirty="0"/>
              <a:t>or an arbitrarily restricted one.</a:t>
            </a:r>
          </a:p>
        </p:txBody>
      </p:sp>
      <p:sp>
        <p:nvSpPr>
          <p:cNvPr id="4" name="3 - Θέση υποσέλιδου"/>
          <p:cNvSpPr>
            <a:spLocks noGrp="1"/>
          </p:cNvSpPr>
          <p:nvPr>
            <p:ph type="ftr" sz="quarter" idx="11"/>
          </p:nvPr>
        </p:nvSpPr>
        <p:spPr>
          <a:xfrm>
            <a:off x="2590800" y="6305550"/>
            <a:ext cx="60198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359898"/>
            <a:ext cx="8001000" cy="783102"/>
          </a:xfrm>
        </p:spPr>
        <p:txBody>
          <a:bodyPr/>
          <a:lstStyle/>
          <a:p>
            <a:r>
              <a:rPr lang="en-US" i="1" dirty="0"/>
              <a:t>Laws and Limits of Econometrics V</a:t>
            </a:r>
          </a:p>
        </p:txBody>
      </p:sp>
      <p:sp>
        <p:nvSpPr>
          <p:cNvPr id="3" name="2 - Υπότιτλος"/>
          <p:cNvSpPr>
            <a:spLocks noGrp="1"/>
          </p:cNvSpPr>
          <p:nvPr>
            <p:ph type="subTitle" idx="1"/>
          </p:nvPr>
        </p:nvSpPr>
        <p:spPr>
          <a:xfrm>
            <a:off x="990600" y="1295400"/>
            <a:ext cx="7848600" cy="5202702"/>
          </a:xfrm>
        </p:spPr>
        <p:txBody>
          <a:bodyPr>
            <a:normAutofit/>
          </a:bodyPr>
          <a:lstStyle/>
          <a:p>
            <a:r>
              <a:rPr lang="en-US" sz="2800" i="1" dirty="0"/>
              <a:t>From </a:t>
            </a:r>
            <a:r>
              <a:rPr lang="en-US" sz="2800" i="1" dirty="0" err="1"/>
              <a:t>Sargan</a:t>
            </a:r>
            <a:r>
              <a:rPr lang="en-US" sz="2800" i="1" dirty="0"/>
              <a:t> Lecture, The Econometric Journal, (2)3, 2008 “Laws of Econometrics”</a:t>
            </a:r>
          </a:p>
          <a:p>
            <a:pPr>
              <a:buFont typeface="Arial" pitchFamily="34" charset="0"/>
              <a:buChar char="•"/>
            </a:pPr>
            <a:r>
              <a:rPr lang="en-US" sz="2800" i="1" dirty="0"/>
              <a:t>These </a:t>
            </a:r>
            <a:r>
              <a:rPr lang="en-US" sz="2800" i="1" dirty="0">
                <a:solidFill>
                  <a:srgbClr val="FF0000"/>
                </a:solidFill>
              </a:rPr>
              <a:t>laws of econometrics </a:t>
            </a:r>
            <a:r>
              <a:rPr lang="en-US" sz="2800" i="1" dirty="0"/>
              <a:t>are not intended as universal truths. </a:t>
            </a:r>
          </a:p>
          <a:p>
            <a:pPr>
              <a:buFont typeface="Arial" pitchFamily="34" charset="0"/>
              <a:buChar char="•"/>
            </a:pPr>
            <a:r>
              <a:rPr lang="en-US" sz="2800" i="1" dirty="0"/>
              <a:t>They purport to express the essence of what is being done in econometrics and to characterize some of the difficulties that the econometric approach encounters in explaining and </a:t>
            </a:r>
            <a:r>
              <a:rPr lang="en-US" sz="2800" i="1" dirty="0">
                <a:solidFill>
                  <a:srgbClr val="FF0000"/>
                </a:solidFill>
              </a:rPr>
              <a:t>predicting economic phenomena. </a:t>
            </a:r>
          </a:p>
          <a:p>
            <a:pPr>
              <a:buFont typeface="Arial" pitchFamily="34" charset="0"/>
              <a:buChar char="•"/>
            </a:pPr>
            <a:r>
              <a:rPr lang="en-US" sz="2800" i="1" dirty="0"/>
              <a:t>Related views </a:t>
            </a:r>
            <a:r>
              <a:rPr lang="en-US" sz="2800" i="1" dirty="0">
                <a:solidFill>
                  <a:srgbClr val="FF0000"/>
                </a:solidFill>
              </a:rPr>
              <a:t>about modeling have </a:t>
            </a:r>
            <a:r>
              <a:rPr lang="en-US" sz="2800" i="1" dirty="0"/>
              <a:t>been suggested in Cartwright (2009) and Hoover (2001; 2011).</a:t>
            </a:r>
          </a:p>
        </p:txBody>
      </p:sp>
      <p:sp>
        <p:nvSpPr>
          <p:cNvPr id="4" name="3 - Θέση υποσέλιδου"/>
          <p:cNvSpPr>
            <a:spLocks noGrp="1"/>
          </p:cNvSpPr>
          <p:nvPr>
            <p:ph type="ftr" sz="quarter" idx="11"/>
          </p:nvPr>
        </p:nvSpPr>
        <p:spPr>
          <a:xfrm>
            <a:off x="2743200" y="6305550"/>
            <a:ext cx="58674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14400" y="0"/>
            <a:ext cx="8229600" cy="1066800"/>
          </a:xfrm>
        </p:spPr>
        <p:txBody>
          <a:bodyPr/>
          <a:lstStyle/>
          <a:p>
            <a:r>
              <a:rPr lang="en-US" i="1" dirty="0"/>
              <a:t>Laws and Limits of Econometrics VI</a:t>
            </a:r>
          </a:p>
        </p:txBody>
      </p:sp>
      <p:sp>
        <p:nvSpPr>
          <p:cNvPr id="3" name="2 - Υπότιτλος"/>
          <p:cNvSpPr>
            <a:spLocks noGrp="1"/>
          </p:cNvSpPr>
          <p:nvPr>
            <p:ph type="subTitle" idx="1"/>
          </p:nvPr>
        </p:nvSpPr>
        <p:spPr>
          <a:xfrm>
            <a:off x="990600" y="1295400"/>
            <a:ext cx="7848600" cy="5181600"/>
          </a:xfrm>
        </p:spPr>
        <p:txBody>
          <a:bodyPr>
            <a:noAutofit/>
          </a:bodyPr>
          <a:lstStyle/>
          <a:p>
            <a:r>
              <a:rPr lang="en-US" i="1" dirty="0"/>
              <a:t>Cartwright (2009):  </a:t>
            </a:r>
          </a:p>
          <a:p>
            <a:pPr>
              <a:buFont typeface="Arial" pitchFamily="34" charset="0"/>
              <a:buChar char="•"/>
            </a:pPr>
            <a:r>
              <a:rPr lang="en-US" i="1" dirty="0"/>
              <a:t>Models </a:t>
            </a:r>
            <a:r>
              <a:rPr lang="en-US" i="1" dirty="0">
                <a:solidFill>
                  <a:srgbClr val="FF0000"/>
                </a:solidFill>
              </a:rPr>
              <a:t>can be interpreted </a:t>
            </a:r>
            <a:r>
              <a:rPr lang="en-US" i="1" dirty="0"/>
              <a:t>as machines that generate laws (so-called </a:t>
            </a:r>
            <a:r>
              <a:rPr lang="en-US" i="1" dirty="0" err="1"/>
              <a:t>nomological</a:t>
            </a:r>
            <a:r>
              <a:rPr lang="en-US" i="1" dirty="0"/>
              <a:t> machines).   </a:t>
            </a:r>
          </a:p>
          <a:p>
            <a:pPr>
              <a:buFont typeface="Arial" pitchFamily="34" charset="0"/>
              <a:buChar char="•"/>
            </a:pPr>
            <a:r>
              <a:rPr lang="en-US" i="1" dirty="0"/>
              <a:t>The laws that may emerge from modeling are </a:t>
            </a:r>
            <a:r>
              <a:rPr lang="en-US" i="1" dirty="0">
                <a:solidFill>
                  <a:srgbClr val="FF0000"/>
                </a:solidFill>
              </a:rPr>
              <a:t>analogous to the morals </a:t>
            </a:r>
            <a:r>
              <a:rPr lang="en-US" i="1" dirty="0"/>
              <a:t>that we draw from storytelling fables. </a:t>
            </a:r>
          </a:p>
          <a:p>
            <a:r>
              <a:rPr lang="en-US" i="1" dirty="0"/>
              <a:t>Hoover (2001; 2011): </a:t>
            </a:r>
          </a:p>
          <a:p>
            <a:pPr>
              <a:buFont typeface="Arial" pitchFamily="34" charset="0"/>
              <a:buChar char="•"/>
            </a:pPr>
            <a:r>
              <a:rPr lang="en-US" i="1" dirty="0">
                <a:solidFill>
                  <a:srgbClr val="FF0000"/>
                </a:solidFill>
              </a:rPr>
              <a:t>Economic modeling is useful </a:t>
            </a:r>
            <a:r>
              <a:rPr lang="en-US" i="1" dirty="0"/>
              <a:t>to the extent that it sheds light on empirical relationships. </a:t>
            </a:r>
          </a:p>
          <a:p>
            <a:pPr>
              <a:buFont typeface="Arial" pitchFamily="34" charset="0"/>
              <a:buChar char="•"/>
            </a:pPr>
            <a:r>
              <a:rPr lang="en-US" i="1" dirty="0"/>
              <a:t>Formal laws seems to </a:t>
            </a:r>
            <a:r>
              <a:rPr lang="en-US" i="1" dirty="0">
                <a:solidFill>
                  <a:srgbClr val="FF0000"/>
                </a:solidFill>
              </a:rPr>
              <a:t>do nothing for economics </a:t>
            </a:r>
            <a:r>
              <a:rPr lang="en-US" i="1" dirty="0"/>
              <a:t>– ‘even accumulated falsifications or anomalies do not cause scientists to abandon an approach unless there is the prospect of a better approach on offer’.</a:t>
            </a:r>
          </a:p>
        </p:txBody>
      </p:sp>
      <p:sp>
        <p:nvSpPr>
          <p:cNvPr id="4" name="3 - Θέση υποσέλιδου"/>
          <p:cNvSpPr>
            <a:spLocks noGrp="1"/>
          </p:cNvSpPr>
          <p:nvPr>
            <p:ph type="ftr" sz="quarter" idx="11"/>
          </p:nvPr>
        </p:nvSpPr>
        <p:spPr>
          <a:xfrm>
            <a:off x="2590800" y="6305550"/>
            <a:ext cx="60198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359898"/>
            <a:ext cx="7848600" cy="783102"/>
          </a:xfrm>
        </p:spPr>
        <p:txBody>
          <a:bodyPr>
            <a:normAutofit/>
          </a:bodyPr>
          <a:lstStyle/>
          <a:p>
            <a:r>
              <a:rPr lang="en-US" i="1" dirty="0"/>
              <a:t>Laws and Limits of Econometrics VII</a:t>
            </a:r>
          </a:p>
        </p:txBody>
      </p:sp>
      <p:sp>
        <p:nvSpPr>
          <p:cNvPr id="3" name="2 - Υπότιτλος"/>
          <p:cNvSpPr>
            <a:spLocks noGrp="1"/>
          </p:cNvSpPr>
          <p:nvPr>
            <p:ph type="subTitle" idx="1"/>
          </p:nvPr>
        </p:nvSpPr>
        <p:spPr>
          <a:xfrm>
            <a:off x="990600" y="1295400"/>
            <a:ext cx="7848600" cy="4800600"/>
          </a:xfrm>
        </p:spPr>
        <p:txBody>
          <a:bodyPr/>
          <a:lstStyle/>
          <a:p>
            <a:r>
              <a:rPr lang="en-US" sz="3200" i="1" dirty="0" err="1"/>
              <a:t>Rissanen</a:t>
            </a:r>
            <a:r>
              <a:rPr lang="en-US" sz="3200" i="1" dirty="0"/>
              <a:t> (1986; 1989; 2007):</a:t>
            </a:r>
          </a:p>
          <a:p>
            <a:pPr>
              <a:buFont typeface="Arial" pitchFamily="34" charset="0"/>
              <a:buChar char="•"/>
            </a:pPr>
            <a:r>
              <a:rPr lang="en-US" sz="3200" i="1" dirty="0"/>
              <a:t>Argues against </a:t>
            </a:r>
            <a:r>
              <a:rPr lang="en-US" sz="3200" i="1" dirty="0">
                <a:solidFill>
                  <a:srgbClr val="FF0000"/>
                </a:solidFill>
              </a:rPr>
              <a:t>the concept of a true model </a:t>
            </a:r>
            <a:r>
              <a:rPr lang="en-US" sz="3200" i="1" dirty="0"/>
              <a:t>and sees statistics as a </a:t>
            </a:r>
            <a:r>
              <a:rPr lang="en-US" sz="3200" i="1" dirty="0">
                <a:solidFill>
                  <a:srgbClr val="FF0000"/>
                </a:solidFill>
              </a:rPr>
              <a:t>‘language for expressing the regular features of the data’.  </a:t>
            </a:r>
          </a:p>
          <a:p>
            <a:r>
              <a:rPr lang="en-US" sz="3200" i="1" dirty="0"/>
              <a:t>Some proximity theorems that measure how close an empirical model can get (in terms of its likelihood ratio) to the true model in some parametric family.</a:t>
            </a:r>
          </a:p>
          <a:p>
            <a:endParaRPr lang="en-US" dirty="0"/>
          </a:p>
        </p:txBody>
      </p:sp>
      <p:sp>
        <p:nvSpPr>
          <p:cNvPr id="4" name="3 - Θέση υποσέλιδου"/>
          <p:cNvSpPr>
            <a:spLocks noGrp="1"/>
          </p:cNvSpPr>
          <p:nvPr>
            <p:ph type="ftr" sz="quarter" idx="11"/>
          </p:nvPr>
        </p:nvSpPr>
        <p:spPr>
          <a:xfrm>
            <a:off x="2514600" y="6305550"/>
            <a:ext cx="60960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152400"/>
            <a:ext cx="7848600" cy="838200"/>
          </a:xfrm>
        </p:spPr>
        <p:txBody>
          <a:bodyPr>
            <a:normAutofit/>
          </a:bodyPr>
          <a:lstStyle/>
          <a:p>
            <a:r>
              <a:rPr lang="en-US" i="1" dirty="0"/>
              <a:t>Laws and Limits of Econometrics VIII</a:t>
            </a:r>
          </a:p>
        </p:txBody>
      </p:sp>
      <p:sp>
        <p:nvSpPr>
          <p:cNvPr id="3" name="2 - Υπότιτλος"/>
          <p:cNvSpPr>
            <a:spLocks noGrp="1"/>
          </p:cNvSpPr>
          <p:nvPr>
            <p:ph type="subTitle" idx="1"/>
          </p:nvPr>
        </p:nvSpPr>
        <p:spPr>
          <a:xfrm>
            <a:off x="990600" y="1143000"/>
            <a:ext cx="7848600" cy="5105400"/>
          </a:xfrm>
        </p:spPr>
        <p:txBody>
          <a:bodyPr>
            <a:normAutofit lnSpcReduction="10000"/>
          </a:bodyPr>
          <a:lstStyle/>
          <a:p>
            <a:r>
              <a:rPr lang="en-US" i="1" dirty="0" err="1"/>
              <a:t>Ploberger</a:t>
            </a:r>
            <a:r>
              <a:rPr lang="en-US" i="1" dirty="0"/>
              <a:t> and Phillips (2001; 2002; 2012): </a:t>
            </a:r>
          </a:p>
          <a:p>
            <a:pPr>
              <a:buFont typeface="Arial" pitchFamily="34" charset="0"/>
              <a:buChar char="•"/>
            </a:pPr>
            <a:r>
              <a:rPr lang="en-US" i="1" dirty="0"/>
              <a:t>The </a:t>
            </a:r>
            <a:r>
              <a:rPr lang="en-US" i="1" dirty="0">
                <a:solidFill>
                  <a:srgbClr val="FF0000"/>
                </a:solidFill>
              </a:rPr>
              <a:t>bounds in these proximity theorems </a:t>
            </a:r>
            <a:r>
              <a:rPr lang="en-US" i="1" dirty="0"/>
              <a:t>depend on the data as well as on the model being used.   </a:t>
            </a:r>
          </a:p>
          <a:p>
            <a:pPr>
              <a:buFont typeface="Arial" pitchFamily="34" charset="0"/>
              <a:buChar char="•"/>
            </a:pPr>
            <a:r>
              <a:rPr lang="en-US" i="1" dirty="0"/>
              <a:t>The bounds are </a:t>
            </a:r>
            <a:r>
              <a:rPr lang="en-US" i="1" dirty="0">
                <a:solidFill>
                  <a:srgbClr val="FF0000"/>
                </a:solidFill>
              </a:rPr>
              <a:t>greater for trending data </a:t>
            </a:r>
            <a:r>
              <a:rPr lang="en-US" i="1" dirty="0"/>
              <a:t>than when the data are stationary. </a:t>
            </a:r>
          </a:p>
          <a:p>
            <a:pPr>
              <a:buFont typeface="Arial" pitchFamily="34" charset="0"/>
              <a:buChar char="•"/>
            </a:pPr>
            <a:r>
              <a:rPr lang="en-US" i="1" dirty="0"/>
              <a:t>These theorems allow for </a:t>
            </a:r>
            <a:r>
              <a:rPr lang="en-US" i="1" dirty="0">
                <a:solidFill>
                  <a:srgbClr val="FF0000"/>
                </a:solidFill>
              </a:rPr>
              <a:t>finite parameter families </a:t>
            </a:r>
            <a:r>
              <a:rPr lang="en-US" i="1" dirty="0"/>
              <a:t>and families with local misspecifications. </a:t>
            </a:r>
          </a:p>
          <a:p>
            <a:pPr>
              <a:buFont typeface="Arial" pitchFamily="34" charset="0"/>
              <a:buChar char="•"/>
            </a:pPr>
            <a:r>
              <a:rPr lang="en-US" i="1" dirty="0"/>
              <a:t>Modeling algorithms  allow for </a:t>
            </a:r>
            <a:r>
              <a:rPr lang="en-US" i="1" dirty="0">
                <a:solidFill>
                  <a:srgbClr val="FF0000"/>
                </a:solidFill>
              </a:rPr>
              <a:t>gross misspecification </a:t>
            </a:r>
            <a:r>
              <a:rPr lang="en-US" i="1" dirty="0"/>
              <a:t>within family groups. </a:t>
            </a:r>
          </a:p>
          <a:p>
            <a:pPr>
              <a:buFont typeface="Arial" pitchFamily="34" charset="0"/>
              <a:buChar char="•"/>
            </a:pPr>
            <a:r>
              <a:rPr lang="en-US" i="1" dirty="0"/>
              <a:t>Proximity theorems for prediction </a:t>
            </a:r>
            <a:r>
              <a:rPr lang="en-US" i="1" dirty="0">
                <a:solidFill>
                  <a:srgbClr val="FF0000"/>
                </a:solidFill>
              </a:rPr>
              <a:t>are also provided in this approach, </a:t>
            </a:r>
            <a:r>
              <a:rPr lang="en-US" i="1" dirty="0"/>
              <a:t>quantifying limits on empirical forecasting capability that are relevant in empirical work where specification is suspect. </a:t>
            </a:r>
          </a:p>
        </p:txBody>
      </p:sp>
      <p:sp>
        <p:nvSpPr>
          <p:cNvPr id="4" name="3 - Θέση υποσέλιδου"/>
          <p:cNvSpPr>
            <a:spLocks noGrp="1"/>
          </p:cNvSpPr>
          <p:nvPr>
            <p:ph type="ftr" sz="quarter" idx="11"/>
          </p:nvPr>
        </p:nvSpPr>
        <p:spPr>
          <a:xfrm>
            <a:off x="2667000" y="6305550"/>
            <a:ext cx="59436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228600"/>
            <a:ext cx="7848600" cy="838200"/>
          </a:xfrm>
        </p:spPr>
        <p:txBody>
          <a:bodyPr/>
          <a:lstStyle/>
          <a:p>
            <a:r>
              <a:rPr lang="en-US" i="1" dirty="0"/>
              <a:t>The Six Laws of Econometrics I</a:t>
            </a:r>
          </a:p>
        </p:txBody>
      </p:sp>
      <p:sp>
        <p:nvSpPr>
          <p:cNvPr id="3" name="2 - Υπότιτλος"/>
          <p:cNvSpPr>
            <a:spLocks noGrp="1"/>
          </p:cNvSpPr>
          <p:nvPr>
            <p:ph type="subTitle" idx="1"/>
          </p:nvPr>
        </p:nvSpPr>
        <p:spPr>
          <a:xfrm>
            <a:off x="990600" y="1447800"/>
            <a:ext cx="7848600" cy="4648200"/>
          </a:xfrm>
        </p:spPr>
        <p:txBody>
          <a:bodyPr/>
          <a:lstStyle/>
          <a:p>
            <a:pPr>
              <a:buFont typeface="Arial" pitchFamily="34" charset="0"/>
              <a:buChar char="•"/>
            </a:pPr>
            <a:r>
              <a:rPr lang="en-US" sz="3200" i="1" dirty="0"/>
              <a:t>The six laws of econometrics are not intended as universal scientific truths.</a:t>
            </a:r>
          </a:p>
          <a:p>
            <a:pPr>
              <a:buFont typeface="Arial" pitchFamily="34" charset="0"/>
              <a:buChar char="•"/>
            </a:pPr>
            <a:r>
              <a:rPr lang="en-US" sz="3200" i="1" dirty="0"/>
              <a:t>They are laws that characterize the activities and limitations of econometrics.</a:t>
            </a:r>
          </a:p>
          <a:p>
            <a:endParaRPr lang="en-US" dirty="0"/>
          </a:p>
        </p:txBody>
      </p:sp>
      <p:sp>
        <p:nvSpPr>
          <p:cNvPr id="4" name="3 - Θέση υποσέλιδου"/>
          <p:cNvSpPr>
            <a:spLocks noGrp="1"/>
          </p:cNvSpPr>
          <p:nvPr>
            <p:ph type="ftr" sz="quarter" idx="11"/>
          </p:nvPr>
        </p:nvSpPr>
        <p:spPr>
          <a:xfrm>
            <a:off x="2667000" y="6305550"/>
            <a:ext cx="59436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66800" y="359898"/>
            <a:ext cx="7772400" cy="706902"/>
          </a:xfrm>
        </p:spPr>
        <p:txBody>
          <a:bodyPr>
            <a:normAutofit fontScale="90000"/>
          </a:bodyPr>
          <a:lstStyle/>
          <a:p>
            <a:r>
              <a:rPr lang="en-US" i="1" dirty="0"/>
              <a:t>First law</a:t>
            </a:r>
          </a:p>
        </p:txBody>
      </p:sp>
      <p:sp>
        <p:nvSpPr>
          <p:cNvPr id="3" name="2 - Υπότιτλος"/>
          <p:cNvSpPr>
            <a:spLocks noGrp="1"/>
          </p:cNvSpPr>
          <p:nvPr>
            <p:ph type="subTitle" idx="1"/>
          </p:nvPr>
        </p:nvSpPr>
        <p:spPr>
          <a:xfrm>
            <a:off x="990600" y="1295400"/>
            <a:ext cx="7848600" cy="5010150"/>
          </a:xfrm>
        </p:spPr>
        <p:txBody>
          <a:bodyPr>
            <a:normAutofit fontScale="70000" lnSpcReduction="20000"/>
          </a:bodyPr>
          <a:lstStyle/>
          <a:p>
            <a:pPr marL="484632" indent="-457200"/>
            <a:r>
              <a:rPr lang="en-US" sz="3100" i="1" dirty="0">
                <a:solidFill>
                  <a:srgbClr val="FF0000"/>
                </a:solidFill>
              </a:rPr>
              <a:t>1. </a:t>
            </a:r>
            <a:r>
              <a:rPr lang="en-US" sz="3600" i="1" dirty="0">
                <a:solidFill>
                  <a:srgbClr val="FF0000"/>
                </a:solidFill>
              </a:rPr>
              <a:t>Some methods work, some don’t </a:t>
            </a:r>
          </a:p>
          <a:p>
            <a:pPr marL="484632" indent="-457200">
              <a:buFont typeface="Arial" pitchFamily="34" charset="0"/>
              <a:buChar char="•"/>
            </a:pPr>
            <a:r>
              <a:rPr lang="en-US" sz="3600" i="1" dirty="0"/>
              <a:t>Econometrics has in large part been concerned with the development of  statistical machinery that is appropriate for economic models and economic data. </a:t>
            </a:r>
          </a:p>
          <a:p>
            <a:pPr marL="484632" indent="-457200">
              <a:buFont typeface="Arial" pitchFamily="34" charset="0"/>
              <a:buChar char="•"/>
            </a:pPr>
            <a:r>
              <a:rPr lang="en-US" sz="3600" i="1" dirty="0"/>
              <a:t>The process occurs because sometimes the usual statistical methods work well and sometimes they do not. </a:t>
            </a:r>
          </a:p>
          <a:p>
            <a:pPr marL="484632" indent="-457200">
              <a:buFont typeface="Arial" pitchFamily="34" charset="0"/>
              <a:buChar char="•"/>
            </a:pPr>
            <a:r>
              <a:rPr lang="en-US" sz="3600" i="1" dirty="0"/>
              <a:t>The process is well illustrated by the steady progression of modeling practice and econometric methodology.</a:t>
            </a:r>
          </a:p>
          <a:p>
            <a:pPr marL="484632" indent="-457200">
              <a:buFont typeface="Arial" pitchFamily="34" charset="0"/>
              <a:buChar char="•"/>
            </a:pPr>
            <a:endParaRPr lang="en-US" sz="2800" i="1" dirty="0"/>
          </a:p>
          <a:p>
            <a:pPr marL="484632" indent="-457200"/>
            <a:r>
              <a:rPr lang="en-US" sz="2800" i="1" dirty="0"/>
              <a:t>    </a:t>
            </a:r>
          </a:p>
          <a:p>
            <a:pPr marL="484632" indent="-457200"/>
            <a:endParaRPr lang="en-US" sz="2800" i="1" dirty="0"/>
          </a:p>
          <a:p>
            <a:pPr marL="484632" indent="-457200"/>
            <a:r>
              <a:rPr lang="en-US" sz="2800" i="1" dirty="0"/>
              <a:t> </a:t>
            </a:r>
            <a:r>
              <a:rPr lang="en-US" sz="2800" i="1" dirty="0">
                <a:solidFill>
                  <a:srgbClr val="FF0000"/>
                </a:solidFill>
              </a:rPr>
              <a:t>(Fisher,1907;  Koopmans, 1937;  Tinbergen, 1939;  </a:t>
            </a:r>
            <a:r>
              <a:rPr lang="en-US" sz="2800" i="1" dirty="0" err="1">
                <a:solidFill>
                  <a:srgbClr val="FF0000"/>
                </a:solidFill>
              </a:rPr>
              <a:t>Sargan</a:t>
            </a:r>
            <a:r>
              <a:rPr lang="en-US" sz="2800" i="1" dirty="0">
                <a:solidFill>
                  <a:srgbClr val="FF0000"/>
                </a:solidFill>
              </a:rPr>
              <a:t>, 1958; 1959;  1962; Hansen, 1982;  Johansen, 1988;  Phillips and Hansen, 1990;  </a:t>
            </a:r>
            <a:r>
              <a:rPr lang="en-US" sz="2800" i="1" dirty="0" err="1">
                <a:solidFill>
                  <a:srgbClr val="FF0000"/>
                </a:solidFill>
              </a:rPr>
              <a:t>Jeganathan</a:t>
            </a:r>
            <a:r>
              <a:rPr lang="en-US" sz="2800" i="1" dirty="0">
                <a:solidFill>
                  <a:srgbClr val="FF0000"/>
                </a:solidFill>
              </a:rPr>
              <a:t>, 1997; Kim and Phillips, 1999; 2007; 2012; Robinson and </a:t>
            </a:r>
            <a:r>
              <a:rPr lang="en-US" sz="2800" i="1" dirty="0" err="1">
                <a:solidFill>
                  <a:srgbClr val="FF0000"/>
                </a:solidFill>
              </a:rPr>
              <a:t>Marinucci</a:t>
            </a:r>
            <a:r>
              <a:rPr lang="en-US" sz="2800" i="1" dirty="0">
                <a:solidFill>
                  <a:srgbClr val="FF0000"/>
                </a:solidFill>
              </a:rPr>
              <a:t>, 1998; 2001; 2013 </a:t>
            </a:r>
            <a:r>
              <a:rPr lang="en-US" sz="2800" i="1" dirty="0" err="1">
                <a:solidFill>
                  <a:srgbClr val="FF0000"/>
                </a:solidFill>
              </a:rPr>
              <a:t>Shimotsu</a:t>
            </a:r>
            <a:r>
              <a:rPr lang="en-US" sz="2800" i="1" dirty="0">
                <a:solidFill>
                  <a:srgbClr val="FF0000"/>
                </a:solidFill>
              </a:rPr>
              <a:t> and Phillips 2002; 2014 and more) </a:t>
            </a:r>
          </a:p>
          <a:p>
            <a:endParaRPr lang="en-US" sz="2400" i="1" dirty="0"/>
          </a:p>
          <a:p>
            <a:pPr marL="484632" indent="-457200"/>
            <a:endParaRPr lang="en-US" i="1" dirty="0">
              <a:solidFill>
                <a:srgbClr val="FF0000"/>
              </a:solidFill>
            </a:endParaRPr>
          </a:p>
        </p:txBody>
      </p:sp>
      <p:sp>
        <p:nvSpPr>
          <p:cNvPr id="4" name="3 - Θέση υποσέλιδου"/>
          <p:cNvSpPr>
            <a:spLocks noGrp="1"/>
          </p:cNvSpPr>
          <p:nvPr>
            <p:ph type="ftr" sz="quarter" idx="11"/>
          </p:nvPr>
        </p:nvSpPr>
        <p:spPr>
          <a:xfrm>
            <a:off x="2209800" y="6305550"/>
            <a:ext cx="64008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359898"/>
            <a:ext cx="7848600" cy="706902"/>
          </a:xfrm>
        </p:spPr>
        <p:txBody>
          <a:bodyPr>
            <a:normAutofit fontScale="90000"/>
          </a:bodyPr>
          <a:lstStyle/>
          <a:p>
            <a:r>
              <a:rPr lang="en-US" i="1" dirty="0"/>
              <a:t>Second law</a:t>
            </a:r>
          </a:p>
        </p:txBody>
      </p:sp>
      <p:sp>
        <p:nvSpPr>
          <p:cNvPr id="3" name="2 - Υπότιτλος"/>
          <p:cNvSpPr>
            <a:spLocks noGrp="1"/>
          </p:cNvSpPr>
          <p:nvPr>
            <p:ph type="subTitle" idx="1"/>
          </p:nvPr>
        </p:nvSpPr>
        <p:spPr>
          <a:xfrm>
            <a:off x="990600" y="1219200"/>
            <a:ext cx="7848600" cy="5105400"/>
          </a:xfrm>
        </p:spPr>
        <p:txBody>
          <a:bodyPr>
            <a:normAutofit fontScale="92500" lnSpcReduction="10000"/>
          </a:bodyPr>
          <a:lstStyle/>
          <a:p>
            <a:r>
              <a:rPr lang="en-US" sz="2800" dirty="0">
                <a:solidFill>
                  <a:srgbClr val="FF0000"/>
                </a:solidFill>
              </a:rPr>
              <a:t>2. </a:t>
            </a:r>
            <a:r>
              <a:rPr lang="en-US" sz="2800" i="1" dirty="0">
                <a:solidFill>
                  <a:srgbClr val="FF0000"/>
                </a:solidFill>
              </a:rPr>
              <a:t>It’s different on infinite dimensional spaces</a:t>
            </a:r>
          </a:p>
          <a:p>
            <a:pPr>
              <a:buFont typeface="Arial" pitchFamily="34" charset="0"/>
              <a:buChar char="•"/>
            </a:pPr>
            <a:r>
              <a:rPr lang="en-US" sz="2800" i="1" dirty="0"/>
              <a:t>Econometrics is about trying to </a:t>
            </a:r>
            <a:r>
              <a:rPr lang="en-US" sz="2800" i="1" dirty="0">
                <a:solidFill>
                  <a:srgbClr val="FF0000"/>
                </a:solidFill>
              </a:rPr>
              <a:t>achieve generality </a:t>
            </a:r>
            <a:r>
              <a:rPr lang="en-US" sz="2800" i="1" dirty="0"/>
              <a:t>wherever that is possible with regard to aspects of a model about which there is little prior knowledge. </a:t>
            </a:r>
          </a:p>
          <a:p>
            <a:pPr>
              <a:buFont typeface="Arial" pitchFamily="34" charset="0"/>
              <a:buChar char="•"/>
            </a:pPr>
            <a:r>
              <a:rPr lang="en-US" sz="2800" i="1" dirty="0"/>
              <a:t>On the other hand, where a model connects most closely with some </a:t>
            </a:r>
            <a:r>
              <a:rPr lang="en-US" sz="2800" i="1" dirty="0">
                <a:solidFill>
                  <a:srgbClr val="FF0000"/>
                </a:solidFill>
              </a:rPr>
              <a:t>underlying economic hypothesis, </a:t>
            </a:r>
            <a:r>
              <a:rPr lang="en-US" sz="2800" i="1" dirty="0"/>
              <a:t>we often seek to retain specificity through direct parameterization. </a:t>
            </a:r>
          </a:p>
          <a:p>
            <a:pPr>
              <a:buFont typeface="Arial" pitchFamily="34" charset="0"/>
              <a:buChar char="•"/>
            </a:pPr>
            <a:r>
              <a:rPr lang="en-US" sz="2800" i="1" dirty="0"/>
              <a:t>These considerations have led to a flowering of work on </a:t>
            </a:r>
            <a:r>
              <a:rPr lang="en-US" sz="2800" i="1" dirty="0">
                <a:solidFill>
                  <a:srgbClr val="FF0000"/>
                </a:solidFill>
              </a:rPr>
              <a:t>nonparametric</a:t>
            </a:r>
            <a:r>
              <a:rPr lang="en-US" sz="2800" i="1" dirty="0"/>
              <a:t> and semiparametric estimation.</a:t>
            </a:r>
          </a:p>
          <a:p>
            <a:pPr>
              <a:buFont typeface="Arial" pitchFamily="34" charset="0"/>
              <a:buChar char="•"/>
            </a:pPr>
            <a:endParaRPr lang="en-US" sz="2200" i="1" dirty="0"/>
          </a:p>
          <a:p>
            <a:pPr>
              <a:buFont typeface="Arial" pitchFamily="34" charset="0"/>
              <a:buChar char="•"/>
            </a:pPr>
            <a:endParaRPr lang="en-US" sz="2200" i="1" dirty="0"/>
          </a:p>
          <a:p>
            <a:r>
              <a:rPr lang="en-US" sz="2200" i="1" dirty="0">
                <a:solidFill>
                  <a:srgbClr val="FF0000"/>
                </a:solidFill>
              </a:rPr>
              <a:t>(</a:t>
            </a:r>
            <a:r>
              <a:rPr lang="en-US" sz="2200" i="1" dirty="0" err="1">
                <a:solidFill>
                  <a:srgbClr val="FF0000"/>
                </a:solidFill>
              </a:rPr>
              <a:t>Hardle</a:t>
            </a:r>
            <a:r>
              <a:rPr lang="en-US" sz="2200" i="1" dirty="0">
                <a:solidFill>
                  <a:srgbClr val="FF0000"/>
                </a:solidFill>
              </a:rPr>
              <a:t> and Linton, 1994; Baillie, 1996; Linton, 1996; Horowitz, 1998;  2005; Xiao and Phillips 1998; 2002;  </a:t>
            </a:r>
            <a:r>
              <a:rPr lang="en-US" sz="2200" i="1" dirty="0" err="1">
                <a:solidFill>
                  <a:srgbClr val="FF0000"/>
                </a:solidFill>
              </a:rPr>
              <a:t>Bandi</a:t>
            </a:r>
            <a:r>
              <a:rPr lang="en-US" sz="2200" i="1" dirty="0">
                <a:solidFill>
                  <a:srgbClr val="FF0000"/>
                </a:solidFill>
              </a:rPr>
              <a:t> and Phillips 2002; 2007 and more)</a:t>
            </a:r>
          </a:p>
        </p:txBody>
      </p:sp>
      <p:sp>
        <p:nvSpPr>
          <p:cNvPr id="4" name="3 - Θέση υποσέλιδου"/>
          <p:cNvSpPr>
            <a:spLocks noGrp="1"/>
          </p:cNvSpPr>
          <p:nvPr>
            <p:ph type="ftr" sz="quarter" idx="11"/>
          </p:nvPr>
        </p:nvSpPr>
        <p:spPr>
          <a:xfrm>
            <a:off x="2743200" y="6305550"/>
            <a:ext cx="58674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66800" y="228600"/>
            <a:ext cx="7772400" cy="914400"/>
          </a:xfrm>
        </p:spPr>
        <p:txBody>
          <a:bodyPr/>
          <a:lstStyle/>
          <a:p>
            <a:r>
              <a:rPr lang="en-US" i="1" dirty="0"/>
              <a:t>Third law</a:t>
            </a:r>
          </a:p>
        </p:txBody>
      </p:sp>
      <p:sp>
        <p:nvSpPr>
          <p:cNvPr id="3" name="2 - Υπότιτλος"/>
          <p:cNvSpPr>
            <a:spLocks noGrp="1"/>
          </p:cNvSpPr>
          <p:nvPr>
            <p:ph type="subTitle" idx="1"/>
          </p:nvPr>
        </p:nvSpPr>
        <p:spPr>
          <a:xfrm>
            <a:off x="990600" y="1219200"/>
            <a:ext cx="7848600" cy="4953000"/>
          </a:xfrm>
        </p:spPr>
        <p:txBody>
          <a:bodyPr>
            <a:normAutofit/>
          </a:bodyPr>
          <a:lstStyle/>
          <a:p>
            <a:r>
              <a:rPr lang="en-US" sz="2800" i="1" dirty="0">
                <a:solidFill>
                  <a:srgbClr val="FF0000"/>
                </a:solidFill>
              </a:rPr>
              <a:t>3. Unit roots always cause trouble</a:t>
            </a:r>
          </a:p>
          <a:p>
            <a:pPr>
              <a:buFont typeface="Arial" pitchFamily="34" charset="0"/>
              <a:buChar char="•"/>
            </a:pPr>
            <a:r>
              <a:rPr lang="en-US" sz="2800" i="1" dirty="0"/>
              <a:t>Unit roots are the </a:t>
            </a:r>
            <a:r>
              <a:rPr lang="en-US" sz="2800" i="1" dirty="0">
                <a:solidFill>
                  <a:srgbClr val="FF0000"/>
                </a:solidFill>
              </a:rPr>
              <a:t>new hill people </a:t>
            </a:r>
            <a:r>
              <a:rPr lang="en-US" sz="2800" i="1" dirty="0"/>
              <a:t>of econometrics. </a:t>
            </a:r>
          </a:p>
          <a:p>
            <a:pPr>
              <a:buFont typeface="Arial" pitchFamily="34" charset="0"/>
              <a:buChar char="•"/>
            </a:pPr>
            <a:r>
              <a:rPr lang="en-US" sz="2800" i="1" dirty="0"/>
              <a:t>Unit roots inevitably cause trouble because of the </a:t>
            </a:r>
            <a:r>
              <a:rPr lang="en-US" sz="2800" i="1" dirty="0">
                <a:solidFill>
                  <a:srgbClr val="FF0000"/>
                </a:solidFill>
              </a:rPr>
              <a:t>nonstandard limit distributions.   </a:t>
            </a:r>
          </a:p>
          <a:p>
            <a:pPr>
              <a:buFont typeface="Arial" pitchFamily="34" charset="0"/>
              <a:buChar char="•"/>
            </a:pPr>
            <a:r>
              <a:rPr lang="en-US" sz="2800" i="1" dirty="0"/>
              <a:t>The discontinuities that arise in the limit theory as the </a:t>
            </a:r>
            <a:r>
              <a:rPr lang="en-US" sz="2800" i="1" dirty="0">
                <a:solidFill>
                  <a:srgbClr val="FF0000"/>
                </a:solidFill>
              </a:rPr>
              <a:t>autoregressive parameter </a:t>
            </a:r>
            <a:r>
              <a:rPr lang="en-US" sz="2800" i="1" dirty="0"/>
              <a:t>passes through unity.</a:t>
            </a:r>
          </a:p>
          <a:p>
            <a:endParaRPr lang="en-US" sz="2400" i="1" dirty="0"/>
          </a:p>
          <a:p>
            <a:r>
              <a:rPr lang="en-US" sz="2400" i="1" dirty="0">
                <a:solidFill>
                  <a:srgbClr val="FF0000"/>
                </a:solidFill>
              </a:rPr>
              <a:t>(Chan and Wei, 1987;  Park and Phillips, 1988; 1989; Sims and Uhlig, 1991;  Kim, 1994;  2006; Phillips and </a:t>
            </a:r>
            <a:r>
              <a:rPr lang="en-US" sz="2400" i="1" dirty="0" err="1">
                <a:solidFill>
                  <a:srgbClr val="FF0000"/>
                </a:solidFill>
              </a:rPr>
              <a:t>Ploberger</a:t>
            </a:r>
            <a:r>
              <a:rPr lang="en-US" sz="2400" i="1" dirty="0">
                <a:solidFill>
                  <a:srgbClr val="FF0000"/>
                </a:solidFill>
              </a:rPr>
              <a:t>, 1996; 2002; Phillips and Xiao,1998; Phillips et al., 2001;  2011; Phillips and Sul, 2002; 2009 and more) </a:t>
            </a:r>
          </a:p>
        </p:txBody>
      </p:sp>
      <p:sp>
        <p:nvSpPr>
          <p:cNvPr id="4" name="3 - Θέση υποσέλιδου"/>
          <p:cNvSpPr>
            <a:spLocks noGrp="1"/>
          </p:cNvSpPr>
          <p:nvPr>
            <p:ph type="ftr" sz="quarter" idx="11"/>
          </p:nvPr>
        </p:nvSpPr>
        <p:spPr>
          <a:xfrm>
            <a:off x="2362200" y="6305550"/>
            <a:ext cx="62484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359898"/>
            <a:ext cx="7848600" cy="859302"/>
          </a:xfrm>
        </p:spPr>
        <p:txBody>
          <a:bodyPr/>
          <a:lstStyle/>
          <a:p>
            <a:r>
              <a:rPr lang="en-US" i="1" dirty="0"/>
              <a:t>The evolution of models</a:t>
            </a:r>
          </a:p>
        </p:txBody>
      </p:sp>
      <p:sp>
        <p:nvSpPr>
          <p:cNvPr id="3" name="2 - Υπότιτλος"/>
          <p:cNvSpPr>
            <a:spLocks noGrp="1"/>
          </p:cNvSpPr>
          <p:nvPr>
            <p:ph type="subTitle" idx="1"/>
          </p:nvPr>
        </p:nvSpPr>
        <p:spPr>
          <a:xfrm>
            <a:off x="990600" y="1524000"/>
            <a:ext cx="7848600" cy="4572000"/>
          </a:xfrm>
        </p:spPr>
        <p:txBody>
          <a:bodyPr>
            <a:normAutofit lnSpcReduction="10000"/>
          </a:bodyPr>
          <a:lstStyle/>
          <a:p>
            <a:pPr>
              <a:buFont typeface="Arial" pitchFamily="34" charset="0"/>
              <a:buChar char="•"/>
            </a:pPr>
            <a:r>
              <a:rPr lang="en-US" sz="2800" i="1" dirty="0">
                <a:solidFill>
                  <a:srgbClr val="FF0000"/>
                </a:solidFill>
              </a:rPr>
              <a:t>Rational-choice framework </a:t>
            </a:r>
            <a:r>
              <a:rPr lang="en-US" sz="2800" i="1" dirty="0"/>
              <a:t>of  neo-classical economics;</a:t>
            </a:r>
          </a:p>
          <a:p>
            <a:pPr>
              <a:buFont typeface="Arial" pitchFamily="34" charset="0"/>
              <a:buChar char="•"/>
            </a:pPr>
            <a:r>
              <a:rPr lang="en-US" sz="2800" i="1" dirty="0">
                <a:solidFill>
                  <a:srgbClr val="FF0000"/>
                </a:solidFill>
              </a:rPr>
              <a:t>Mathematical models </a:t>
            </a:r>
            <a:r>
              <a:rPr lang="en-US" sz="2800" i="1" dirty="0"/>
              <a:t>of risk-analysis; </a:t>
            </a:r>
          </a:p>
          <a:p>
            <a:pPr>
              <a:buFont typeface="Arial" pitchFamily="34" charset="0"/>
              <a:buChar char="•"/>
            </a:pPr>
            <a:r>
              <a:rPr lang="en-US" sz="2800" i="1" dirty="0">
                <a:solidFill>
                  <a:srgbClr val="FF0000"/>
                </a:solidFill>
              </a:rPr>
              <a:t>Game theory </a:t>
            </a:r>
            <a:r>
              <a:rPr lang="en-US" sz="2800" i="1" dirty="0"/>
              <a:t>models;</a:t>
            </a:r>
          </a:p>
          <a:p>
            <a:r>
              <a:rPr lang="en-US" sz="2800" i="1" dirty="0"/>
              <a:t>have now spread into the ‘political’ domains of military conflict, state forms and ethno-linguistic identities. </a:t>
            </a:r>
          </a:p>
          <a:p>
            <a:endParaRPr lang="en-US" sz="2800" i="1" dirty="0"/>
          </a:p>
          <a:p>
            <a:r>
              <a:rPr lang="en-US" sz="2800" i="1" dirty="0"/>
              <a:t>The resulting discipline—part economics, part statistics, part quantitative political science—now plays a central role not only in scholarship, but </a:t>
            </a:r>
            <a:r>
              <a:rPr lang="en-US" sz="2800" i="1" dirty="0">
                <a:solidFill>
                  <a:srgbClr val="FF0000"/>
                </a:solidFill>
              </a:rPr>
              <a:t>in formulating policy options</a:t>
            </a:r>
            <a:r>
              <a:rPr lang="en-US" sz="2800" i="1" dirty="0"/>
              <a:t> for global institutions. </a:t>
            </a:r>
            <a:endParaRPr lang="en-US" sz="2800" dirty="0"/>
          </a:p>
        </p:txBody>
      </p:sp>
      <p:sp>
        <p:nvSpPr>
          <p:cNvPr id="4" name="3 - Θέση αριθμού διαφάνειας"/>
          <p:cNvSpPr>
            <a:spLocks noGrp="1"/>
          </p:cNvSpPr>
          <p:nvPr>
            <p:ph type="sldNum" sz="quarter" idx="12"/>
          </p:nvPr>
        </p:nvSpPr>
        <p:spPr/>
        <p:txBody>
          <a:bodyPr/>
          <a:lstStyle/>
          <a:p>
            <a:fld id="{D1269EA7-6EDC-491C-8CF0-80FC5A2A1991}" type="slidenum">
              <a:rPr lang="en-US" smtClean="0"/>
              <a:pPr/>
              <a:t>2</a:t>
            </a:fld>
            <a:endParaRPr lang="en-US"/>
          </a:p>
        </p:txBody>
      </p:sp>
      <p:sp>
        <p:nvSpPr>
          <p:cNvPr id="5" name="4 - Θέση υποσέλιδου"/>
          <p:cNvSpPr>
            <a:spLocks noGrp="1"/>
          </p:cNvSpPr>
          <p:nvPr>
            <p:ph type="ftr" sz="quarter" idx="11"/>
          </p:nvPr>
        </p:nvSpPr>
        <p:spPr>
          <a:xfrm>
            <a:off x="2743200" y="6305550"/>
            <a:ext cx="5867400" cy="476250"/>
          </a:xfrm>
        </p:spPr>
        <p:txBody>
          <a:bodyPr/>
          <a:lstStyle/>
          <a:p>
            <a:r>
              <a:rPr lang="en-US" dirty="0"/>
              <a:t>2nd International Congress, RUSSTAT, Rostov State University of Economics, Dec. 4-6, 2018</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0"/>
            <a:ext cx="7848600" cy="685800"/>
          </a:xfrm>
        </p:spPr>
        <p:txBody>
          <a:bodyPr>
            <a:normAutofit fontScale="90000"/>
          </a:bodyPr>
          <a:lstStyle/>
          <a:p>
            <a:r>
              <a:rPr lang="en-US" i="1" dirty="0"/>
              <a:t>Fourth law </a:t>
            </a:r>
          </a:p>
        </p:txBody>
      </p:sp>
      <p:sp>
        <p:nvSpPr>
          <p:cNvPr id="3" name="2 - Υπότιτλος"/>
          <p:cNvSpPr>
            <a:spLocks noGrp="1"/>
          </p:cNvSpPr>
          <p:nvPr>
            <p:ph type="subTitle" idx="1"/>
          </p:nvPr>
        </p:nvSpPr>
        <p:spPr>
          <a:xfrm>
            <a:off x="990600" y="685800"/>
            <a:ext cx="7848600" cy="5486400"/>
          </a:xfrm>
        </p:spPr>
        <p:txBody>
          <a:bodyPr>
            <a:noAutofit/>
          </a:bodyPr>
          <a:lstStyle/>
          <a:p>
            <a:r>
              <a:rPr lang="en-US" sz="2000" i="1" dirty="0">
                <a:solidFill>
                  <a:srgbClr val="FF0000"/>
                </a:solidFill>
              </a:rPr>
              <a:t>4. Cross section dependence also causes trouble</a:t>
            </a:r>
          </a:p>
          <a:p>
            <a:pPr>
              <a:buFont typeface="Arial" pitchFamily="34" charset="0"/>
              <a:buChar char="•"/>
            </a:pPr>
            <a:r>
              <a:rPr lang="en-US" sz="2000" i="1" dirty="0"/>
              <a:t>It is convenient and has for long been common econometric practice to </a:t>
            </a:r>
            <a:r>
              <a:rPr lang="en-US" sz="2000" i="1" dirty="0">
                <a:solidFill>
                  <a:srgbClr val="FF0000"/>
                </a:solidFill>
              </a:rPr>
              <a:t>assume cross section independence in panel modeling </a:t>
            </a:r>
            <a:r>
              <a:rPr lang="en-US" sz="2000" i="1" dirty="0"/>
              <a:t>up to a time specific effect. </a:t>
            </a:r>
          </a:p>
          <a:p>
            <a:pPr>
              <a:buFont typeface="Arial" pitchFamily="34" charset="0"/>
              <a:buChar char="•"/>
            </a:pPr>
            <a:r>
              <a:rPr lang="en-US" sz="2000" i="1" dirty="0">
                <a:solidFill>
                  <a:srgbClr val="FF0000"/>
                </a:solidFill>
              </a:rPr>
              <a:t>Cross section dependence </a:t>
            </a:r>
            <a:r>
              <a:rPr lang="en-US" sz="2000" i="1" dirty="0"/>
              <a:t>is often to be expected in microeconomic applications of firm and individual </a:t>
            </a:r>
            <a:r>
              <a:rPr lang="en-US" sz="2000" i="1" dirty="0" err="1"/>
              <a:t>behaviour</a:t>
            </a:r>
            <a:r>
              <a:rPr lang="en-US" sz="2000" i="1" dirty="0"/>
              <a:t>.</a:t>
            </a:r>
          </a:p>
          <a:p>
            <a:pPr>
              <a:buFont typeface="Arial" pitchFamily="34" charset="0"/>
              <a:buChar char="•"/>
            </a:pPr>
            <a:r>
              <a:rPr lang="en-US" sz="2000" i="1" dirty="0"/>
              <a:t>It is almost always present in </a:t>
            </a:r>
            <a:r>
              <a:rPr lang="en-US" sz="2000" i="1" dirty="0">
                <a:solidFill>
                  <a:srgbClr val="FF0000"/>
                </a:solidFill>
              </a:rPr>
              <a:t>regional or cross country </a:t>
            </a:r>
            <a:r>
              <a:rPr lang="en-US" sz="2000" i="1" dirty="0"/>
              <a:t>macroeconomic panels. </a:t>
            </a:r>
          </a:p>
          <a:p>
            <a:pPr>
              <a:buFont typeface="Arial" pitchFamily="34" charset="0"/>
              <a:buChar char="•"/>
            </a:pPr>
            <a:r>
              <a:rPr lang="en-US" sz="2000" i="1" dirty="0"/>
              <a:t>It is widely acknowledged as a </a:t>
            </a:r>
            <a:r>
              <a:rPr lang="en-US" sz="2000" i="1" dirty="0">
                <a:solidFill>
                  <a:srgbClr val="FF0000"/>
                </a:solidFill>
              </a:rPr>
              <a:t>major characteristic of financial panels. </a:t>
            </a:r>
          </a:p>
          <a:p>
            <a:pPr>
              <a:buFont typeface="Arial" pitchFamily="34" charset="0"/>
              <a:buChar char="•"/>
            </a:pPr>
            <a:r>
              <a:rPr lang="en-US" sz="2000" i="1" dirty="0"/>
              <a:t>Cross section dependence is a rapidly </a:t>
            </a:r>
            <a:r>
              <a:rPr lang="en-US" sz="2000" i="1" dirty="0">
                <a:solidFill>
                  <a:srgbClr val="FF0000"/>
                </a:solidFill>
              </a:rPr>
              <a:t>growing field of study </a:t>
            </a:r>
            <a:r>
              <a:rPr lang="en-US" sz="2000" i="1" dirty="0"/>
              <a:t>in panel data analysis. </a:t>
            </a:r>
          </a:p>
          <a:p>
            <a:pPr>
              <a:buFont typeface="Arial" pitchFamily="34" charset="0"/>
              <a:buChar char="•"/>
            </a:pPr>
            <a:r>
              <a:rPr lang="en-US" sz="2000" i="1" dirty="0"/>
              <a:t>There are </a:t>
            </a:r>
            <a:r>
              <a:rPr lang="en-US" sz="2000" i="1" dirty="0">
                <a:solidFill>
                  <a:srgbClr val="FF0000"/>
                </a:solidFill>
              </a:rPr>
              <a:t>many limitations to the models being </a:t>
            </a:r>
            <a:r>
              <a:rPr lang="en-US" sz="2000" i="1" dirty="0"/>
              <a:t>used and unresolved difficulties for empirical workers.</a:t>
            </a:r>
          </a:p>
          <a:p>
            <a:pPr>
              <a:buFont typeface="Arial" pitchFamily="34" charset="0"/>
              <a:buChar char="•"/>
            </a:pPr>
            <a:r>
              <a:rPr lang="en-US" sz="2000" i="1" dirty="0"/>
              <a:t>A primary difficulty arises because </a:t>
            </a:r>
            <a:r>
              <a:rPr lang="en-US" sz="2000" i="1" dirty="0">
                <a:solidFill>
                  <a:srgbClr val="FF0000"/>
                </a:solidFill>
              </a:rPr>
              <a:t>there is no natural ordering of cross section </a:t>
            </a:r>
            <a:r>
              <a:rPr lang="en-US" sz="2000" i="1" dirty="0"/>
              <a:t>data, making it hard to characterize and model dependence across section.</a:t>
            </a:r>
          </a:p>
          <a:p>
            <a:r>
              <a:rPr lang="en-US" sz="2000" i="1" dirty="0"/>
              <a:t> </a:t>
            </a:r>
          </a:p>
          <a:p>
            <a:r>
              <a:rPr lang="en-US" sz="2000" i="1" dirty="0">
                <a:solidFill>
                  <a:srgbClr val="FF0000"/>
                </a:solidFill>
              </a:rPr>
              <a:t>(</a:t>
            </a:r>
            <a:r>
              <a:rPr lang="en-US" sz="2000" i="1" dirty="0" err="1">
                <a:solidFill>
                  <a:srgbClr val="FF0000"/>
                </a:solidFill>
              </a:rPr>
              <a:t>Maddala</a:t>
            </a:r>
            <a:r>
              <a:rPr lang="en-US" sz="2000" i="1" dirty="0">
                <a:solidFill>
                  <a:srgbClr val="FF0000"/>
                </a:solidFill>
              </a:rPr>
              <a:t>, 1993; Stock and Watson, 1998; 1999;  Bai and Ng, 2001;  2011; Moon and </a:t>
            </a:r>
            <a:r>
              <a:rPr lang="en-US" sz="2000" i="1" dirty="0" err="1">
                <a:solidFill>
                  <a:srgbClr val="FF0000"/>
                </a:solidFill>
              </a:rPr>
              <a:t>Perron</a:t>
            </a:r>
            <a:r>
              <a:rPr lang="en-US" sz="2000" i="1" dirty="0">
                <a:solidFill>
                  <a:srgbClr val="FF0000"/>
                </a:solidFill>
              </a:rPr>
              <a:t>, 2001; Phillips and Sul, 2002; 2012 and more)</a:t>
            </a:r>
          </a:p>
          <a:p>
            <a:endParaRPr lang="en-US" sz="2000" i="1" dirty="0"/>
          </a:p>
        </p:txBody>
      </p:sp>
      <p:sp>
        <p:nvSpPr>
          <p:cNvPr id="4" name="3 - Θέση υποσέλιδου"/>
          <p:cNvSpPr>
            <a:spLocks noGrp="1"/>
          </p:cNvSpPr>
          <p:nvPr>
            <p:ph type="ftr" sz="quarter" idx="11"/>
          </p:nvPr>
        </p:nvSpPr>
        <p:spPr>
          <a:xfrm>
            <a:off x="2438400" y="6305550"/>
            <a:ext cx="61722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152400"/>
            <a:ext cx="7848600" cy="838200"/>
          </a:xfrm>
        </p:spPr>
        <p:txBody>
          <a:bodyPr/>
          <a:lstStyle/>
          <a:p>
            <a:r>
              <a:rPr lang="en-US" i="1" dirty="0"/>
              <a:t>Fifth law </a:t>
            </a:r>
          </a:p>
        </p:txBody>
      </p:sp>
      <p:sp>
        <p:nvSpPr>
          <p:cNvPr id="3" name="2 - Υπότιτλος"/>
          <p:cNvSpPr>
            <a:spLocks noGrp="1"/>
          </p:cNvSpPr>
          <p:nvPr>
            <p:ph type="subTitle" idx="1"/>
          </p:nvPr>
        </p:nvSpPr>
        <p:spPr>
          <a:xfrm>
            <a:off x="990600" y="1143000"/>
            <a:ext cx="7848600" cy="4876800"/>
          </a:xfrm>
        </p:spPr>
        <p:txBody>
          <a:bodyPr>
            <a:normAutofit fontScale="77500" lnSpcReduction="20000"/>
          </a:bodyPr>
          <a:lstStyle/>
          <a:p>
            <a:r>
              <a:rPr lang="en-US" i="1" dirty="0">
                <a:solidFill>
                  <a:srgbClr val="FF0000"/>
                </a:solidFill>
              </a:rPr>
              <a:t>5. No one understands trends</a:t>
            </a:r>
          </a:p>
          <a:p>
            <a:pPr>
              <a:buFont typeface="Arial" pitchFamily="34" charset="0"/>
              <a:buChar char="•"/>
            </a:pPr>
            <a:r>
              <a:rPr lang="en-US" i="1" dirty="0"/>
              <a:t>In spite of the importance of trends in macroeconomic research, particularly in the study of economic growth and growth convergence, economic theory provides little guidance for empirical research on the </a:t>
            </a:r>
            <a:r>
              <a:rPr lang="en-US" i="1" dirty="0">
                <a:solidFill>
                  <a:srgbClr val="FF0000"/>
                </a:solidFill>
              </a:rPr>
              <a:t>formulation of trend functions. </a:t>
            </a:r>
          </a:p>
          <a:p>
            <a:pPr>
              <a:buFont typeface="Arial" pitchFamily="34" charset="0"/>
              <a:buChar char="•"/>
            </a:pPr>
            <a:r>
              <a:rPr lang="en-US" i="1" dirty="0"/>
              <a:t>This partly explains the rather impoverished class </a:t>
            </a:r>
            <a:r>
              <a:rPr lang="en-US" i="1" dirty="0">
                <a:solidFill>
                  <a:srgbClr val="FF0000"/>
                </a:solidFill>
              </a:rPr>
              <a:t>of trend formulations </a:t>
            </a:r>
            <a:r>
              <a:rPr lang="en-US" i="1" dirty="0"/>
              <a:t>that are in use in econometrics. </a:t>
            </a:r>
          </a:p>
          <a:p>
            <a:pPr>
              <a:buFont typeface="Arial" pitchFamily="34" charset="0"/>
              <a:buChar char="•"/>
            </a:pPr>
            <a:r>
              <a:rPr lang="en-US" i="1" dirty="0"/>
              <a:t>Most commonly, these </a:t>
            </a:r>
            <a:r>
              <a:rPr lang="en-US" i="1" dirty="0">
                <a:solidFill>
                  <a:srgbClr val="FF0000"/>
                </a:solidFill>
              </a:rPr>
              <a:t>are polynomial time trends, simple trend break polynomials, and stochastic trends, </a:t>
            </a:r>
            <a:r>
              <a:rPr lang="en-US" i="1" dirty="0"/>
              <a:t>which include unit root models, near unit root models and fractional processes.  </a:t>
            </a:r>
          </a:p>
          <a:p>
            <a:pPr>
              <a:buFont typeface="Arial" pitchFamily="34" charset="0"/>
              <a:buChar char="•"/>
            </a:pPr>
            <a:r>
              <a:rPr lang="en-US" i="1" dirty="0"/>
              <a:t>When the focus is on trend elimination (for instance, in the extraction of the cyclical component of a series for studying business cycles), </a:t>
            </a:r>
            <a:r>
              <a:rPr lang="en-US" i="1" dirty="0">
                <a:solidFill>
                  <a:srgbClr val="FF0000"/>
                </a:solidFill>
              </a:rPr>
              <a:t>smoothing methods are popular.</a:t>
            </a:r>
          </a:p>
          <a:p>
            <a:endParaRPr lang="en-US" i="1" dirty="0"/>
          </a:p>
          <a:p>
            <a:r>
              <a:rPr lang="en-US" i="1" dirty="0">
                <a:solidFill>
                  <a:srgbClr val="FF0000"/>
                </a:solidFill>
              </a:rPr>
              <a:t>(Whittaker, 1923; Schoenberg, 1964;  Wahba, 1978;  </a:t>
            </a:r>
            <a:r>
              <a:rPr lang="en-US" i="1" dirty="0" err="1">
                <a:solidFill>
                  <a:srgbClr val="FF0000"/>
                </a:solidFill>
              </a:rPr>
              <a:t>Hodrick</a:t>
            </a:r>
            <a:r>
              <a:rPr lang="en-US" i="1" dirty="0">
                <a:solidFill>
                  <a:srgbClr val="FF0000"/>
                </a:solidFill>
              </a:rPr>
              <a:t>-Prescott, 1980;  Baxter and King, 1999;  2013; </a:t>
            </a:r>
            <a:r>
              <a:rPr lang="en-US" i="1" dirty="0" err="1">
                <a:solidFill>
                  <a:srgbClr val="FF0000"/>
                </a:solidFill>
              </a:rPr>
              <a:t>Corbae</a:t>
            </a:r>
            <a:r>
              <a:rPr lang="en-US" i="1" dirty="0">
                <a:solidFill>
                  <a:srgbClr val="FF0000"/>
                </a:solidFill>
              </a:rPr>
              <a:t> et al., 2002; 2007 and more)</a:t>
            </a:r>
          </a:p>
        </p:txBody>
      </p:sp>
      <p:sp>
        <p:nvSpPr>
          <p:cNvPr id="4" name="3 - Θέση υποσέλιδου"/>
          <p:cNvSpPr>
            <a:spLocks noGrp="1"/>
          </p:cNvSpPr>
          <p:nvPr>
            <p:ph type="ftr" sz="quarter" idx="11"/>
          </p:nvPr>
        </p:nvSpPr>
        <p:spPr>
          <a:xfrm>
            <a:off x="2209800" y="6305550"/>
            <a:ext cx="64008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0"/>
            <a:ext cx="7848600" cy="914400"/>
          </a:xfrm>
        </p:spPr>
        <p:txBody>
          <a:bodyPr>
            <a:normAutofit/>
          </a:bodyPr>
          <a:lstStyle/>
          <a:p>
            <a:r>
              <a:rPr lang="en-US" i="1" dirty="0"/>
              <a:t>Sixth law</a:t>
            </a:r>
          </a:p>
        </p:txBody>
      </p:sp>
      <p:sp>
        <p:nvSpPr>
          <p:cNvPr id="3" name="2 - Υπότιτλος"/>
          <p:cNvSpPr>
            <a:spLocks noGrp="1"/>
          </p:cNvSpPr>
          <p:nvPr>
            <p:ph type="subTitle" idx="1"/>
          </p:nvPr>
        </p:nvSpPr>
        <p:spPr>
          <a:xfrm>
            <a:off x="990600" y="914400"/>
            <a:ext cx="7848600" cy="5410200"/>
          </a:xfrm>
        </p:spPr>
        <p:txBody>
          <a:bodyPr>
            <a:normAutofit fontScale="92500" lnSpcReduction="20000"/>
          </a:bodyPr>
          <a:lstStyle/>
          <a:p>
            <a:r>
              <a:rPr lang="en-US" i="1" dirty="0">
                <a:solidFill>
                  <a:srgbClr val="FF0000"/>
                </a:solidFill>
              </a:rPr>
              <a:t>6. Spurious regression has become universal and carries a pejorative connotation that generally makes empirical researches anxious to show that their relationships are validated by some procedure such as a test for cointegration.</a:t>
            </a:r>
          </a:p>
          <a:p>
            <a:pPr>
              <a:buFont typeface="Arial" pitchFamily="34" charset="0"/>
              <a:buChar char="•"/>
            </a:pPr>
            <a:r>
              <a:rPr lang="en-US" i="1" dirty="0"/>
              <a:t>The deterministic trend functions can be used as a coordinate system for measuring the </a:t>
            </a:r>
            <a:r>
              <a:rPr lang="en-US" i="1" dirty="0">
                <a:solidFill>
                  <a:srgbClr val="FF0000"/>
                </a:solidFill>
              </a:rPr>
              <a:t>trend </a:t>
            </a:r>
            <a:r>
              <a:rPr lang="en-US" i="1" dirty="0" err="1">
                <a:solidFill>
                  <a:srgbClr val="FF0000"/>
                </a:solidFill>
              </a:rPr>
              <a:t>behaviour</a:t>
            </a:r>
            <a:r>
              <a:rPr lang="en-US" i="1" dirty="0">
                <a:solidFill>
                  <a:srgbClr val="FF0000"/>
                </a:solidFill>
              </a:rPr>
              <a:t> </a:t>
            </a:r>
            <a:r>
              <a:rPr lang="en-US" i="1" dirty="0"/>
              <a:t>of an observed variable. </a:t>
            </a:r>
          </a:p>
          <a:p>
            <a:pPr>
              <a:buFont typeface="Arial" pitchFamily="34" charset="0"/>
              <a:buChar char="•"/>
            </a:pPr>
            <a:r>
              <a:rPr lang="en-US" i="1" dirty="0"/>
              <a:t>A set of functions can be used as a coordinate basis for studying another function.  </a:t>
            </a:r>
          </a:p>
          <a:p>
            <a:pPr>
              <a:buFont typeface="Arial" pitchFamily="34" charset="0"/>
              <a:buChar char="•"/>
            </a:pPr>
            <a:r>
              <a:rPr lang="en-US" i="1" dirty="0">
                <a:solidFill>
                  <a:srgbClr val="FF0000"/>
                </a:solidFill>
              </a:rPr>
              <a:t>Continuous stochastic processes </a:t>
            </a:r>
            <a:r>
              <a:rPr lang="en-US" i="1" dirty="0"/>
              <a:t>such as Brownian motion and diffusions also have representations in terms of functions with coefficients that are random variables rather than constant Fourier coefficients. </a:t>
            </a:r>
          </a:p>
          <a:p>
            <a:pPr>
              <a:buFont typeface="Arial" pitchFamily="34" charset="0"/>
              <a:buChar char="•"/>
            </a:pPr>
            <a:r>
              <a:rPr lang="en-US" i="1" dirty="0"/>
              <a:t>In a similar way, we can write </a:t>
            </a:r>
            <a:r>
              <a:rPr lang="en-US" i="1" dirty="0">
                <a:solidFill>
                  <a:srgbClr val="FF0000"/>
                </a:solidFill>
              </a:rPr>
              <a:t>trending data in terms of coordinates</a:t>
            </a:r>
            <a:r>
              <a:rPr lang="en-US" i="1" dirty="0"/>
              <a:t> comprised of other trends, like time polynomials, random walks or other observed trends. </a:t>
            </a:r>
          </a:p>
          <a:p>
            <a:r>
              <a:rPr lang="en-US" i="1" dirty="0">
                <a:solidFill>
                  <a:srgbClr val="FF0000"/>
                </a:solidFill>
              </a:rPr>
              <a:t>(Hendry, 1980;  Phillips, 1998;  Clements and Hendry, 1999 and 2001;  2005; Phillips, 2002; 2007 and more)</a:t>
            </a:r>
          </a:p>
          <a:p>
            <a:endParaRPr lang="en-US" dirty="0"/>
          </a:p>
        </p:txBody>
      </p:sp>
      <p:sp>
        <p:nvSpPr>
          <p:cNvPr id="4" name="3 - Θέση υποσέλιδου"/>
          <p:cNvSpPr>
            <a:spLocks noGrp="1"/>
          </p:cNvSpPr>
          <p:nvPr>
            <p:ph type="ftr" sz="quarter" idx="11"/>
          </p:nvPr>
        </p:nvSpPr>
        <p:spPr>
          <a:xfrm>
            <a:off x="1828801" y="6305550"/>
            <a:ext cx="67818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152400"/>
            <a:ext cx="7848600" cy="1066800"/>
          </a:xfrm>
        </p:spPr>
        <p:txBody>
          <a:bodyPr>
            <a:normAutofit/>
          </a:bodyPr>
          <a:lstStyle/>
          <a:p>
            <a:r>
              <a:rPr lang="en-US" i="1" dirty="0"/>
              <a:t>Initial problems for “big data” </a:t>
            </a:r>
          </a:p>
        </p:txBody>
      </p:sp>
      <p:sp>
        <p:nvSpPr>
          <p:cNvPr id="3" name="2 - Υπότιτλος"/>
          <p:cNvSpPr>
            <a:spLocks noGrp="1"/>
          </p:cNvSpPr>
          <p:nvPr>
            <p:ph type="subTitle" idx="1"/>
          </p:nvPr>
        </p:nvSpPr>
        <p:spPr>
          <a:xfrm>
            <a:off x="990600" y="1371600"/>
            <a:ext cx="8153400" cy="4800600"/>
          </a:xfrm>
        </p:spPr>
        <p:txBody>
          <a:bodyPr>
            <a:normAutofit fontScale="62500" lnSpcReduction="20000"/>
          </a:bodyPr>
          <a:lstStyle/>
          <a:p>
            <a:r>
              <a:rPr lang="en-US" sz="3800" i="1" dirty="0">
                <a:solidFill>
                  <a:srgbClr val="FF0000"/>
                </a:solidFill>
              </a:rPr>
              <a:t>A set of doubts regarding “big data” collection:</a:t>
            </a:r>
          </a:p>
          <a:p>
            <a:pPr>
              <a:buFont typeface="Arial" pitchFamily="34" charset="0"/>
              <a:buChar char="•"/>
            </a:pPr>
            <a:r>
              <a:rPr lang="en-US" sz="3800" i="1" dirty="0">
                <a:solidFill>
                  <a:srgbClr val="FF0000"/>
                </a:solidFill>
              </a:rPr>
              <a:t>“Big data” is bringing statistics into the mainstream </a:t>
            </a:r>
            <a:r>
              <a:rPr lang="en-US" sz="3800" i="1" dirty="0"/>
              <a:t>(even if they don’t call it statistics) and it creating lots of opportunities for people with statistics training.</a:t>
            </a:r>
          </a:p>
          <a:p>
            <a:pPr>
              <a:buFont typeface="Arial" pitchFamily="34" charset="0"/>
              <a:buChar char="•"/>
            </a:pPr>
            <a:r>
              <a:rPr lang="en-US" sz="3800" i="1" dirty="0"/>
              <a:t>Problems with </a:t>
            </a:r>
            <a:r>
              <a:rPr lang="en-US" sz="3800" i="1" dirty="0">
                <a:solidFill>
                  <a:srgbClr val="FF0000"/>
                </a:solidFill>
              </a:rPr>
              <a:t>respect to hardware infrastructure </a:t>
            </a:r>
            <a:r>
              <a:rPr lang="en-US" sz="3800" i="1" dirty="0"/>
              <a:t>and algorithm design.</a:t>
            </a:r>
          </a:p>
          <a:p>
            <a:pPr>
              <a:buFont typeface="Arial" pitchFamily="34" charset="0"/>
              <a:buChar char="•"/>
            </a:pPr>
            <a:r>
              <a:rPr lang="en-US" sz="3800" i="1" dirty="0"/>
              <a:t>“</a:t>
            </a:r>
            <a:r>
              <a:rPr lang="en-US" sz="3800" i="1" dirty="0">
                <a:solidFill>
                  <a:srgbClr val="FF0000"/>
                </a:solidFill>
              </a:rPr>
              <a:t>Small big data” </a:t>
            </a:r>
            <a:r>
              <a:rPr lang="en-US" sz="3800" i="1" dirty="0"/>
              <a:t>is the dataset that is collected by an individual whose data collection skills are far superior to his/her data analysis skills. </a:t>
            </a:r>
          </a:p>
          <a:p>
            <a:pPr>
              <a:buFont typeface="Arial" pitchFamily="34" charset="0"/>
              <a:buChar char="•"/>
            </a:pPr>
            <a:r>
              <a:rPr lang="en-US" sz="3800" i="1" dirty="0"/>
              <a:t>The person who collected the data is often </a:t>
            </a:r>
            <a:r>
              <a:rPr lang="en-US" sz="3800" i="1" dirty="0">
                <a:solidFill>
                  <a:srgbClr val="FF0000"/>
                </a:solidFill>
              </a:rPr>
              <a:t>not qualified/prepared to analyze it. </a:t>
            </a:r>
            <a:r>
              <a:rPr lang="en-US" sz="3800" i="1" dirty="0"/>
              <a:t>If the data collector didn’t arrange beforehand to have someone analyze the data, then they’re often stuck.</a:t>
            </a:r>
          </a:p>
          <a:p>
            <a:pPr>
              <a:buFont typeface="Arial" pitchFamily="34" charset="0"/>
              <a:buChar char="•"/>
            </a:pPr>
            <a:r>
              <a:rPr lang="en-US" sz="3800" i="1" dirty="0"/>
              <a:t>The grant that paid for the data collection </a:t>
            </a:r>
            <a:r>
              <a:rPr lang="en-US" sz="3800" i="1" dirty="0">
                <a:solidFill>
                  <a:srgbClr val="FF0000"/>
                </a:solidFill>
              </a:rPr>
              <a:t>didn’t budget </a:t>
            </a:r>
            <a:r>
              <a:rPr lang="en-US" sz="3800" i="1" dirty="0"/>
              <a:t>(enough) for the analysis of the data. </a:t>
            </a:r>
          </a:p>
          <a:p>
            <a:r>
              <a:rPr lang="en-US" dirty="0"/>
              <a:t> </a:t>
            </a:r>
          </a:p>
        </p:txBody>
      </p:sp>
      <p:sp>
        <p:nvSpPr>
          <p:cNvPr id="4" name="3 - Θέση υποσέλιδου"/>
          <p:cNvSpPr>
            <a:spLocks noGrp="1"/>
          </p:cNvSpPr>
          <p:nvPr>
            <p:ph type="ftr" sz="quarter" idx="11"/>
          </p:nvPr>
        </p:nvSpPr>
        <p:spPr>
          <a:xfrm>
            <a:off x="2209800" y="6305550"/>
            <a:ext cx="64008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0"/>
            <a:ext cx="7848600" cy="1143000"/>
          </a:xfrm>
        </p:spPr>
        <p:txBody>
          <a:bodyPr/>
          <a:lstStyle/>
          <a:p>
            <a:r>
              <a:rPr lang="en-US" i="1" dirty="0"/>
              <a:t>Statistical Data Editing (SDE)</a:t>
            </a:r>
          </a:p>
        </p:txBody>
      </p:sp>
      <p:sp>
        <p:nvSpPr>
          <p:cNvPr id="3" name="2 - Υπότιτλος"/>
          <p:cNvSpPr>
            <a:spLocks noGrp="1"/>
          </p:cNvSpPr>
          <p:nvPr>
            <p:ph type="subTitle" idx="1"/>
          </p:nvPr>
        </p:nvSpPr>
        <p:spPr>
          <a:xfrm>
            <a:off x="990600" y="1371600"/>
            <a:ext cx="7848600" cy="4495800"/>
          </a:xfrm>
        </p:spPr>
        <p:txBody>
          <a:bodyPr>
            <a:noAutofit/>
          </a:bodyPr>
          <a:lstStyle/>
          <a:p>
            <a:r>
              <a:rPr lang="en-US" sz="2800" i="1" dirty="0">
                <a:solidFill>
                  <a:srgbClr val="FF0000"/>
                </a:solidFill>
              </a:rPr>
              <a:t>SDE can be used in all phases of survey processing:</a:t>
            </a:r>
          </a:p>
          <a:p>
            <a:pPr>
              <a:buFont typeface="Arial" pitchFamily="34" charset="0"/>
              <a:buChar char="•"/>
            </a:pPr>
            <a:r>
              <a:rPr lang="en-US" sz="2800" i="1" dirty="0"/>
              <a:t>frame development;</a:t>
            </a:r>
          </a:p>
          <a:p>
            <a:pPr>
              <a:buFont typeface="Arial" pitchFamily="34" charset="0"/>
              <a:buChar char="•"/>
            </a:pPr>
            <a:r>
              <a:rPr lang="en-US" sz="2800" i="1" dirty="0"/>
              <a:t>form design; </a:t>
            </a:r>
          </a:p>
          <a:p>
            <a:pPr>
              <a:buFont typeface="Arial" pitchFamily="34" charset="0"/>
              <a:buChar char="•"/>
            </a:pPr>
            <a:r>
              <a:rPr lang="en-US" sz="2800" i="1" dirty="0"/>
              <a:t>proposed analytic purposes for which the data are collected; </a:t>
            </a:r>
          </a:p>
          <a:p>
            <a:pPr>
              <a:buFont typeface="Arial" pitchFamily="34" charset="0"/>
              <a:buChar char="•"/>
            </a:pPr>
            <a:r>
              <a:rPr lang="en-US" sz="2800" i="1" dirty="0"/>
              <a:t>quality assurance. </a:t>
            </a:r>
          </a:p>
          <a:p>
            <a:r>
              <a:rPr lang="en-US" sz="2800" i="1" dirty="0"/>
              <a:t>The main goal of SDE might be improved procedures and greater automation to enhance the ability of survey managers and analysts to provide accurate published estimates and micro-data. </a:t>
            </a:r>
          </a:p>
        </p:txBody>
      </p:sp>
      <p:sp>
        <p:nvSpPr>
          <p:cNvPr id="4" name="3 - Θέση υποσέλιδου"/>
          <p:cNvSpPr>
            <a:spLocks noGrp="1"/>
          </p:cNvSpPr>
          <p:nvPr>
            <p:ph type="ftr" sz="quarter" idx="11"/>
          </p:nvPr>
        </p:nvSpPr>
        <p:spPr>
          <a:xfrm>
            <a:off x="2514600" y="6305550"/>
            <a:ext cx="60960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152400"/>
            <a:ext cx="7848600" cy="933450"/>
          </a:xfrm>
        </p:spPr>
        <p:txBody>
          <a:bodyPr/>
          <a:lstStyle/>
          <a:p>
            <a:r>
              <a:rPr lang="en-US" i="1" dirty="0"/>
              <a:t>SDE subcategories </a:t>
            </a:r>
          </a:p>
        </p:txBody>
      </p:sp>
      <p:sp>
        <p:nvSpPr>
          <p:cNvPr id="3" name="2 - Υπότιτλος"/>
          <p:cNvSpPr>
            <a:spLocks noGrp="1"/>
          </p:cNvSpPr>
          <p:nvPr>
            <p:ph type="subTitle" idx="1"/>
          </p:nvPr>
        </p:nvSpPr>
        <p:spPr>
          <a:xfrm>
            <a:off x="990600" y="1219200"/>
            <a:ext cx="7848600" cy="5086350"/>
          </a:xfrm>
        </p:spPr>
        <p:txBody>
          <a:bodyPr>
            <a:noAutofit/>
          </a:bodyPr>
          <a:lstStyle/>
          <a:p>
            <a:pPr marL="541782" indent="-514350"/>
            <a:r>
              <a:rPr lang="en-US" i="1" dirty="0">
                <a:solidFill>
                  <a:srgbClr val="FF0000"/>
                </a:solidFill>
              </a:rPr>
              <a:t>1. </a:t>
            </a:r>
            <a:r>
              <a:rPr lang="en-US" i="1" dirty="0" err="1">
                <a:solidFill>
                  <a:srgbClr val="FF0000"/>
                </a:solidFill>
              </a:rPr>
              <a:t>Fellegi</a:t>
            </a:r>
            <a:r>
              <a:rPr lang="en-US" i="1" dirty="0">
                <a:solidFill>
                  <a:srgbClr val="FF0000"/>
                </a:solidFill>
              </a:rPr>
              <a:t>-Holt (FH) methods and systems:</a:t>
            </a:r>
          </a:p>
          <a:p>
            <a:pPr marL="541782" indent="-514350">
              <a:buFont typeface="Arial" pitchFamily="34" charset="0"/>
              <a:buChar char="•"/>
            </a:pPr>
            <a:r>
              <a:rPr lang="en-US" i="1" dirty="0"/>
              <a:t>FH systems are based on the </a:t>
            </a:r>
            <a:r>
              <a:rPr lang="en-US" i="1" dirty="0" err="1"/>
              <a:t>Fellegi</a:t>
            </a:r>
            <a:r>
              <a:rPr lang="en-US" i="1" dirty="0"/>
              <a:t>-Holt model (1976) of editing and typically add various options for imputation.</a:t>
            </a:r>
          </a:p>
          <a:p>
            <a:pPr marL="541782" indent="-514350">
              <a:buFont typeface="Arial" pitchFamily="34" charset="0"/>
              <a:buChar char="•"/>
            </a:pPr>
            <a:r>
              <a:rPr lang="en-US" i="1" dirty="0"/>
              <a:t>Data files are edited using custom software that incorporates if-then-else rules developed by subject-matter specialists.</a:t>
            </a:r>
          </a:p>
          <a:p>
            <a:pPr marL="541782" indent="-514350">
              <a:buFont typeface="Arial" pitchFamily="34" charset="0"/>
              <a:buChar char="•"/>
            </a:pPr>
            <a:r>
              <a:rPr lang="en-US" i="1" dirty="0"/>
              <a:t>If the specialists are unable to develop the full logic needed for the edit rules, then the subsequent edit software can be in error. </a:t>
            </a:r>
          </a:p>
          <a:p>
            <a:pPr marL="541782" indent="-514350"/>
            <a:r>
              <a:rPr lang="en-US" i="1" dirty="0">
                <a:solidFill>
                  <a:srgbClr val="FF0000"/>
                </a:solidFill>
              </a:rPr>
              <a:t>2.  General methods and systems: </a:t>
            </a:r>
          </a:p>
          <a:p>
            <a:pPr marL="541782" indent="-514350"/>
            <a:r>
              <a:rPr lang="en-US" i="1" dirty="0"/>
              <a:t>General methods are all other methods.</a:t>
            </a:r>
          </a:p>
          <a:p>
            <a:pPr marL="541782" indent="-514350"/>
            <a:endParaRPr lang="en-US" i="1" dirty="0"/>
          </a:p>
          <a:p>
            <a:pPr marL="541782" indent="-514350"/>
            <a:r>
              <a:rPr lang="en-US" dirty="0"/>
              <a:t> </a:t>
            </a:r>
          </a:p>
        </p:txBody>
      </p:sp>
      <p:sp>
        <p:nvSpPr>
          <p:cNvPr id="4" name="3 - Θέση υποσέλιδου"/>
          <p:cNvSpPr>
            <a:spLocks noGrp="1"/>
          </p:cNvSpPr>
          <p:nvPr>
            <p:ph type="ftr" sz="quarter" idx="11"/>
          </p:nvPr>
        </p:nvSpPr>
        <p:spPr>
          <a:xfrm>
            <a:off x="1905000" y="6305550"/>
            <a:ext cx="67056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228600"/>
            <a:ext cx="7848600" cy="857250"/>
          </a:xfrm>
        </p:spPr>
        <p:txBody>
          <a:bodyPr/>
          <a:lstStyle/>
          <a:p>
            <a:r>
              <a:rPr lang="en-US" i="1" dirty="0"/>
              <a:t>FH model and systems II</a:t>
            </a:r>
          </a:p>
        </p:txBody>
      </p:sp>
      <p:sp>
        <p:nvSpPr>
          <p:cNvPr id="3" name="2 - Υπότιτλος"/>
          <p:cNvSpPr>
            <a:spLocks noGrp="1"/>
          </p:cNvSpPr>
          <p:nvPr>
            <p:ph type="subTitle" idx="1"/>
          </p:nvPr>
        </p:nvSpPr>
        <p:spPr>
          <a:xfrm>
            <a:off x="990600" y="1219200"/>
            <a:ext cx="7848600" cy="4953000"/>
          </a:xfrm>
        </p:spPr>
        <p:txBody>
          <a:bodyPr>
            <a:normAutofit lnSpcReduction="10000"/>
          </a:bodyPr>
          <a:lstStyle/>
          <a:p>
            <a:r>
              <a:rPr lang="en-US" i="1" dirty="0">
                <a:solidFill>
                  <a:srgbClr val="FF0000"/>
                </a:solidFill>
              </a:rPr>
              <a:t>The FH ideas give formal ways of development that greatly facilitate creating sets of edits. The key features of a </a:t>
            </a:r>
            <a:r>
              <a:rPr lang="en-US" i="1" dirty="0" err="1">
                <a:solidFill>
                  <a:srgbClr val="FF0000"/>
                </a:solidFill>
              </a:rPr>
              <a:t>Fellegi</a:t>
            </a:r>
            <a:r>
              <a:rPr lang="en-US" i="1" dirty="0">
                <a:solidFill>
                  <a:srgbClr val="FF0000"/>
                </a:solidFill>
              </a:rPr>
              <a:t>-Holt system are: </a:t>
            </a:r>
          </a:p>
          <a:p>
            <a:r>
              <a:rPr lang="en-US" i="1" dirty="0"/>
              <a:t>1. Edit restraints reside in easily modified tables. </a:t>
            </a:r>
          </a:p>
          <a:p>
            <a:pPr marL="541782" indent="-514350"/>
            <a:r>
              <a:rPr lang="en-US" i="1" dirty="0"/>
              <a:t>2. The logical consistency of the entire edit system can be checked prior to the receipt of data. </a:t>
            </a:r>
          </a:p>
          <a:p>
            <a:pPr marL="541782" indent="-514350"/>
            <a:r>
              <a:rPr lang="en-US" i="1" dirty="0"/>
              <a:t>3. The main logic resides in reusable mathematical routines. </a:t>
            </a:r>
          </a:p>
          <a:p>
            <a:pPr marL="541782" indent="-514350"/>
            <a:r>
              <a:rPr lang="en-US" i="1" dirty="0"/>
              <a:t>4. In one pass through the system, records satisfy edits. Implementations of FH systems have typically either been for discrete data (e.g., categorical) to which arbitrary edits are applied or for continuous data to which ratio or linear inequality edits are applied. </a:t>
            </a:r>
          </a:p>
        </p:txBody>
      </p:sp>
      <p:sp>
        <p:nvSpPr>
          <p:cNvPr id="4" name="3 - Θέση υποσέλιδου"/>
          <p:cNvSpPr>
            <a:spLocks noGrp="1"/>
          </p:cNvSpPr>
          <p:nvPr>
            <p:ph type="ftr" sz="quarter" idx="11"/>
          </p:nvPr>
        </p:nvSpPr>
        <p:spPr>
          <a:xfrm>
            <a:off x="2286000" y="6305550"/>
            <a:ext cx="63246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228600"/>
            <a:ext cx="7848600" cy="990600"/>
          </a:xfrm>
        </p:spPr>
        <p:txBody>
          <a:bodyPr>
            <a:normAutofit/>
          </a:bodyPr>
          <a:lstStyle/>
          <a:p>
            <a:r>
              <a:rPr lang="en-US" i="1" dirty="0"/>
              <a:t>Misspecifications in data gathering </a:t>
            </a:r>
          </a:p>
        </p:txBody>
      </p:sp>
      <p:sp>
        <p:nvSpPr>
          <p:cNvPr id="3" name="2 - Υπότιτλος"/>
          <p:cNvSpPr>
            <a:spLocks noGrp="1"/>
          </p:cNvSpPr>
          <p:nvPr>
            <p:ph type="subTitle" idx="1"/>
          </p:nvPr>
        </p:nvSpPr>
        <p:spPr>
          <a:xfrm>
            <a:off x="990600" y="1371600"/>
            <a:ext cx="7848600" cy="4876800"/>
          </a:xfrm>
        </p:spPr>
        <p:txBody>
          <a:bodyPr>
            <a:normAutofit fontScale="92500"/>
          </a:bodyPr>
          <a:lstStyle/>
          <a:p>
            <a:pPr marL="541782" indent="-514350"/>
            <a:r>
              <a:rPr lang="en-US" i="1" dirty="0">
                <a:solidFill>
                  <a:srgbClr val="FF0000"/>
                </a:solidFill>
              </a:rPr>
              <a:t>Three research areas that have arisen in recent years and depend heavily on record linkage ideas. </a:t>
            </a:r>
          </a:p>
          <a:p>
            <a:pPr marL="541782" indent="-514350"/>
            <a:r>
              <a:rPr lang="en-US" i="1" dirty="0"/>
              <a:t>The first is </a:t>
            </a:r>
            <a:r>
              <a:rPr lang="en-US" i="1" dirty="0" err="1"/>
              <a:t>microdata</a:t>
            </a:r>
            <a:r>
              <a:rPr lang="en-US" i="1" dirty="0"/>
              <a:t> confidentiality and associated re-identification methods. </a:t>
            </a:r>
          </a:p>
          <a:p>
            <a:pPr marL="541782" indent="-514350"/>
            <a:r>
              <a:rPr lang="en-US" i="1" dirty="0"/>
              <a:t>The second is analytic linking as introduced by Scheuren and Winkler (1993; 1997; 2003).  Analytic linking refers to the merging and proper analysis of data (quantitative and discrete) taken from two or more files.  The analysis is intended to adjust for the biases due to linkage error. </a:t>
            </a:r>
          </a:p>
          <a:p>
            <a:pPr marL="541782" indent="-514350"/>
            <a:r>
              <a:rPr lang="en-US" i="1" dirty="0"/>
              <a:t>The third presents some of the methods of information retrieval and machine learning as used by computer scientists in web search engines and data mining applications. </a:t>
            </a:r>
          </a:p>
        </p:txBody>
      </p:sp>
      <p:sp>
        <p:nvSpPr>
          <p:cNvPr id="4" name="3 - Θέση υποσέλιδου"/>
          <p:cNvSpPr>
            <a:spLocks noGrp="1"/>
          </p:cNvSpPr>
          <p:nvPr>
            <p:ph type="ftr" sz="quarter" idx="11"/>
          </p:nvPr>
        </p:nvSpPr>
        <p:spPr>
          <a:xfrm>
            <a:off x="2286000" y="6305550"/>
            <a:ext cx="63246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152400"/>
            <a:ext cx="7848600" cy="990600"/>
          </a:xfrm>
        </p:spPr>
        <p:txBody>
          <a:bodyPr>
            <a:normAutofit/>
          </a:bodyPr>
          <a:lstStyle/>
          <a:p>
            <a:r>
              <a:rPr lang="en-US" dirty="0"/>
              <a:t> </a:t>
            </a:r>
            <a:r>
              <a:rPr lang="en-US" i="1" dirty="0"/>
              <a:t>Two sets of data</a:t>
            </a:r>
          </a:p>
        </p:txBody>
      </p:sp>
      <p:sp>
        <p:nvSpPr>
          <p:cNvPr id="3" name="2 - Υπότιτλος"/>
          <p:cNvSpPr>
            <a:spLocks noGrp="1"/>
          </p:cNvSpPr>
          <p:nvPr>
            <p:ph type="subTitle" idx="1"/>
          </p:nvPr>
        </p:nvSpPr>
        <p:spPr>
          <a:xfrm>
            <a:off x="990600" y="1219200"/>
            <a:ext cx="7848600" cy="4800600"/>
          </a:xfrm>
        </p:spPr>
        <p:txBody>
          <a:bodyPr>
            <a:normAutofit/>
          </a:bodyPr>
          <a:lstStyle/>
          <a:p>
            <a:r>
              <a:rPr lang="en-US" sz="2800" i="1" dirty="0">
                <a:solidFill>
                  <a:srgbClr val="FF0000"/>
                </a:solidFill>
              </a:rPr>
              <a:t>Basic research problems in for comparison and computing weights:</a:t>
            </a:r>
          </a:p>
          <a:p>
            <a:pPr>
              <a:buFont typeface="Arial" pitchFamily="34" charset="0"/>
              <a:buChar char="•"/>
            </a:pPr>
            <a:r>
              <a:rPr lang="en-US" sz="2800" i="1" dirty="0"/>
              <a:t>The basic research problems have been open since the work of </a:t>
            </a:r>
            <a:r>
              <a:rPr lang="en-US" sz="2800" i="1" dirty="0" err="1"/>
              <a:t>Newcombe</a:t>
            </a:r>
            <a:r>
              <a:rPr lang="en-US" sz="2800" i="1" dirty="0"/>
              <a:t> et al. (1959) and Fellegi and </a:t>
            </a:r>
            <a:r>
              <a:rPr lang="en-US" sz="2800" i="1" dirty="0" err="1"/>
              <a:t>Sunter</a:t>
            </a:r>
            <a:r>
              <a:rPr lang="en-US" sz="2800" i="1" dirty="0"/>
              <a:t> (1969). </a:t>
            </a:r>
          </a:p>
          <a:p>
            <a:pPr>
              <a:buFont typeface="Arial" pitchFamily="34" charset="0"/>
              <a:buChar char="•"/>
            </a:pPr>
            <a:r>
              <a:rPr lang="en-US" sz="2800" i="1" dirty="0"/>
              <a:t>Partial progress in solving the problems has occurred. </a:t>
            </a:r>
          </a:p>
          <a:p>
            <a:pPr>
              <a:buFont typeface="Arial" pitchFamily="34" charset="0"/>
              <a:buChar char="•"/>
            </a:pPr>
            <a:r>
              <a:rPr lang="en-US" sz="2800" i="1" dirty="0"/>
              <a:t>The major difficulties in all situations have been determining how identifying information can be used.</a:t>
            </a:r>
          </a:p>
          <a:p>
            <a:pPr>
              <a:buFont typeface="Arial" pitchFamily="34" charset="0"/>
              <a:buChar char="•"/>
            </a:pPr>
            <a:r>
              <a:rPr lang="en-US" sz="2800" i="1" dirty="0"/>
              <a:t> What </a:t>
            </a:r>
            <a:r>
              <a:rPr lang="en-US" sz="2800" i="1" dirty="0">
                <a:solidFill>
                  <a:srgbClr val="FF0000"/>
                </a:solidFill>
              </a:rPr>
              <a:t>the relative value of a field in matching in comparison with other fields.</a:t>
            </a:r>
          </a:p>
        </p:txBody>
      </p:sp>
      <p:sp>
        <p:nvSpPr>
          <p:cNvPr id="4" name="3 - Θέση υποσέλιδου"/>
          <p:cNvSpPr>
            <a:spLocks noGrp="1"/>
          </p:cNvSpPr>
          <p:nvPr>
            <p:ph type="ftr" sz="quarter" idx="11"/>
          </p:nvPr>
        </p:nvSpPr>
        <p:spPr>
          <a:xfrm>
            <a:off x="2743200" y="6305550"/>
            <a:ext cx="58674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228600"/>
            <a:ext cx="7848600" cy="838200"/>
          </a:xfrm>
        </p:spPr>
        <p:txBody>
          <a:bodyPr/>
          <a:lstStyle/>
          <a:p>
            <a:r>
              <a:rPr lang="en-US" i="1" dirty="0"/>
              <a:t>Basic research problems I</a:t>
            </a:r>
          </a:p>
        </p:txBody>
      </p:sp>
      <p:sp>
        <p:nvSpPr>
          <p:cNvPr id="3" name="2 - Υπότιτλος"/>
          <p:cNvSpPr>
            <a:spLocks noGrp="1"/>
          </p:cNvSpPr>
          <p:nvPr>
            <p:ph type="subTitle" idx="1"/>
          </p:nvPr>
        </p:nvSpPr>
        <p:spPr>
          <a:xfrm>
            <a:off x="990600" y="1066800"/>
            <a:ext cx="7848600" cy="5238750"/>
          </a:xfrm>
        </p:spPr>
        <p:txBody>
          <a:bodyPr>
            <a:normAutofit/>
          </a:bodyPr>
          <a:lstStyle/>
          <a:p>
            <a:pPr marL="541782" indent="-514350">
              <a:buAutoNum type="arabicPeriod"/>
            </a:pPr>
            <a:r>
              <a:rPr lang="en-US" sz="2800" i="1" dirty="0">
                <a:solidFill>
                  <a:srgbClr val="FF0000"/>
                </a:solidFill>
              </a:rPr>
              <a:t>When can frequency-based matching improve over simple agree/disagree matching?</a:t>
            </a:r>
          </a:p>
          <a:p>
            <a:pPr marL="541782" indent="-514350"/>
            <a:endParaRPr lang="en-US" sz="2800" i="1" dirty="0">
              <a:solidFill>
                <a:srgbClr val="FF0000"/>
              </a:solidFill>
            </a:endParaRPr>
          </a:p>
          <a:p>
            <a:r>
              <a:rPr lang="en-US" sz="2800" i="1" dirty="0"/>
              <a:t>(Newcombe et al.,1959; Fellegi and </a:t>
            </a:r>
            <a:r>
              <a:rPr lang="en-US" sz="2800" i="1" dirty="0" err="1"/>
              <a:t>Sunter</a:t>
            </a:r>
            <a:r>
              <a:rPr lang="en-US" sz="2800" i="1" dirty="0"/>
              <a:t>, 1969;  Winkler, 1988; 1989; 2003)</a:t>
            </a:r>
          </a:p>
          <a:p>
            <a:endParaRPr lang="en-US" sz="2800" i="1" dirty="0"/>
          </a:p>
          <a:p>
            <a:r>
              <a:rPr lang="en-US" sz="2800" i="1" dirty="0">
                <a:solidFill>
                  <a:srgbClr val="FF0000"/>
                </a:solidFill>
              </a:rPr>
              <a:t>2. What is the best method for estimating parameters under conditional independence?</a:t>
            </a:r>
          </a:p>
          <a:p>
            <a:endParaRPr lang="en-US" sz="2800" i="1" dirty="0">
              <a:solidFill>
                <a:srgbClr val="FF0000"/>
              </a:solidFill>
            </a:endParaRPr>
          </a:p>
          <a:p>
            <a:r>
              <a:rPr lang="en-US" sz="2800" i="1" dirty="0"/>
              <a:t>(Winkler, 1988; 1990; Nigam et al.,1999; 2004)</a:t>
            </a:r>
          </a:p>
        </p:txBody>
      </p:sp>
      <p:sp>
        <p:nvSpPr>
          <p:cNvPr id="4" name="3 - Θέση υποσέλιδου"/>
          <p:cNvSpPr>
            <a:spLocks noGrp="1"/>
          </p:cNvSpPr>
          <p:nvPr>
            <p:ph type="ftr" sz="quarter" idx="11"/>
          </p:nvPr>
        </p:nvSpPr>
        <p:spPr>
          <a:xfrm>
            <a:off x="2057400" y="6305550"/>
            <a:ext cx="65532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359898"/>
            <a:ext cx="7848600" cy="859302"/>
          </a:xfrm>
        </p:spPr>
        <p:txBody>
          <a:bodyPr/>
          <a:lstStyle/>
          <a:p>
            <a:r>
              <a:rPr lang="en-US" i="1" dirty="0"/>
              <a:t>The fundamental objection</a:t>
            </a:r>
          </a:p>
        </p:txBody>
      </p:sp>
      <p:sp>
        <p:nvSpPr>
          <p:cNvPr id="3" name="2 - Υπότιτλος"/>
          <p:cNvSpPr>
            <a:spLocks noGrp="1"/>
          </p:cNvSpPr>
          <p:nvPr>
            <p:ph type="subTitle" idx="1"/>
          </p:nvPr>
        </p:nvSpPr>
        <p:spPr>
          <a:xfrm>
            <a:off x="990600" y="1219200"/>
            <a:ext cx="8001000" cy="4876800"/>
          </a:xfrm>
        </p:spPr>
        <p:txBody>
          <a:bodyPr>
            <a:noAutofit/>
          </a:bodyPr>
          <a:lstStyle/>
          <a:p>
            <a:r>
              <a:rPr lang="en-US" sz="3000" i="1" dirty="0">
                <a:solidFill>
                  <a:srgbClr val="FF0000"/>
                </a:solidFill>
              </a:rPr>
              <a:t>Econometrics rests on prior assumptions and post-hoc hypotheses</a:t>
            </a:r>
            <a:r>
              <a:rPr lang="en-US" sz="3000" i="1" dirty="0"/>
              <a:t> which remain systematically unexamined. </a:t>
            </a:r>
          </a:p>
          <a:p>
            <a:r>
              <a:rPr lang="en-US" sz="3000" i="1" dirty="0"/>
              <a:t>The recent state-of-the-art development theory centers:  </a:t>
            </a:r>
          </a:p>
          <a:p>
            <a:pPr>
              <a:buFont typeface="Arial" pitchFamily="34" charset="0"/>
              <a:buChar char="•"/>
            </a:pPr>
            <a:r>
              <a:rPr lang="en-US" sz="3000" i="1" dirty="0"/>
              <a:t>firstly, on mobilizing researchers to </a:t>
            </a:r>
            <a:r>
              <a:rPr lang="en-US" sz="3000" i="1" dirty="0">
                <a:solidFill>
                  <a:srgbClr val="FF0000"/>
                </a:solidFill>
              </a:rPr>
              <a:t>reduce complex social phenomena</a:t>
            </a:r>
            <a:r>
              <a:rPr lang="en-US" sz="3000" i="1" dirty="0"/>
              <a:t> to quantifiable, comparable series of data—the process of reduction itself usually involving value judgments which are scarcely questioned;  </a:t>
            </a:r>
          </a:p>
          <a:p>
            <a:pPr>
              <a:buFont typeface="Arial" pitchFamily="34" charset="0"/>
              <a:buChar char="•"/>
            </a:pPr>
            <a:r>
              <a:rPr lang="en-US" sz="3000" i="1" dirty="0"/>
              <a:t>secondly, </a:t>
            </a:r>
            <a:r>
              <a:rPr lang="en-US" sz="3000" i="1" dirty="0">
                <a:solidFill>
                  <a:srgbClr val="FF0000"/>
                </a:solidFill>
              </a:rPr>
              <a:t>on the models </a:t>
            </a:r>
            <a:r>
              <a:rPr lang="en-US" sz="3000" i="1" dirty="0"/>
              <a:t>themselves. </a:t>
            </a:r>
            <a:endParaRPr lang="en-US" sz="3000" dirty="0"/>
          </a:p>
        </p:txBody>
      </p:sp>
      <p:sp>
        <p:nvSpPr>
          <p:cNvPr id="4" name="3 - Θέση αριθμού διαφάνειας"/>
          <p:cNvSpPr>
            <a:spLocks noGrp="1"/>
          </p:cNvSpPr>
          <p:nvPr>
            <p:ph type="sldNum" sz="quarter" idx="12"/>
          </p:nvPr>
        </p:nvSpPr>
        <p:spPr/>
        <p:txBody>
          <a:bodyPr/>
          <a:lstStyle/>
          <a:p>
            <a:fld id="{D1269EA7-6EDC-491C-8CF0-80FC5A2A1991}" type="slidenum">
              <a:rPr lang="en-US" smtClean="0"/>
              <a:pPr/>
              <a:t>3</a:t>
            </a:fld>
            <a:endParaRPr lang="en-US"/>
          </a:p>
        </p:txBody>
      </p:sp>
      <p:sp>
        <p:nvSpPr>
          <p:cNvPr id="5" name="4 - Θέση υποσέλιδου"/>
          <p:cNvSpPr>
            <a:spLocks noGrp="1"/>
          </p:cNvSpPr>
          <p:nvPr>
            <p:ph type="ftr" sz="quarter" idx="11"/>
          </p:nvPr>
        </p:nvSpPr>
        <p:spPr>
          <a:xfrm>
            <a:off x="2743200" y="6305550"/>
            <a:ext cx="5867400" cy="476250"/>
          </a:xfrm>
        </p:spPr>
        <p:txBody>
          <a:bodyPr/>
          <a:lstStyle/>
          <a:p>
            <a:r>
              <a:rPr lang="en-US" dirty="0"/>
              <a:t>2nd International Congress, RUSSTAT, Rostov State University of Economics, Dec. 4-6, 2018</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228600"/>
            <a:ext cx="7848600" cy="838200"/>
          </a:xfrm>
        </p:spPr>
        <p:txBody>
          <a:bodyPr/>
          <a:lstStyle/>
          <a:p>
            <a:r>
              <a:rPr lang="en-US" i="1" dirty="0"/>
              <a:t>Basic research problems II</a:t>
            </a:r>
          </a:p>
        </p:txBody>
      </p:sp>
      <p:sp>
        <p:nvSpPr>
          <p:cNvPr id="3" name="2 - Υπότιτλος"/>
          <p:cNvSpPr>
            <a:spLocks noGrp="1"/>
          </p:cNvSpPr>
          <p:nvPr>
            <p:ph type="subTitle" idx="1"/>
          </p:nvPr>
        </p:nvSpPr>
        <p:spPr>
          <a:xfrm>
            <a:off x="990600" y="1066800"/>
            <a:ext cx="7848600" cy="4953000"/>
          </a:xfrm>
        </p:spPr>
        <p:txBody>
          <a:bodyPr>
            <a:normAutofit/>
          </a:bodyPr>
          <a:lstStyle/>
          <a:p>
            <a:r>
              <a:rPr lang="en-US" i="1" dirty="0">
                <a:solidFill>
                  <a:srgbClr val="FF0000"/>
                </a:solidFill>
              </a:rPr>
              <a:t>3. When does accounting for dependencies help in matching?</a:t>
            </a:r>
          </a:p>
          <a:p>
            <a:endParaRPr lang="en-US" i="1" dirty="0">
              <a:solidFill>
                <a:srgbClr val="FF0000"/>
              </a:solidFill>
            </a:endParaRPr>
          </a:p>
          <a:p>
            <a:r>
              <a:rPr lang="en-US" i="1" dirty="0"/>
              <a:t>(Smith and Newcombe,1975;  Winkler,1993; 1994; Thibaudeau,1993;  Armstrong and Mayda,1993;  Larsen and Rubin,1999; Gill, 1999) </a:t>
            </a:r>
          </a:p>
          <a:p>
            <a:endParaRPr lang="en-US" i="1" dirty="0"/>
          </a:p>
          <a:p>
            <a:r>
              <a:rPr lang="en-US" i="1" dirty="0">
                <a:solidFill>
                  <a:srgbClr val="FF0000"/>
                </a:solidFill>
              </a:rPr>
              <a:t>4. What are (suitable) ways of estimating error rates?</a:t>
            </a:r>
          </a:p>
          <a:p>
            <a:endParaRPr lang="en-US" i="1" dirty="0">
              <a:solidFill>
                <a:srgbClr val="FF0000"/>
              </a:solidFill>
            </a:endParaRPr>
          </a:p>
          <a:p>
            <a:r>
              <a:rPr lang="en-US" i="1" dirty="0"/>
              <a:t>(Winkler and </a:t>
            </a:r>
            <a:r>
              <a:rPr lang="en-US" i="1" dirty="0" err="1"/>
              <a:t>Thibaudeau</a:t>
            </a:r>
            <a:r>
              <a:rPr lang="en-US" i="1" dirty="0"/>
              <a:t>, 1991; Rubin and Stern, 1993; Scheuren and Winkler, 1993;  Winkler,1994; Belin and Rubin,1995; Larsen and Rubin, 1999; 2003)</a:t>
            </a:r>
          </a:p>
        </p:txBody>
      </p:sp>
      <p:sp>
        <p:nvSpPr>
          <p:cNvPr id="4" name="3 - Θέση υποσέλιδου"/>
          <p:cNvSpPr>
            <a:spLocks noGrp="1"/>
          </p:cNvSpPr>
          <p:nvPr>
            <p:ph type="ftr" sz="quarter" idx="11"/>
          </p:nvPr>
        </p:nvSpPr>
        <p:spPr>
          <a:xfrm>
            <a:off x="2667000" y="6305550"/>
            <a:ext cx="59436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228600"/>
            <a:ext cx="7848600" cy="857250"/>
          </a:xfrm>
        </p:spPr>
        <p:txBody>
          <a:bodyPr/>
          <a:lstStyle/>
          <a:p>
            <a:r>
              <a:rPr lang="en-US" i="1" dirty="0"/>
              <a:t>Advanced research problems I</a:t>
            </a:r>
          </a:p>
        </p:txBody>
      </p:sp>
      <p:sp>
        <p:nvSpPr>
          <p:cNvPr id="3" name="2 - Υπότιτλος"/>
          <p:cNvSpPr>
            <a:spLocks noGrp="1"/>
          </p:cNvSpPr>
          <p:nvPr>
            <p:ph type="subTitle" idx="1"/>
          </p:nvPr>
        </p:nvSpPr>
        <p:spPr>
          <a:xfrm>
            <a:off x="990600" y="1219200"/>
            <a:ext cx="7848600" cy="5086350"/>
          </a:xfrm>
        </p:spPr>
        <p:txBody>
          <a:bodyPr>
            <a:normAutofit fontScale="92500" lnSpcReduction="20000"/>
          </a:bodyPr>
          <a:lstStyle/>
          <a:p>
            <a:r>
              <a:rPr lang="en-US" i="1" dirty="0"/>
              <a:t>. </a:t>
            </a:r>
            <a:r>
              <a:rPr lang="en-US" i="1" dirty="0">
                <a:solidFill>
                  <a:srgbClr val="FF0000"/>
                </a:solidFill>
              </a:rPr>
              <a:t>Methods and underlying models that are closely related to the basic ideas of record linkage.</a:t>
            </a:r>
          </a:p>
          <a:p>
            <a:pPr marL="541782" indent="-514350"/>
            <a:r>
              <a:rPr lang="en-US" i="1" dirty="0"/>
              <a:t>1. Confidentiality of </a:t>
            </a:r>
            <a:r>
              <a:rPr lang="en-US" i="1" dirty="0" err="1"/>
              <a:t>microdata</a:t>
            </a:r>
            <a:r>
              <a:rPr lang="en-US" i="1" dirty="0"/>
              <a:t> is most closely related because record linkage methods can be used for evaluating the re-identification risk in public-use files. Since the quantitative data in a public-use file are typically masked, new metrics for comparing quantitative data can yield higher re-identification rates.</a:t>
            </a:r>
          </a:p>
          <a:p>
            <a:pPr marL="541782" indent="-514350"/>
            <a:r>
              <a:rPr lang="en-US" i="1" dirty="0"/>
              <a:t>2. Analytic Linking is the methodology (Scheuren and Winkler 1997) for using not directly comparable data items to improve matching and to account for the effect of matching error in analyses.</a:t>
            </a:r>
          </a:p>
          <a:p>
            <a:pPr marL="541782" indent="-514350"/>
            <a:r>
              <a:rPr lang="en-US" i="1" dirty="0"/>
              <a:t>3. Data mining and some models for information retrieval in computer science use Bayesian networks for classifying documents using free-form textual information. </a:t>
            </a:r>
          </a:p>
        </p:txBody>
      </p:sp>
      <p:sp>
        <p:nvSpPr>
          <p:cNvPr id="4" name="3 - Θέση υποσέλιδου"/>
          <p:cNvSpPr>
            <a:spLocks noGrp="1"/>
          </p:cNvSpPr>
          <p:nvPr>
            <p:ph type="ftr" sz="quarter" idx="11"/>
          </p:nvPr>
        </p:nvSpPr>
        <p:spPr>
          <a:xfrm>
            <a:off x="2362200" y="6305550"/>
            <a:ext cx="62484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152400"/>
            <a:ext cx="7848600" cy="914400"/>
          </a:xfrm>
        </p:spPr>
        <p:txBody>
          <a:bodyPr/>
          <a:lstStyle/>
          <a:p>
            <a:r>
              <a:rPr lang="en-US" i="1" dirty="0"/>
              <a:t>Advanced research problems II</a:t>
            </a:r>
          </a:p>
        </p:txBody>
      </p:sp>
      <p:sp>
        <p:nvSpPr>
          <p:cNvPr id="3" name="2 - Υπότιτλος"/>
          <p:cNvSpPr>
            <a:spLocks noGrp="1"/>
          </p:cNvSpPr>
          <p:nvPr>
            <p:ph type="subTitle" idx="1"/>
          </p:nvPr>
        </p:nvSpPr>
        <p:spPr>
          <a:xfrm>
            <a:off x="990600" y="1219200"/>
            <a:ext cx="7848600" cy="4724400"/>
          </a:xfrm>
        </p:spPr>
        <p:txBody>
          <a:bodyPr>
            <a:normAutofit fontScale="85000" lnSpcReduction="20000"/>
          </a:bodyPr>
          <a:lstStyle/>
          <a:p>
            <a:r>
              <a:rPr lang="en-US" sz="3000" i="1" dirty="0">
                <a:solidFill>
                  <a:srgbClr val="FF0000"/>
                </a:solidFill>
              </a:rPr>
              <a:t>1. Confidentiality </a:t>
            </a:r>
          </a:p>
          <a:p>
            <a:r>
              <a:rPr lang="en-US" sz="3000" i="1" dirty="0"/>
              <a:t>There is substantially increased need to supply researchers with large, general-purpose public-use files that can be used for a variety of analyses. Balancing the analytic needs are the requirements that agencies not release individually identifiable data. If a public-use file is created, then agencies must determine if the file meets analytic needs and is confidential.</a:t>
            </a:r>
          </a:p>
          <a:p>
            <a:endParaRPr lang="en-US" i="1" dirty="0"/>
          </a:p>
          <a:p>
            <a:r>
              <a:rPr lang="en-US" i="1" dirty="0"/>
              <a:t>(Kim, 1986;1989;  Fuller 1993;  Tendick and </a:t>
            </a:r>
            <a:r>
              <a:rPr lang="en-US" i="1" dirty="0" err="1"/>
              <a:t>Matloff</a:t>
            </a:r>
            <a:r>
              <a:rPr lang="en-US" i="1" dirty="0"/>
              <a:t>, 1994; Kim and Winkler,1995;  De Waal and </a:t>
            </a:r>
            <a:r>
              <a:rPr lang="en-US" i="1" dirty="0" err="1"/>
              <a:t>Willenborg</a:t>
            </a:r>
            <a:r>
              <a:rPr lang="en-US" i="1" dirty="0"/>
              <a:t>, 1996; 1998; Makov and </a:t>
            </a:r>
            <a:r>
              <a:rPr lang="en-US" i="1" dirty="0" err="1"/>
              <a:t>Sanil</a:t>
            </a:r>
            <a:r>
              <a:rPr lang="en-US" i="1" dirty="0"/>
              <a:t>, 1997;  Winkler, 1998;  Sweeney, 1999; Mateo-Sanz and Domingo-Ferrer, 1998;  Fienberg,  1999; 2005; Fienberg,  Makov, and Steele, 1998; 2007)</a:t>
            </a:r>
          </a:p>
        </p:txBody>
      </p:sp>
      <p:sp>
        <p:nvSpPr>
          <p:cNvPr id="4" name="3 - Θέση υποσέλιδου"/>
          <p:cNvSpPr>
            <a:spLocks noGrp="1"/>
          </p:cNvSpPr>
          <p:nvPr>
            <p:ph type="ftr" sz="quarter" idx="11"/>
          </p:nvPr>
        </p:nvSpPr>
        <p:spPr>
          <a:xfrm>
            <a:off x="2590800" y="6305550"/>
            <a:ext cx="60198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152400"/>
            <a:ext cx="7848600" cy="933450"/>
          </a:xfrm>
        </p:spPr>
        <p:txBody>
          <a:bodyPr/>
          <a:lstStyle/>
          <a:p>
            <a:r>
              <a:rPr lang="en-US" i="1" dirty="0"/>
              <a:t>Advanced research problems III</a:t>
            </a:r>
          </a:p>
        </p:txBody>
      </p:sp>
      <p:sp>
        <p:nvSpPr>
          <p:cNvPr id="3" name="2 - Υπότιτλος"/>
          <p:cNvSpPr>
            <a:spLocks noGrp="1"/>
          </p:cNvSpPr>
          <p:nvPr>
            <p:ph type="subTitle" idx="1"/>
          </p:nvPr>
        </p:nvSpPr>
        <p:spPr>
          <a:xfrm>
            <a:off x="990600" y="1219200"/>
            <a:ext cx="7848600" cy="4953000"/>
          </a:xfrm>
        </p:spPr>
        <p:txBody>
          <a:bodyPr>
            <a:normAutofit fontScale="92500" lnSpcReduction="10000"/>
          </a:bodyPr>
          <a:lstStyle/>
          <a:p>
            <a:pPr marL="541782" indent="-514350">
              <a:spcBef>
                <a:spcPts val="0"/>
              </a:spcBef>
            </a:pPr>
            <a:r>
              <a:rPr lang="en-US" sz="3000" i="1" dirty="0">
                <a:solidFill>
                  <a:srgbClr val="FF0000"/>
                </a:solidFill>
              </a:rPr>
              <a:t>2.  Analytic Linking Researchers often have the need to analyze large amounts of data that result from the merger of two or more administrative files in which unique identifiers are unavailable.</a:t>
            </a:r>
          </a:p>
          <a:p>
            <a:pPr marL="541782" indent="-514350">
              <a:spcBef>
                <a:spcPts val="0"/>
              </a:spcBef>
            </a:pPr>
            <a:r>
              <a:rPr lang="en-US" sz="3000" i="1" dirty="0"/>
              <a:t>Scheuren and Winkler (1993) showed how regression</a:t>
            </a:r>
          </a:p>
          <a:p>
            <a:pPr marL="541782" indent="-514350">
              <a:spcBef>
                <a:spcPts val="0"/>
              </a:spcBef>
            </a:pPr>
            <a:r>
              <a:rPr lang="en-US" sz="3000" i="1" dirty="0"/>
              <a:t>analyses might be adjusted for biases due to linkage</a:t>
            </a:r>
          </a:p>
          <a:p>
            <a:pPr marL="541782" indent="-514350">
              <a:spcBef>
                <a:spcPts val="0"/>
              </a:spcBef>
            </a:pPr>
            <a:r>
              <a:rPr lang="en-US" sz="3000" i="1" dirty="0"/>
              <a:t>errors. In the simplest situation of two variables, the</a:t>
            </a:r>
          </a:p>
          <a:p>
            <a:pPr marL="541782" indent="-514350">
              <a:spcBef>
                <a:spcPts val="0"/>
              </a:spcBef>
            </a:pPr>
            <a:r>
              <a:rPr lang="en-US" sz="3000" i="1" dirty="0"/>
              <a:t>dependent variable might be taken from one file and the</a:t>
            </a:r>
          </a:p>
          <a:p>
            <a:pPr marL="541782" indent="-514350">
              <a:spcBef>
                <a:spcPts val="0"/>
              </a:spcBef>
            </a:pPr>
            <a:r>
              <a:rPr lang="en-US" sz="3000" i="1" dirty="0"/>
              <a:t>independent variable from another file.</a:t>
            </a:r>
          </a:p>
          <a:p>
            <a:pPr marL="541782" indent="-514350">
              <a:spcBef>
                <a:spcPts val="0"/>
              </a:spcBef>
            </a:pPr>
            <a:endParaRPr lang="en-US" i="1" dirty="0"/>
          </a:p>
          <a:p>
            <a:pPr marL="541782" indent="-514350">
              <a:spcBef>
                <a:spcPts val="0"/>
              </a:spcBef>
            </a:pPr>
            <a:r>
              <a:rPr lang="en-US" i="1" dirty="0">
                <a:solidFill>
                  <a:schemeClr val="tx1"/>
                </a:solidFill>
              </a:rPr>
              <a:t>(</a:t>
            </a:r>
            <a:r>
              <a:rPr lang="en-US" i="1" dirty="0"/>
              <a:t>Besag et al., 1974; 1986; 1995; </a:t>
            </a:r>
            <a:r>
              <a:rPr lang="en-US" i="1" dirty="0" err="1"/>
              <a:t>Geman</a:t>
            </a:r>
            <a:r>
              <a:rPr lang="en-US" i="1" dirty="0"/>
              <a:t> and </a:t>
            </a:r>
            <a:r>
              <a:rPr lang="en-US" i="1" dirty="0" err="1"/>
              <a:t>Geman</a:t>
            </a:r>
            <a:r>
              <a:rPr lang="en-US" i="1" dirty="0"/>
              <a:t>,</a:t>
            </a:r>
          </a:p>
          <a:p>
            <a:pPr marL="541782" indent="-514350">
              <a:spcBef>
                <a:spcPts val="0"/>
              </a:spcBef>
            </a:pPr>
            <a:r>
              <a:rPr lang="en-US" i="1" dirty="0"/>
              <a:t>1984; Belin and Rubin, 1995; 2005; </a:t>
            </a:r>
            <a:r>
              <a:rPr lang="en-US" i="1" dirty="0" err="1"/>
              <a:t>Scheuren</a:t>
            </a:r>
            <a:r>
              <a:rPr lang="en-US" i="1" dirty="0"/>
              <a:t> and Winkler, 1997;  </a:t>
            </a:r>
          </a:p>
          <a:p>
            <a:pPr marL="541782" indent="-514350">
              <a:spcBef>
                <a:spcPts val="0"/>
              </a:spcBef>
            </a:pPr>
            <a:r>
              <a:rPr lang="en-US" i="1" dirty="0"/>
              <a:t>Van Dyk,1999;  2003; Winkler, 1999; 2006)</a:t>
            </a:r>
            <a:endParaRPr lang="en-US" i="1" dirty="0">
              <a:solidFill>
                <a:srgbClr val="FF0000"/>
              </a:solidFill>
            </a:endParaRPr>
          </a:p>
        </p:txBody>
      </p:sp>
      <p:sp>
        <p:nvSpPr>
          <p:cNvPr id="4" name="3 - Θέση υποσέλιδου"/>
          <p:cNvSpPr>
            <a:spLocks noGrp="1"/>
          </p:cNvSpPr>
          <p:nvPr>
            <p:ph type="ftr" sz="quarter" idx="11"/>
          </p:nvPr>
        </p:nvSpPr>
        <p:spPr>
          <a:xfrm>
            <a:off x="2133600" y="6305550"/>
            <a:ext cx="64770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228600"/>
            <a:ext cx="7848600" cy="914400"/>
          </a:xfrm>
        </p:spPr>
        <p:txBody>
          <a:bodyPr/>
          <a:lstStyle/>
          <a:p>
            <a:r>
              <a:rPr lang="en-US" i="1" dirty="0"/>
              <a:t>Advanced research problems IV</a:t>
            </a:r>
          </a:p>
        </p:txBody>
      </p:sp>
      <p:sp>
        <p:nvSpPr>
          <p:cNvPr id="3" name="2 - Υπότιτλος"/>
          <p:cNvSpPr>
            <a:spLocks noGrp="1"/>
          </p:cNvSpPr>
          <p:nvPr>
            <p:ph type="subTitle" idx="1"/>
          </p:nvPr>
        </p:nvSpPr>
        <p:spPr>
          <a:xfrm>
            <a:off x="990600" y="1143000"/>
            <a:ext cx="7848600" cy="4876800"/>
          </a:xfrm>
        </p:spPr>
        <p:txBody>
          <a:bodyPr>
            <a:normAutofit lnSpcReduction="10000"/>
          </a:bodyPr>
          <a:lstStyle/>
          <a:p>
            <a:pPr>
              <a:spcBef>
                <a:spcPts val="0"/>
              </a:spcBef>
            </a:pPr>
            <a:r>
              <a:rPr lang="en-US" sz="2800" i="1" dirty="0">
                <a:solidFill>
                  <a:srgbClr val="FF0000"/>
                </a:solidFill>
              </a:rPr>
              <a:t>3. Data Mining Machine learning algorithms that employ Bayesian networks are tools being applied to classify text into different groups. </a:t>
            </a:r>
          </a:p>
          <a:p>
            <a:pPr>
              <a:spcBef>
                <a:spcPts val="0"/>
              </a:spcBef>
            </a:pPr>
            <a:r>
              <a:rPr lang="en-US" sz="2800" i="1" dirty="0"/>
              <a:t>Bayesian networks are one of the standard tools in data mining. They are also used for information retrieval methods such as used in some of the web search engines. </a:t>
            </a:r>
          </a:p>
          <a:p>
            <a:pPr>
              <a:spcBef>
                <a:spcPts val="0"/>
              </a:spcBef>
            </a:pPr>
            <a:endParaRPr lang="en-US" i="1" dirty="0"/>
          </a:p>
          <a:p>
            <a:pPr>
              <a:spcBef>
                <a:spcPts val="0"/>
              </a:spcBef>
            </a:pPr>
            <a:endParaRPr lang="en-US" i="1" dirty="0">
              <a:solidFill>
                <a:schemeClr val="tx1"/>
              </a:solidFill>
            </a:endParaRPr>
          </a:p>
          <a:p>
            <a:pPr>
              <a:spcBef>
                <a:spcPts val="0"/>
              </a:spcBef>
            </a:pPr>
            <a:endParaRPr lang="en-US" i="1" dirty="0">
              <a:solidFill>
                <a:schemeClr val="tx1"/>
              </a:solidFill>
            </a:endParaRPr>
          </a:p>
          <a:p>
            <a:pPr>
              <a:spcBef>
                <a:spcPts val="0"/>
              </a:spcBef>
            </a:pPr>
            <a:r>
              <a:rPr lang="en-US" i="1" dirty="0">
                <a:solidFill>
                  <a:schemeClr val="tx1"/>
                </a:solidFill>
              </a:rPr>
              <a:t>(F</a:t>
            </a:r>
            <a:r>
              <a:rPr lang="en-US" i="1" dirty="0"/>
              <a:t>ellegi and Sunter,1969;  Winkler, 1988; 1989; 1993;  1998; Nigam et al., 1999;  2003; Larsen and Rubin,1999; 2006).  </a:t>
            </a:r>
            <a:endParaRPr lang="en-US" i="1" dirty="0">
              <a:solidFill>
                <a:srgbClr val="FF0000"/>
              </a:solidFill>
            </a:endParaRPr>
          </a:p>
        </p:txBody>
      </p:sp>
      <p:sp>
        <p:nvSpPr>
          <p:cNvPr id="4" name="3 - Θέση υποσέλιδου"/>
          <p:cNvSpPr>
            <a:spLocks noGrp="1"/>
          </p:cNvSpPr>
          <p:nvPr>
            <p:ph type="ftr" sz="quarter" idx="11"/>
          </p:nvPr>
        </p:nvSpPr>
        <p:spPr>
          <a:xfrm>
            <a:off x="2286000" y="6305550"/>
            <a:ext cx="63246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AE68B9-2D4D-4DFE-A563-5375E392926C}"/>
              </a:ext>
            </a:extLst>
          </p:cNvPr>
          <p:cNvSpPr>
            <a:spLocks noGrp="1"/>
          </p:cNvSpPr>
          <p:nvPr>
            <p:ph type="title"/>
          </p:nvPr>
        </p:nvSpPr>
        <p:spPr>
          <a:xfrm>
            <a:off x="1435608" y="274638"/>
            <a:ext cx="7498080" cy="1116012"/>
          </a:xfrm>
        </p:spPr>
        <p:txBody>
          <a:bodyPr/>
          <a:lstStyle/>
          <a:p>
            <a:r>
              <a:rPr lang="en-US" i="1" dirty="0"/>
              <a:t>Conclusion I</a:t>
            </a:r>
            <a:endParaRPr lang="el-GR" i="1" dirty="0"/>
          </a:p>
        </p:txBody>
      </p:sp>
      <p:sp>
        <p:nvSpPr>
          <p:cNvPr id="3" name="Θέση περιεχομένου 2">
            <a:extLst>
              <a:ext uri="{FF2B5EF4-FFF2-40B4-BE49-F238E27FC236}">
                <a16:creationId xmlns:a16="http://schemas.microsoft.com/office/drawing/2014/main" id="{41ADBB70-195C-4D69-9F8F-09E62149384F}"/>
              </a:ext>
            </a:extLst>
          </p:cNvPr>
          <p:cNvSpPr>
            <a:spLocks noGrp="1"/>
          </p:cNvSpPr>
          <p:nvPr>
            <p:ph idx="1"/>
          </p:nvPr>
        </p:nvSpPr>
        <p:spPr/>
        <p:txBody>
          <a:bodyPr>
            <a:normAutofit fontScale="92500" lnSpcReduction="10000"/>
          </a:bodyPr>
          <a:lstStyle/>
          <a:p>
            <a:pPr>
              <a:buFont typeface="Arial" pitchFamily="34" charset="0"/>
              <a:buChar char="•"/>
            </a:pPr>
            <a:r>
              <a:rPr lang="en-US" i="1" dirty="0">
                <a:solidFill>
                  <a:srgbClr val="FF0000"/>
                </a:solidFill>
              </a:rPr>
              <a:t>Be aware </a:t>
            </a:r>
            <a:r>
              <a:rPr lang="en-US" i="1" dirty="0"/>
              <a:t>of problems and limitations in Econometrics.</a:t>
            </a:r>
          </a:p>
          <a:p>
            <a:pPr>
              <a:buFont typeface="Arial" pitchFamily="34" charset="0"/>
              <a:buChar char="•"/>
            </a:pPr>
            <a:r>
              <a:rPr lang="en-US" i="1" dirty="0"/>
              <a:t>Use the </a:t>
            </a:r>
            <a:r>
              <a:rPr lang="en-US" i="1" dirty="0">
                <a:solidFill>
                  <a:srgbClr val="FF0000"/>
                </a:solidFill>
              </a:rPr>
              <a:t>best possible methodology </a:t>
            </a:r>
            <a:r>
              <a:rPr lang="en-US" i="1" dirty="0"/>
              <a:t>applied in your case.</a:t>
            </a:r>
          </a:p>
          <a:p>
            <a:pPr>
              <a:buFont typeface="Arial" pitchFamily="34" charset="0"/>
              <a:buChar char="•"/>
            </a:pPr>
            <a:r>
              <a:rPr lang="en-US" i="1" dirty="0">
                <a:solidFill>
                  <a:srgbClr val="FF0000"/>
                </a:solidFill>
              </a:rPr>
              <a:t>Compare and refer </a:t>
            </a:r>
            <a:r>
              <a:rPr lang="en-US" i="1" dirty="0"/>
              <a:t>to other similar studies.</a:t>
            </a:r>
          </a:p>
          <a:p>
            <a:pPr>
              <a:buFont typeface="Arial" pitchFamily="34" charset="0"/>
              <a:buChar char="•"/>
            </a:pPr>
            <a:r>
              <a:rPr lang="en-US" i="1" dirty="0"/>
              <a:t>Be careful in </a:t>
            </a:r>
            <a:r>
              <a:rPr lang="en-US" i="1" dirty="0">
                <a:solidFill>
                  <a:srgbClr val="FF0000"/>
                </a:solidFill>
              </a:rPr>
              <a:t>interpretations and explanation</a:t>
            </a:r>
            <a:r>
              <a:rPr lang="en-US" i="1" dirty="0"/>
              <a:t> of results.</a:t>
            </a:r>
          </a:p>
          <a:p>
            <a:pPr>
              <a:buFont typeface="Arial" pitchFamily="34" charset="0"/>
              <a:buChar char="•"/>
            </a:pPr>
            <a:r>
              <a:rPr lang="en-US" i="1" dirty="0"/>
              <a:t>Every science has its own </a:t>
            </a:r>
            <a:r>
              <a:rPr lang="en-US" i="1" dirty="0">
                <a:solidFill>
                  <a:srgbClr val="FF0000"/>
                </a:solidFill>
              </a:rPr>
              <a:t>gray holes.</a:t>
            </a:r>
          </a:p>
          <a:p>
            <a:pPr>
              <a:buFont typeface="Arial" pitchFamily="34" charset="0"/>
              <a:buChar char="•"/>
            </a:pPr>
            <a:r>
              <a:rPr lang="en-US" i="1" dirty="0"/>
              <a:t>The </a:t>
            </a:r>
            <a:r>
              <a:rPr lang="en-US" i="1" dirty="0">
                <a:solidFill>
                  <a:srgbClr val="FF0000"/>
                </a:solidFill>
              </a:rPr>
              <a:t>simple is beautiful.</a:t>
            </a:r>
          </a:p>
          <a:p>
            <a:pPr>
              <a:buFont typeface="Arial" pitchFamily="34" charset="0"/>
              <a:buChar char="•"/>
            </a:pPr>
            <a:r>
              <a:rPr lang="en-US" i="1" dirty="0">
                <a:solidFill>
                  <a:srgbClr val="FF0000"/>
                </a:solidFill>
              </a:rPr>
              <a:t>Data collection </a:t>
            </a:r>
            <a:r>
              <a:rPr lang="en-US" i="1" dirty="0"/>
              <a:t>is a very difficult task.</a:t>
            </a:r>
          </a:p>
          <a:p>
            <a:endParaRPr lang="el-GR" dirty="0"/>
          </a:p>
        </p:txBody>
      </p:sp>
      <p:sp>
        <p:nvSpPr>
          <p:cNvPr id="4" name="Θέση υποσέλιδου 3">
            <a:extLst>
              <a:ext uri="{FF2B5EF4-FFF2-40B4-BE49-F238E27FC236}">
                <a16:creationId xmlns:a16="http://schemas.microsoft.com/office/drawing/2014/main" id="{A72EAC7B-AD75-4DAF-B930-AF5A281515F3}"/>
              </a:ext>
            </a:extLst>
          </p:cNvPr>
          <p:cNvSpPr>
            <a:spLocks noGrp="1"/>
          </p:cNvSpPr>
          <p:nvPr>
            <p:ph type="ftr" sz="quarter" idx="11"/>
          </p:nvPr>
        </p:nvSpPr>
        <p:spPr>
          <a:xfrm>
            <a:off x="2514600" y="6305550"/>
            <a:ext cx="6096000" cy="476250"/>
          </a:xfrm>
        </p:spPr>
        <p:txBody>
          <a:bodyPr/>
          <a:lstStyle/>
          <a:p>
            <a:r>
              <a:rPr lang="en-US" dirty="0"/>
              <a:t>2nd International Congress, RUSSTAT, Rostov State University of Economics, Dec. 4-6, 2018</a:t>
            </a:r>
          </a:p>
        </p:txBody>
      </p:sp>
      <p:sp>
        <p:nvSpPr>
          <p:cNvPr id="5" name="Θέση αριθμού διαφάνειας 4">
            <a:extLst>
              <a:ext uri="{FF2B5EF4-FFF2-40B4-BE49-F238E27FC236}">
                <a16:creationId xmlns:a16="http://schemas.microsoft.com/office/drawing/2014/main" id="{8EC3A254-456E-4E8E-A101-82F6F0DF1B79}"/>
              </a:ext>
            </a:extLst>
          </p:cNvPr>
          <p:cNvSpPr>
            <a:spLocks noGrp="1"/>
          </p:cNvSpPr>
          <p:nvPr>
            <p:ph type="sldNum" sz="quarter" idx="12"/>
          </p:nvPr>
        </p:nvSpPr>
        <p:spPr/>
        <p:txBody>
          <a:bodyPr/>
          <a:lstStyle/>
          <a:p>
            <a:fld id="{D1269EA7-6EDC-491C-8CF0-80FC5A2A1991}" type="slidenum">
              <a:rPr lang="en-US" smtClean="0"/>
              <a:pPr/>
              <a:t>35</a:t>
            </a:fld>
            <a:endParaRPr lang="en-US"/>
          </a:p>
        </p:txBody>
      </p:sp>
    </p:spTree>
    <p:extLst>
      <p:ext uri="{BB962C8B-B14F-4D97-AF65-F5344CB8AC3E}">
        <p14:creationId xmlns:p14="http://schemas.microsoft.com/office/powerpoint/2010/main" val="4362326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359898"/>
            <a:ext cx="7848600" cy="783102"/>
          </a:xfrm>
        </p:spPr>
        <p:txBody>
          <a:bodyPr/>
          <a:lstStyle/>
          <a:p>
            <a:r>
              <a:rPr lang="en-US" i="1" dirty="0"/>
              <a:t>Conclusion II</a:t>
            </a:r>
          </a:p>
        </p:txBody>
      </p:sp>
      <p:sp>
        <p:nvSpPr>
          <p:cNvPr id="3" name="2 - Υπότιτλος"/>
          <p:cNvSpPr>
            <a:spLocks noGrp="1"/>
          </p:cNvSpPr>
          <p:nvPr>
            <p:ph type="subTitle" idx="1"/>
          </p:nvPr>
        </p:nvSpPr>
        <p:spPr>
          <a:xfrm>
            <a:off x="990600" y="1143000"/>
            <a:ext cx="7848600" cy="4953000"/>
          </a:xfrm>
        </p:spPr>
        <p:txBody>
          <a:bodyPr>
            <a:normAutofit fontScale="92500"/>
          </a:bodyPr>
          <a:lstStyle/>
          <a:p>
            <a:pPr>
              <a:buFont typeface="Arial" pitchFamily="34" charset="0"/>
              <a:buChar char="•"/>
            </a:pPr>
            <a:r>
              <a:rPr lang="en-US" sz="3200" i="1" dirty="0"/>
              <a:t>We need to get </a:t>
            </a:r>
            <a:r>
              <a:rPr lang="en-US" sz="3200" i="1" dirty="0">
                <a:solidFill>
                  <a:srgbClr val="FF0000"/>
                </a:solidFill>
              </a:rPr>
              <a:t>more statisticians </a:t>
            </a:r>
            <a:r>
              <a:rPr lang="en-US" sz="3200" i="1" dirty="0"/>
              <a:t>out into the field both helping to analyze the data.</a:t>
            </a:r>
          </a:p>
          <a:p>
            <a:pPr>
              <a:buFont typeface="Arial" pitchFamily="34" charset="0"/>
              <a:buChar char="•"/>
            </a:pPr>
            <a:r>
              <a:rPr lang="en-US" sz="3200" i="1" dirty="0">
                <a:solidFill>
                  <a:srgbClr val="FF0000"/>
                </a:solidFill>
              </a:rPr>
              <a:t>Designing good studies </a:t>
            </a:r>
            <a:r>
              <a:rPr lang="en-US" sz="3200" i="1" dirty="0"/>
              <a:t>so that useful data are collected in the first place (as opposed to merely “big” data). </a:t>
            </a:r>
          </a:p>
          <a:p>
            <a:pPr>
              <a:buFont typeface="Arial" pitchFamily="34" charset="0"/>
              <a:buChar char="•"/>
            </a:pPr>
            <a:r>
              <a:rPr lang="en-US" sz="3200" i="1" dirty="0"/>
              <a:t>There </a:t>
            </a:r>
            <a:r>
              <a:rPr lang="en-US" sz="3200" i="1" dirty="0">
                <a:solidFill>
                  <a:srgbClr val="FF0000"/>
                </a:solidFill>
              </a:rPr>
              <a:t>aren’t enough of us </a:t>
            </a:r>
            <a:r>
              <a:rPr lang="en-US" sz="3200" i="1" dirty="0"/>
              <a:t>on the planet to fill the demand.</a:t>
            </a:r>
          </a:p>
          <a:p>
            <a:pPr>
              <a:buFont typeface="Arial" pitchFamily="34" charset="0"/>
              <a:buChar char="•"/>
            </a:pPr>
            <a:r>
              <a:rPr lang="en-US" sz="3200" i="1" dirty="0"/>
              <a:t>Come up with more creative ways to </a:t>
            </a:r>
            <a:r>
              <a:rPr lang="en-US" sz="3200" i="1" dirty="0">
                <a:solidFill>
                  <a:srgbClr val="FF0000"/>
                </a:solidFill>
              </a:rPr>
              <a:t>get the skills out </a:t>
            </a:r>
            <a:r>
              <a:rPr lang="en-US" sz="3200" i="1" dirty="0"/>
              <a:t>there without requiring our physical presence.</a:t>
            </a:r>
          </a:p>
          <a:p>
            <a:pPr>
              <a:buFont typeface="Arial" pitchFamily="34" charset="0"/>
              <a:buChar char="•"/>
            </a:pPr>
            <a:r>
              <a:rPr lang="en-US" sz="3200" i="1" dirty="0"/>
              <a:t>Continuous on </a:t>
            </a:r>
            <a:r>
              <a:rPr lang="en-US" sz="3200" i="1" dirty="0">
                <a:solidFill>
                  <a:srgbClr val="FF0000"/>
                </a:solidFill>
              </a:rPr>
              <a:t>job training by </a:t>
            </a:r>
            <a:r>
              <a:rPr lang="en-US" sz="3200" i="1" dirty="0"/>
              <a:t>experienced experts.</a:t>
            </a:r>
          </a:p>
          <a:p>
            <a:endParaRPr lang="en-US" dirty="0"/>
          </a:p>
        </p:txBody>
      </p:sp>
      <p:sp>
        <p:nvSpPr>
          <p:cNvPr id="4" name="3 - Θέση υποσέλιδου"/>
          <p:cNvSpPr>
            <a:spLocks noGrp="1"/>
          </p:cNvSpPr>
          <p:nvPr>
            <p:ph type="ftr" sz="quarter" idx="11"/>
          </p:nvPr>
        </p:nvSpPr>
        <p:spPr>
          <a:xfrm>
            <a:off x="2667000" y="6305550"/>
            <a:ext cx="5943600" cy="476250"/>
          </a:xfrm>
        </p:spPr>
        <p:txBody>
          <a:bodyPr/>
          <a:lstStyle/>
          <a:p>
            <a:r>
              <a:rPr lang="en-US" dirty="0"/>
              <a:t>2nd International Congress, RUSSTAT, Rostov State University of Economics, Dec. 4-6, 2018</a:t>
            </a:r>
          </a:p>
        </p:txBody>
      </p:sp>
      <p:sp>
        <p:nvSpPr>
          <p:cNvPr id="5" name="4 - Θέση αριθμού διαφάνειας"/>
          <p:cNvSpPr>
            <a:spLocks noGrp="1"/>
          </p:cNvSpPr>
          <p:nvPr>
            <p:ph type="sldNum" sz="quarter" idx="12"/>
          </p:nvPr>
        </p:nvSpPr>
        <p:spPr/>
        <p:txBody>
          <a:bodyPr/>
          <a:lstStyle/>
          <a:p>
            <a:fld id="{D1269EA7-6EDC-491C-8CF0-80FC5A2A1991}" type="slidenum">
              <a:rPr lang="en-US" smtClean="0"/>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E12F46-E134-4B5C-88B6-EC3444DBF0F2}"/>
              </a:ext>
            </a:extLst>
          </p:cNvPr>
          <p:cNvSpPr>
            <a:spLocks noGrp="1"/>
          </p:cNvSpPr>
          <p:nvPr>
            <p:ph type="title"/>
          </p:nvPr>
        </p:nvSpPr>
        <p:spPr/>
        <p:txBody>
          <a:bodyPr>
            <a:normAutofit/>
          </a:bodyPr>
          <a:lstStyle/>
          <a:p>
            <a:pPr algn="ctr"/>
            <a:r>
              <a:rPr lang="en-US" sz="3200" dirty="0"/>
              <a:t>“</a:t>
            </a:r>
            <a:r>
              <a:rPr lang="en-US" sz="3200" i="1" dirty="0">
                <a:effectLst>
                  <a:outerShdw blurRad="50038" dist="29972" dir="5400000" algn="tl">
                    <a:srgbClr val="000000">
                      <a:alpha val="30000"/>
                    </a:srgbClr>
                  </a:outerShdw>
                </a:effectLst>
              </a:rPr>
              <a:t>Statistical Methods: Merging with Managerial Processes and going Global”</a:t>
            </a:r>
            <a:endParaRPr lang="el-GR" sz="3200" dirty="0"/>
          </a:p>
        </p:txBody>
      </p:sp>
      <p:sp>
        <p:nvSpPr>
          <p:cNvPr id="3" name="Θέση περιεχομένου 2">
            <a:extLst>
              <a:ext uri="{FF2B5EF4-FFF2-40B4-BE49-F238E27FC236}">
                <a16:creationId xmlns:a16="http://schemas.microsoft.com/office/drawing/2014/main" id="{282E91F6-1D82-4843-932C-6D4D46DA0CAD}"/>
              </a:ext>
            </a:extLst>
          </p:cNvPr>
          <p:cNvSpPr>
            <a:spLocks noGrp="1"/>
          </p:cNvSpPr>
          <p:nvPr>
            <p:ph idx="1"/>
          </p:nvPr>
        </p:nvSpPr>
        <p:spPr/>
        <p:txBody>
          <a:bodyPr/>
          <a:lstStyle/>
          <a:p>
            <a:pPr algn="ctr"/>
            <a:r>
              <a:rPr lang="en-US" i="1" dirty="0"/>
              <a:t>Thank you for your attention.</a:t>
            </a:r>
          </a:p>
          <a:p>
            <a:endParaRPr lang="en-US" i="1" dirty="0"/>
          </a:p>
          <a:p>
            <a:pPr algn="ctr"/>
            <a:r>
              <a:rPr lang="en-US" i="1" dirty="0"/>
              <a:t>Q&amp;As</a:t>
            </a:r>
            <a:endParaRPr lang="el-GR" i="1" dirty="0"/>
          </a:p>
        </p:txBody>
      </p:sp>
      <p:sp>
        <p:nvSpPr>
          <p:cNvPr id="4" name="Θέση υποσέλιδου 3">
            <a:extLst>
              <a:ext uri="{FF2B5EF4-FFF2-40B4-BE49-F238E27FC236}">
                <a16:creationId xmlns:a16="http://schemas.microsoft.com/office/drawing/2014/main" id="{B9DEED54-A4AE-4131-BF0B-347F2B5330BD}"/>
              </a:ext>
            </a:extLst>
          </p:cNvPr>
          <p:cNvSpPr>
            <a:spLocks noGrp="1"/>
          </p:cNvSpPr>
          <p:nvPr>
            <p:ph type="ftr" sz="quarter" idx="11"/>
          </p:nvPr>
        </p:nvSpPr>
        <p:spPr>
          <a:xfrm>
            <a:off x="2514600" y="6305550"/>
            <a:ext cx="6096000" cy="476250"/>
          </a:xfrm>
        </p:spPr>
        <p:txBody>
          <a:bodyPr/>
          <a:lstStyle/>
          <a:p>
            <a:r>
              <a:rPr lang="en-US" dirty="0"/>
              <a:t>2nd International Congress, RUSSTAT, Rostov State University of Economics, Dec. 4-6, 2018</a:t>
            </a:r>
          </a:p>
        </p:txBody>
      </p:sp>
      <p:sp>
        <p:nvSpPr>
          <p:cNvPr id="5" name="Θέση αριθμού διαφάνειας 4">
            <a:extLst>
              <a:ext uri="{FF2B5EF4-FFF2-40B4-BE49-F238E27FC236}">
                <a16:creationId xmlns:a16="http://schemas.microsoft.com/office/drawing/2014/main" id="{4E70E086-F38C-4BC6-906E-4DEA26BE27B4}"/>
              </a:ext>
            </a:extLst>
          </p:cNvPr>
          <p:cNvSpPr>
            <a:spLocks noGrp="1"/>
          </p:cNvSpPr>
          <p:nvPr>
            <p:ph type="sldNum" sz="quarter" idx="12"/>
          </p:nvPr>
        </p:nvSpPr>
        <p:spPr/>
        <p:txBody>
          <a:bodyPr/>
          <a:lstStyle/>
          <a:p>
            <a:fld id="{D1269EA7-6EDC-491C-8CF0-80FC5A2A1991}" type="slidenum">
              <a:rPr lang="en-US" smtClean="0"/>
              <a:pPr/>
              <a:t>37</a:t>
            </a:fld>
            <a:endParaRPr lang="en-US"/>
          </a:p>
        </p:txBody>
      </p:sp>
    </p:spTree>
    <p:extLst>
      <p:ext uri="{BB962C8B-B14F-4D97-AF65-F5344CB8AC3E}">
        <p14:creationId xmlns:p14="http://schemas.microsoft.com/office/powerpoint/2010/main" val="3199940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359898"/>
            <a:ext cx="7848600" cy="935502"/>
          </a:xfrm>
        </p:spPr>
        <p:txBody>
          <a:bodyPr/>
          <a:lstStyle/>
          <a:p>
            <a:r>
              <a:rPr lang="en-US" i="1" dirty="0"/>
              <a:t>Critical attention</a:t>
            </a:r>
          </a:p>
        </p:txBody>
      </p:sp>
      <p:sp>
        <p:nvSpPr>
          <p:cNvPr id="3" name="2 - Υπότιτλος"/>
          <p:cNvSpPr>
            <a:spLocks noGrp="1"/>
          </p:cNvSpPr>
          <p:nvPr>
            <p:ph type="subTitle" idx="1"/>
          </p:nvPr>
        </p:nvSpPr>
        <p:spPr>
          <a:xfrm>
            <a:off x="990600" y="1850064"/>
            <a:ext cx="7848600" cy="4169736"/>
          </a:xfrm>
        </p:spPr>
        <p:txBody>
          <a:bodyPr>
            <a:normAutofit/>
          </a:bodyPr>
          <a:lstStyle/>
          <a:p>
            <a:r>
              <a:rPr lang="en-US" sz="3200" i="1" dirty="0"/>
              <a:t>Critical attention is given to: </a:t>
            </a:r>
          </a:p>
          <a:p>
            <a:pPr>
              <a:buFont typeface="Arial" pitchFamily="34" charset="0"/>
              <a:buChar char="•"/>
            </a:pPr>
            <a:r>
              <a:rPr lang="en-US" sz="3200" i="1" dirty="0">
                <a:solidFill>
                  <a:srgbClr val="FF0000"/>
                </a:solidFill>
              </a:rPr>
              <a:t>the theoretical assumptions </a:t>
            </a:r>
            <a:r>
              <a:rPr lang="en-US" sz="3200" i="1" dirty="0"/>
              <a:t>underpinning the ‘hypothetical leap’ between the statistical result; </a:t>
            </a:r>
          </a:p>
          <a:p>
            <a:pPr>
              <a:buFont typeface="Arial" pitchFamily="34" charset="0"/>
              <a:buChar char="•"/>
            </a:pPr>
            <a:r>
              <a:rPr lang="en-US" sz="3200" i="1" dirty="0">
                <a:solidFill>
                  <a:srgbClr val="FF0000"/>
                </a:solidFill>
              </a:rPr>
              <a:t>the researcher’s ultimate explanation </a:t>
            </a:r>
            <a:r>
              <a:rPr lang="en-US" sz="3200" i="1" dirty="0"/>
              <a:t>of it. </a:t>
            </a:r>
            <a:endParaRPr lang="en-US" sz="3200" dirty="0"/>
          </a:p>
        </p:txBody>
      </p:sp>
      <p:sp>
        <p:nvSpPr>
          <p:cNvPr id="4" name="3 - Θέση αριθμού διαφάνειας"/>
          <p:cNvSpPr>
            <a:spLocks noGrp="1"/>
          </p:cNvSpPr>
          <p:nvPr>
            <p:ph type="sldNum" sz="quarter" idx="12"/>
          </p:nvPr>
        </p:nvSpPr>
        <p:spPr/>
        <p:txBody>
          <a:bodyPr/>
          <a:lstStyle/>
          <a:p>
            <a:fld id="{D1269EA7-6EDC-491C-8CF0-80FC5A2A1991}" type="slidenum">
              <a:rPr lang="en-US" smtClean="0"/>
              <a:pPr/>
              <a:t>4</a:t>
            </a:fld>
            <a:endParaRPr lang="en-US"/>
          </a:p>
        </p:txBody>
      </p:sp>
      <p:sp>
        <p:nvSpPr>
          <p:cNvPr id="5" name="4 - Θέση υποσέλιδου"/>
          <p:cNvSpPr>
            <a:spLocks noGrp="1"/>
          </p:cNvSpPr>
          <p:nvPr>
            <p:ph type="ftr" sz="quarter" idx="11"/>
          </p:nvPr>
        </p:nvSpPr>
        <p:spPr>
          <a:xfrm>
            <a:off x="2743200" y="6305550"/>
            <a:ext cx="5867400" cy="476250"/>
          </a:xfrm>
        </p:spPr>
        <p:txBody>
          <a:bodyPr/>
          <a:lstStyle/>
          <a:p>
            <a:r>
              <a:rPr lang="en-US" dirty="0"/>
              <a:t>2nd International Congress, RUSSTAT, Rostov State University of Economics, Dec. 4-6, 2018</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359898"/>
            <a:ext cx="7848600" cy="859302"/>
          </a:xfrm>
        </p:spPr>
        <p:txBody>
          <a:bodyPr/>
          <a:lstStyle/>
          <a:p>
            <a:r>
              <a:rPr lang="en-US" i="1" dirty="0"/>
              <a:t>The impact in social sciences</a:t>
            </a:r>
          </a:p>
        </p:txBody>
      </p:sp>
      <p:sp>
        <p:nvSpPr>
          <p:cNvPr id="3" name="2 - Υπότιτλος"/>
          <p:cNvSpPr>
            <a:spLocks noGrp="1"/>
          </p:cNvSpPr>
          <p:nvPr>
            <p:ph type="subTitle" idx="1"/>
          </p:nvPr>
        </p:nvSpPr>
        <p:spPr>
          <a:xfrm>
            <a:off x="990600" y="1371600"/>
            <a:ext cx="7848600" cy="4800600"/>
          </a:xfrm>
        </p:spPr>
        <p:txBody>
          <a:bodyPr>
            <a:normAutofit/>
          </a:bodyPr>
          <a:lstStyle/>
          <a:p>
            <a:pPr>
              <a:buFont typeface="Arial" pitchFamily="34" charset="0"/>
              <a:buChar char="•"/>
            </a:pPr>
            <a:r>
              <a:rPr lang="en-US" sz="3200" i="1" dirty="0"/>
              <a:t>Social, historical and political determinants have been reduced to </a:t>
            </a:r>
            <a:r>
              <a:rPr lang="en-US" sz="3200" i="1" dirty="0">
                <a:solidFill>
                  <a:srgbClr val="FF0000"/>
                </a:solidFill>
              </a:rPr>
              <a:t>a set of numbers at the beginning of the process.</a:t>
            </a:r>
          </a:p>
          <a:p>
            <a:pPr>
              <a:buFont typeface="Arial" pitchFamily="34" charset="0"/>
              <a:buChar char="•"/>
            </a:pPr>
            <a:r>
              <a:rPr lang="en-US" sz="3200" i="1" dirty="0"/>
              <a:t>At its end-point they return, in dis-embedded form; or embedded only in the common sense—which is to say, </a:t>
            </a:r>
            <a:r>
              <a:rPr lang="en-US" sz="3200" i="1" dirty="0">
                <a:solidFill>
                  <a:srgbClr val="FF0000"/>
                </a:solidFill>
              </a:rPr>
              <a:t>ideological—assumptions of the researcher.  </a:t>
            </a:r>
            <a:endParaRPr lang="en-US" sz="3200" dirty="0">
              <a:solidFill>
                <a:srgbClr val="FF0000"/>
              </a:solidFill>
            </a:endParaRPr>
          </a:p>
        </p:txBody>
      </p:sp>
      <p:sp>
        <p:nvSpPr>
          <p:cNvPr id="4" name="3 - Θέση αριθμού διαφάνειας"/>
          <p:cNvSpPr>
            <a:spLocks noGrp="1"/>
          </p:cNvSpPr>
          <p:nvPr>
            <p:ph type="sldNum" sz="quarter" idx="12"/>
          </p:nvPr>
        </p:nvSpPr>
        <p:spPr/>
        <p:txBody>
          <a:bodyPr/>
          <a:lstStyle/>
          <a:p>
            <a:fld id="{D1269EA7-6EDC-491C-8CF0-80FC5A2A1991}" type="slidenum">
              <a:rPr lang="en-US" smtClean="0"/>
              <a:pPr/>
              <a:t>5</a:t>
            </a:fld>
            <a:endParaRPr lang="en-US"/>
          </a:p>
        </p:txBody>
      </p:sp>
      <p:sp>
        <p:nvSpPr>
          <p:cNvPr id="5" name="4 - Θέση υποσέλιδου"/>
          <p:cNvSpPr>
            <a:spLocks noGrp="1"/>
          </p:cNvSpPr>
          <p:nvPr>
            <p:ph type="ftr" sz="quarter" idx="11"/>
          </p:nvPr>
        </p:nvSpPr>
        <p:spPr>
          <a:xfrm>
            <a:off x="2743200" y="6305550"/>
            <a:ext cx="5867400" cy="476250"/>
          </a:xfrm>
        </p:spPr>
        <p:txBody>
          <a:bodyPr/>
          <a:lstStyle/>
          <a:p>
            <a:r>
              <a:rPr lang="en-US" dirty="0"/>
              <a:t>2nd International Congress, RUSSTAT, Rostov State University of Economics, Dec. 4-6, 2018</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359898"/>
            <a:ext cx="7848600" cy="783102"/>
          </a:xfrm>
        </p:spPr>
        <p:txBody>
          <a:bodyPr/>
          <a:lstStyle/>
          <a:p>
            <a:r>
              <a:rPr lang="en-US" i="1" dirty="0"/>
              <a:t>The use in social sciences</a:t>
            </a:r>
          </a:p>
        </p:txBody>
      </p:sp>
      <p:sp>
        <p:nvSpPr>
          <p:cNvPr id="3" name="2 - Υπότιτλος"/>
          <p:cNvSpPr>
            <a:spLocks noGrp="1"/>
          </p:cNvSpPr>
          <p:nvPr>
            <p:ph type="subTitle" idx="1"/>
          </p:nvPr>
        </p:nvSpPr>
        <p:spPr>
          <a:xfrm>
            <a:off x="990600" y="1219200"/>
            <a:ext cx="7848600" cy="4953000"/>
          </a:xfrm>
        </p:spPr>
        <p:txBody>
          <a:bodyPr/>
          <a:lstStyle/>
          <a:p>
            <a:pPr>
              <a:buFont typeface="Arial" pitchFamily="34" charset="0"/>
              <a:buChar char="•"/>
            </a:pPr>
            <a:r>
              <a:rPr lang="en-US" sz="3000" i="1" dirty="0"/>
              <a:t>Econometrics must recognize its place, as </a:t>
            </a:r>
            <a:r>
              <a:rPr lang="en-US" sz="3000" i="1" dirty="0">
                <a:solidFill>
                  <a:srgbClr val="FF0000"/>
                </a:solidFill>
              </a:rPr>
              <a:t>a lower-order set of tools </a:t>
            </a:r>
            <a:r>
              <a:rPr lang="en-US" sz="3000" i="1" dirty="0"/>
              <a:t>which may generate correlations or discrepancies whose elucidation requires more richly theorized—more conceptually and empirically developed—forms of enquiry.</a:t>
            </a:r>
            <a:endParaRPr lang="en-US" sz="3000" dirty="0"/>
          </a:p>
          <a:p>
            <a:pPr>
              <a:buFont typeface="Arial" pitchFamily="34" charset="0"/>
              <a:buChar char="•"/>
            </a:pPr>
            <a:r>
              <a:rPr lang="en-US" sz="3000" i="1" dirty="0">
                <a:solidFill>
                  <a:srgbClr val="FF0000"/>
                </a:solidFill>
              </a:rPr>
              <a:t>Econometric analysis is used more than with its process. </a:t>
            </a:r>
            <a:r>
              <a:rPr lang="en-US" sz="3000" i="1" dirty="0"/>
              <a:t>Anyone can take any piece of information and manipulated to their use. </a:t>
            </a:r>
          </a:p>
          <a:p>
            <a:pPr>
              <a:buFont typeface="Arial" pitchFamily="34" charset="0"/>
              <a:buChar char="•"/>
            </a:pPr>
            <a:r>
              <a:rPr lang="en-US" sz="3000" i="1" dirty="0"/>
              <a:t>But used </a:t>
            </a:r>
            <a:r>
              <a:rPr lang="en-US" sz="3000" i="1" dirty="0">
                <a:solidFill>
                  <a:srgbClr val="FF0000"/>
                </a:solidFill>
              </a:rPr>
              <a:t>correctly and presented properly, </a:t>
            </a:r>
            <a:r>
              <a:rPr lang="en-US" sz="3000" i="1" dirty="0"/>
              <a:t>it is a useful tool.</a:t>
            </a:r>
          </a:p>
          <a:p>
            <a:endParaRPr lang="en-US" dirty="0"/>
          </a:p>
        </p:txBody>
      </p:sp>
      <p:sp>
        <p:nvSpPr>
          <p:cNvPr id="4" name="3 - Θέση αριθμού διαφάνειας"/>
          <p:cNvSpPr>
            <a:spLocks noGrp="1"/>
          </p:cNvSpPr>
          <p:nvPr>
            <p:ph type="sldNum" sz="quarter" idx="12"/>
          </p:nvPr>
        </p:nvSpPr>
        <p:spPr/>
        <p:txBody>
          <a:bodyPr/>
          <a:lstStyle/>
          <a:p>
            <a:fld id="{D1269EA7-6EDC-491C-8CF0-80FC5A2A1991}" type="slidenum">
              <a:rPr lang="en-US" smtClean="0"/>
              <a:pPr/>
              <a:t>6</a:t>
            </a:fld>
            <a:endParaRPr lang="en-US"/>
          </a:p>
        </p:txBody>
      </p:sp>
      <p:sp>
        <p:nvSpPr>
          <p:cNvPr id="5" name="4 - Θέση υποσέλιδου"/>
          <p:cNvSpPr>
            <a:spLocks noGrp="1"/>
          </p:cNvSpPr>
          <p:nvPr>
            <p:ph type="ftr" sz="quarter" idx="11"/>
          </p:nvPr>
        </p:nvSpPr>
        <p:spPr>
          <a:xfrm>
            <a:off x="2743200" y="6305550"/>
            <a:ext cx="5867400" cy="476250"/>
          </a:xfrm>
        </p:spPr>
        <p:txBody>
          <a:bodyPr/>
          <a:lstStyle/>
          <a:p>
            <a:r>
              <a:rPr lang="en-US" dirty="0"/>
              <a:t>2nd International Congress, RUSSTAT, Rostov State University of Economics, Dec. 4-6, 2018</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359898"/>
            <a:ext cx="7848600" cy="706902"/>
          </a:xfrm>
        </p:spPr>
        <p:txBody>
          <a:bodyPr>
            <a:normAutofit fontScale="90000"/>
          </a:bodyPr>
          <a:lstStyle/>
          <a:p>
            <a:r>
              <a:rPr lang="en-US" i="1" dirty="0"/>
              <a:t>(+) or (-) tool of analysis</a:t>
            </a:r>
          </a:p>
        </p:txBody>
      </p:sp>
      <p:sp>
        <p:nvSpPr>
          <p:cNvPr id="3" name="2 - Υπότιτλος"/>
          <p:cNvSpPr>
            <a:spLocks noGrp="1"/>
          </p:cNvSpPr>
          <p:nvPr>
            <p:ph type="subTitle" idx="1"/>
          </p:nvPr>
        </p:nvSpPr>
        <p:spPr>
          <a:xfrm>
            <a:off x="990600" y="1371600"/>
            <a:ext cx="7848600" cy="4876800"/>
          </a:xfrm>
        </p:spPr>
        <p:txBody>
          <a:bodyPr>
            <a:normAutofit/>
          </a:bodyPr>
          <a:lstStyle/>
          <a:p>
            <a:r>
              <a:rPr lang="en-US" sz="3200" i="1" dirty="0">
                <a:solidFill>
                  <a:srgbClr val="FF0000"/>
                </a:solidFill>
              </a:rPr>
              <a:t>Alternatives:</a:t>
            </a:r>
          </a:p>
          <a:p>
            <a:pPr>
              <a:buFont typeface="Arial" pitchFamily="34" charset="0"/>
              <a:buChar char="•"/>
            </a:pPr>
            <a:r>
              <a:rPr lang="en-US" sz="3200" i="1" dirty="0"/>
              <a:t>Other techniques not related to econometrics;</a:t>
            </a:r>
          </a:p>
          <a:p>
            <a:pPr>
              <a:buFont typeface="Arial" pitchFamily="34" charset="0"/>
              <a:buChar char="•"/>
            </a:pPr>
            <a:r>
              <a:rPr lang="en-US" sz="3200" i="1" dirty="0"/>
              <a:t>Market analysis;</a:t>
            </a:r>
          </a:p>
          <a:p>
            <a:pPr>
              <a:buFont typeface="Arial" pitchFamily="34" charset="0"/>
              <a:buChar char="•"/>
            </a:pPr>
            <a:r>
              <a:rPr lang="en-US" sz="3200" i="1" dirty="0"/>
              <a:t>Experiment;</a:t>
            </a:r>
          </a:p>
          <a:p>
            <a:pPr>
              <a:buFont typeface="Arial" pitchFamily="34" charset="0"/>
              <a:buChar char="•"/>
            </a:pPr>
            <a:r>
              <a:rPr lang="en-US" sz="3200" i="1" dirty="0"/>
              <a:t>Social models applied to groups;</a:t>
            </a:r>
          </a:p>
          <a:p>
            <a:pPr>
              <a:buFont typeface="Arial" pitchFamily="34" charset="0"/>
              <a:buChar char="•"/>
            </a:pPr>
            <a:r>
              <a:rPr lang="en-US" sz="3200" i="1" dirty="0"/>
              <a:t>Neither of the above.</a:t>
            </a:r>
          </a:p>
        </p:txBody>
      </p:sp>
      <p:sp>
        <p:nvSpPr>
          <p:cNvPr id="4" name="3 - Θέση αριθμού διαφάνειας"/>
          <p:cNvSpPr>
            <a:spLocks noGrp="1"/>
          </p:cNvSpPr>
          <p:nvPr>
            <p:ph type="sldNum" sz="quarter" idx="12"/>
          </p:nvPr>
        </p:nvSpPr>
        <p:spPr/>
        <p:txBody>
          <a:bodyPr/>
          <a:lstStyle/>
          <a:p>
            <a:fld id="{D1269EA7-6EDC-491C-8CF0-80FC5A2A1991}" type="slidenum">
              <a:rPr lang="en-US" smtClean="0"/>
              <a:pPr/>
              <a:t>7</a:t>
            </a:fld>
            <a:endParaRPr lang="en-US"/>
          </a:p>
        </p:txBody>
      </p:sp>
      <p:sp>
        <p:nvSpPr>
          <p:cNvPr id="5" name="4 - Θέση υποσέλιδου"/>
          <p:cNvSpPr>
            <a:spLocks noGrp="1"/>
          </p:cNvSpPr>
          <p:nvPr>
            <p:ph type="ftr" sz="quarter" idx="11"/>
          </p:nvPr>
        </p:nvSpPr>
        <p:spPr>
          <a:xfrm>
            <a:off x="2667000" y="6305550"/>
            <a:ext cx="5943600" cy="476250"/>
          </a:xfrm>
        </p:spPr>
        <p:txBody>
          <a:bodyPr/>
          <a:lstStyle/>
          <a:p>
            <a:r>
              <a:rPr lang="en-US" dirty="0"/>
              <a:t>2nd International Congress, RUSSTAT, Rostov State University of Economics, Dec. 4-6, 2018</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359898"/>
            <a:ext cx="7848600" cy="706902"/>
          </a:xfrm>
        </p:spPr>
        <p:txBody>
          <a:bodyPr>
            <a:normAutofit fontScale="90000"/>
          </a:bodyPr>
          <a:lstStyle/>
          <a:p>
            <a:r>
              <a:rPr lang="en-US" i="1" dirty="0"/>
              <a:t>Laws and Limits of Econometrics I </a:t>
            </a:r>
          </a:p>
        </p:txBody>
      </p:sp>
      <p:sp>
        <p:nvSpPr>
          <p:cNvPr id="3" name="2 - Υπότιτλος"/>
          <p:cNvSpPr>
            <a:spLocks noGrp="1"/>
          </p:cNvSpPr>
          <p:nvPr>
            <p:ph type="subTitle" idx="1"/>
          </p:nvPr>
        </p:nvSpPr>
        <p:spPr>
          <a:xfrm>
            <a:off x="990600" y="1219200"/>
            <a:ext cx="7848600" cy="4800600"/>
          </a:xfrm>
        </p:spPr>
        <p:txBody>
          <a:bodyPr>
            <a:noAutofit/>
          </a:bodyPr>
          <a:lstStyle/>
          <a:p>
            <a:pPr>
              <a:buFont typeface="Arial" pitchFamily="34" charset="0"/>
              <a:buChar char="•"/>
            </a:pPr>
            <a:r>
              <a:rPr lang="en-US" sz="2800" i="1" dirty="0"/>
              <a:t>“General weaknesses and limitations of the econometric approach.</a:t>
            </a:r>
          </a:p>
          <a:p>
            <a:pPr>
              <a:buFont typeface="Arial" pitchFamily="34" charset="0"/>
              <a:buChar char="•"/>
            </a:pPr>
            <a:r>
              <a:rPr lang="en-US" sz="2800" i="1" dirty="0"/>
              <a:t>A template from sociology is used </a:t>
            </a:r>
            <a:r>
              <a:rPr lang="en-US" sz="2800" i="1" dirty="0">
                <a:solidFill>
                  <a:srgbClr val="FF0000"/>
                </a:solidFill>
              </a:rPr>
              <a:t>to formulate six laws that characterize mainstream activities </a:t>
            </a:r>
            <a:r>
              <a:rPr lang="en-US" sz="2800" i="1" dirty="0"/>
              <a:t>of econometrics and their scientific limits.</a:t>
            </a:r>
          </a:p>
          <a:p>
            <a:pPr>
              <a:buFont typeface="Arial" pitchFamily="34" charset="0"/>
              <a:buChar char="•"/>
            </a:pPr>
            <a:r>
              <a:rPr lang="en-US" sz="2800" i="1" dirty="0">
                <a:solidFill>
                  <a:srgbClr val="FF0000"/>
                </a:solidFill>
              </a:rPr>
              <a:t>Proximity theorems that quantify by explicit bounds how close we can get to the generating mechanism</a:t>
            </a:r>
            <a:r>
              <a:rPr lang="en-US" sz="2800" i="1" dirty="0"/>
              <a:t> of the data and the optimal forecasts of next period observations using a finite number of observations”.</a:t>
            </a:r>
          </a:p>
          <a:p>
            <a:r>
              <a:rPr lang="en-US" sz="2800" i="1" u="sng" dirty="0"/>
              <a:t>PETER C. B. PHILLIPS, COWLES FOUNDATION PAPER NO. 1081  </a:t>
            </a:r>
          </a:p>
        </p:txBody>
      </p:sp>
      <p:sp>
        <p:nvSpPr>
          <p:cNvPr id="4" name="3 - Θέση αριθμού διαφάνειας"/>
          <p:cNvSpPr>
            <a:spLocks noGrp="1"/>
          </p:cNvSpPr>
          <p:nvPr>
            <p:ph type="sldNum" sz="quarter" idx="12"/>
          </p:nvPr>
        </p:nvSpPr>
        <p:spPr/>
        <p:txBody>
          <a:bodyPr/>
          <a:lstStyle/>
          <a:p>
            <a:fld id="{D1269EA7-6EDC-491C-8CF0-80FC5A2A1991}" type="slidenum">
              <a:rPr lang="en-US" smtClean="0"/>
              <a:pPr/>
              <a:t>8</a:t>
            </a:fld>
            <a:endParaRPr lang="en-US"/>
          </a:p>
        </p:txBody>
      </p:sp>
      <p:sp>
        <p:nvSpPr>
          <p:cNvPr id="5" name="4 - Θέση υποσέλιδου"/>
          <p:cNvSpPr>
            <a:spLocks noGrp="1"/>
          </p:cNvSpPr>
          <p:nvPr>
            <p:ph type="ftr" sz="quarter" idx="11"/>
          </p:nvPr>
        </p:nvSpPr>
        <p:spPr>
          <a:xfrm>
            <a:off x="2743200" y="6305550"/>
            <a:ext cx="5867400" cy="476250"/>
          </a:xfrm>
        </p:spPr>
        <p:txBody>
          <a:bodyPr/>
          <a:lstStyle/>
          <a:p>
            <a:r>
              <a:rPr lang="en-US" dirty="0"/>
              <a:t>2nd International Congress, RUSSTAT, Rostov State University of Economics, Dec. 4-6, 2018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90600" y="359898"/>
            <a:ext cx="8001000" cy="783102"/>
          </a:xfrm>
        </p:spPr>
        <p:txBody>
          <a:bodyPr>
            <a:normAutofit/>
          </a:bodyPr>
          <a:lstStyle/>
          <a:p>
            <a:r>
              <a:rPr lang="en-US" i="1" dirty="0"/>
              <a:t>Laws and Limits of Econometrics II</a:t>
            </a:r>
          </a:p>
        </p:txBody>
      </p:sp>
      <p:sp>
        <p:nvSpPr>
          <p:cNvPr id="3" name="2 - Υπότιτλος"/>
          <p:cNvSpPr>
            <a:spLocks noGrp="1"/>
          </p:cNvSpPr>
          <p:nvPr>
            <p:ph type="subTitle" idx="1"/>
          </p:nvPr>
        </p:nvSpPr>
        <p:spPr>
          <a:xfrm>
            <a:off x="990600" y="1295400"/>
            <a:ext cx="7848600" cy="4953000"/>
          </a:xfrm>
        </p:spPr>
        <p:txBody>
          <a:bodyPr>
            <a:normAutofit/>
          </a:bodyPr>
          <a:lstStyle/>
          <a:p>
            <a:pPr>
              <a:buFont typeface="Arial" pitchFamily="34" charset="0"/>
              <a:buChar char="•"/>
            </a:pPr>
            <a:r>
              <a:rPr lang="en-US" i="1" dirty="0"/>
              <a:t>The magnitude of the bound depends </a:t>
            </a:r>
            <a:r>
              <a:rPr lang="en-US" i="1" dirty="0">
                <a:solidFill>
                  <a:srgbClr val="FF0000"/>
                </a:solidFill>
              </a:rPr>
              <a:t>on the characteristics of the model and trajectory of the data. </a:t>
            </a:r>
          </a:p>
          <a:p>
            <a:pPr>
              <a:buFont typeface="Arial" pitchFamily="34" charset="0"/>
              <a:buChar char="•"/>
            </a:pPr>
            <a:r>
              <a:rPr lang="en-US" i="1" dirty="0"/>
              <a:t>The future of econometrics by using </a:t>
            </a:r>
            <a:r>
              <a:rPr lang="en-US" i="1" dirty="0">
                <a:solidFill>
                  <a:srgbClr val="FF0000"/>
                </a:solidFill>
              </a:rPr>
              <a:t>advanced econometric methods</a:t>
            </a:r>
            <a:r>
              <a:rPr lang="en-US" i="1" dirty="0"/>
              <a:t> interactively with a web browser. </a:t>
            </a:r>
          </a:p>
          <a:p>
            <a:pPr>
              <a:buFont typeface="Arial" pitchFamily="34" charset="0"/>
              <a:buChar char="•"/>
            </a:pPr>
            <a:r>
              <a:rPr lang="en-US" i="1" dirty="0"/>
              <a:t>A fundamental issue that bears on all practical economic analysis is the extent to which we </a:t>
            </a:r>
            <a:r>
              <a:rPr lang="en-US" i="1" dirty="0">
                <a:solidFill>
                  <a:srgbClr val="FF0000"/>
                </a:solidFill>
              </a:rPr>
              <a:t>can expect to understand economic phenomena </a:t>
            </a:r>
            <a:r>
              <a:rPr lang="en-US" i="1" dirty="0"/>
              <a:t>by the process of developing a theory, taking observations and fitting a model. </a:t>
            </a:r>
          </a:p>
          <a:p>
            <a:pPr>
              <a:buFont typeface="Arial" pitchFamily="34" charset="0"/>
              <a:buChar char="•"/>
            </a:pPr>
            <a:r>
              <a:rPr lang="en-US" i="1" dirty="0"/>
              <a:t>An especially relevant question in practice is whether there </a:t>
            </a:r>
            <a:r>
              <a:rPr lang="en-US" i="1" dirty="0">
                <a:solidFill>
                  <a:srgbClr val="FF0000"/>
                </a:solidFill>
              </a:rPr>
              <a:t>are limits on how well we can predict </a:t>
            </a:r>
            <a:r>
              <a:rPr lang="en-US" i="1" dirty="0"/>
              <a:t>future observations using empirical models that are obtained by such processes. </a:t>
            </a:r>
          </a:p>
        </p:txBody>
      </p:sp>
      <p:sp>
        <p:nvSpPr>
          <p:cNvPr id="4" name="3 - Θέση αριθμού διαφάνειας"/>
          <p:cNvSpPr>
            <a:spLocks noGrp="1"/>
          </p:cNvSpPr>
          <p:nvPr>
            <p:ph type="sldNum" sz="quarter" idx="12"/>
          </p:nvPr>
        </p:nvSpPr>
        <p:spPr/>
        <p:txBody>
          <a:bodyPr/>
          <a:lstStyle/>
          <a:p>
            <a:fld id="{D1269EA7-6EDC-491C-8CF0-80FC5A2A1991}" type="slidenum">
              <a:rPr lang="en-US" smtClean="0"/>
              <a:pPr/>
              <a:t>9</a:t>
            </a:fld>
            <a:endParaRPr lang="en-US"/>
          </a:p>
        </p:txBody>
      </p:sp>
      <p:sp>
        <p:nvSpPr>
          <p:cNvPr id="5" name="4 - Θέση υποσέλιδου"/>
          <p:cNvSpPr>
            <a:spLocks noGrp="1"/>
          </p:cNvSpPr>
          <p:nvPr>
            <p:ph type="ftr" sz="quarter" idx="11"/>
          </p:nvPr>
        </p:nvSpPr>
        <p:spPr>
          <a:xfrm>
            <a:off x="2590800" y="6305550"/>
            <a:ext cx="6019800" cy="476250"/>
          </a:xfrm>
        </p:spPr>
        <p:txBody>
          <a:bodyPr/>
          <a:lstStyle/>
          <a:p>
            <a:r>
              <a:rPr lang="en-US" dirty="0"/>
              <a:t>2nd International Congress, RUSSTAT, Rostov State University of Economics, Dec. 4-6, 2018</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1176</TotalTime>
  <Words>4037</Words>
  <Application>Microsoft Office PowerPoint</Application>
  <PresentationFormat>Προβολή στην οθόνη (4:3)</PresentationFormat>
  <Paragraphs>307</Paragraphs>
  <Slides>37</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37</vt:i4>
      </vt:variant>
    </vt:vector>
  </HeadingPairs>
  <TitlesOfParts>
    <vt:vector size="44" baseType="lpstr">
      <vt:lpstr>Arial</vt:lpstr>
      <vt:lpstr>Calibri</vt:lpstr>
      <vt:lpstr>Corbel</vt:lpstr>
      <vt:lpstr>Gill Sans MT</vt:lpstr>
      <vt:lpstr>Verdana</vt:lpstr>
      <vt:lpstr>Wingdings 2</vt:lpstr>
      <vt:lpstr>Ηλιοστάσιο</vt:lpstr>
      <vt:lpstr>  “Statistical Methods: Merging with Managerial Processes and going Global”   Professor El Thalassinos, JM Chair University of Piraeus, Greece Editor ERSJ: www.ersj.eu Editor IJEBA: www.ijeba.com   </vt:lpstr>
      <vt:lpstr>The evolution of models</vt:lpstr>
      <vt:lpstr>The fundamental objection</vt:lpstr>
      <vt:lpstr>Critical attention</vt:lpstr>
      <vt:lpstr>The impact in social sciences</vt:lpstr>
      <vt:lpstr>The use in social sciences</vt:lpstr>
      <vt:lpstr>(+) or (-) tool of analysis</vt:lpstr>
      <vt:lpstr>Laws and Limits of Econometrics I </vt:lpstr>
      <vt:lpstr>Laws and Limits of Econometrics II</vt:lpstr>
      <vt:lpstr>Laws and Limits of Econometrics III</vt:lpstr>
      <vt:lpstr>Laws and Limits of Econometrics IV</vt:lpstr>
      <vt:lpstr>Laws and Limits of Econometrics V</vt:lpstr>
      <vt:lpstr>Laws and Limits of Econometrics VI</vt:lpstr>
      <vt:lpstr>Laws and Limits of Econometrics VII</vt:lpstr>
      <vt:lpstr>Laws and Limits of Econometrics VIII</vt:lpstr>
      <vt:lpstr>The Six Laws of Econometrics I</vt:lpstr>
      <vt:lpstr>First law</vt:lpstr>
      <vt:lpstr>Second law</vt:lpstr>
      <vt:lpstr>Third law</vt:lpstr>
      <vt:lpstr>Fourth law </vt:lpstr>
      <vt:lpstr>Fifth law </vt:lpstr>
      <vt:lpstr>Sixth law</vt:lpstr>
      <vt:lpstr>Initial problems for “big data” </vt:lpstr>
      <vt:lpstr>Statistical Data Editing (SDE)</vt:lpstr>
      <vt:lpstr>SDE subcategories </vt:lpstr>
      <vt:lpstr>FH model and systems II</vt:lpstr>
      <vt:lpstr>Misspecifications in data gathering </vt:lpstr>
      <vt:lpstr> Two sets of data</vt:lpstr>
      <vt:lpstr>Basic research problems I</vt:lpstr>
      <vt:lpstr>Basic research problems II</vt:lpstr>
      <vt:lpstr>Advanced research problems I</vt:lpstr>
      <vt:lpstr>Advanced research problems II</vt:lpstr>
      <vt:lpstr>Advanced research problems III</vt:lpstr>
      <vt:lpstr>Advanced research problems IV</vt:lpstr>
      <vt:lpstr>Conclusion I</vt:lpstr>
      <vt:lpstr>Conclusion II</vt:lpstr>
      <vt:lpstr>“Statistical Methods: Merging with Managerial Processes and going Global”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Metamorphosis of Europe 9-10 December 2015 Vienna,  Austria Professor El Thalassinos University of Piraeus, Greece</dc:title>
  <dc:creator>user</dc:creator>
  <cp:lastModifiedBy>Eleftherios Thalassinos</cp:lastModifiedBy>
  <cp:revision>83</cp:revision>
  <dcterms:created xsi:type="dcterms:W3CDTF">2015-12-06T09:07:42Z</dcterms:created>
  <dcterms:modified xsi:type="dcterms:W3CDTF">2018-11-27T17:35:03Z</dcterms:modified>
</cp:coreProperties>
</file>