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0" r:id="rId4"/>
    <p:sldId id="263" r:id="rId5"/>
    <p:sldId id="259" r:id="rId6"/>
    <p:sldId id="264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F4D91-1BBF-47B0-802E-5D89CBC0BC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404-21DB-4F01-88B3-F8CE09BED57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CABF6CB-D801-4AC4-8D86-157B39A85DA3}" type="parTrans" cxnId="{6B357950-08AA-4333-BAC7-1D3BB974ABA6}">
      <dgm:prSet/>
      <dgm:spPr/>
      <dgm:t>
        <a:bodyPr/>
        <a:lstStyle/>
        <a:p>
          <a:endParaRPr lang="ru-RU"/>
        </a:p>
      </dgm:t>
    </dgm:pt>
    <dgm:pt modelId="{9D267FFE-5112-4276-A45C-42D2CF351D25}" type="sibTrans" cxnId="{6B357950-08AA-4333-BAC7-1D3BB974ABA6}">
      <dgm:prSet/>
      <dgm:spPr/>
      <dgm:t>
        <a:bodyPr/>
        <a:lstStyle/>
        <a:p>
          <a:endParaRPr lang="ru-RU"/>
        </a:p>
      </dgm:t>
    </dgm:pt>
    <dgm:pt modelId="{E7A83B03-6B32-4449-9E9D-996B52BD2558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>
                  <a:lumMod val="95000"/>
                </a:schemeClr>
              </a:solidFill>
            </a:rPr>
            <a:t>Однофакторные модели</a:t>
          </a:r>
          <a:r>
            <a:rPr lang="ru-RU" dirty="0" smtClean="0">
              <a:solidFill>
                <a:schemeClr val="tx1">
                  <a:lumMod val="95000"/>
                </a:schemeClr>
              </a:solidFill>
            </a:rPr>
            <a:t>: </a:t>
          </a:r>
          <a:r>
            <a:rPr lang="en-US" dirty="0" smtClean="0">
              <a:solidFill>
                <a:schemeClr val="tx1">
                  <a:lumMod val="95000"/>
                </a:schemeClr>
              </a:solidFill>
            </a:rPr>
            <a:t>Y </a:t>
          </a:r>
          <a:r>
            <a:rPr lang="ru-RU" dirty="0" smtClean="0">
              <a:solidFill>
                <a:schemeClr val="tx1">
                  <a:lumMod val="95000"/>
                </a:schemeClr>
              </a:solidFill>
            </a:rPr>
            <a:t>– таможенные платежи, Х1- Экспорт РФ, Х2-Импорт РФ, Х3 – ВВП на душу населения</a:t>
          </a:r>
          <a:endParaRPr lang="ru-RU" dirty="0">
            <a:solidFill>
              <a:schemeClr val="tx1">
                <a:lumMod val="95000"/>
              </a:schemeClr>
            </a:solidFill>
          </a:endParaRPr>
        </a:p>
      </dgm:t>
    </dgm:pt>
    <dgm:pt modelId="{1992222A-F8D4-4281-BC49-F6D5B1B23BEB}" type="parTrans" cxnId="{76A883DA-B030-41E3-A902-D7986A31BE41}">
      <dgm:prSet/>
      <dgm:spPr/>
      <dgm:t>
        <a:bodyPr/>
        <a:lstStyle/>
        <a:p>
          <a:endParaRPr lang="ru-RU"/>
        </a:p>
      </dgm:t>
    </dgm:pt>
    <dgm:pt modelId="{6B3DE82E-FFAB-4E4D-8319-851F193C7652}" type="sibTrans" cxnId="{76A883DA-B030-41E3-A902-D7986A31BE41}">
      <dgm:prSet/>
      <dgm:spPr/>
      <dgm:t>
        <a:bodyPr/>
        <a:lstStyle/>
        <a:p>
          <a:endParaRPr lang="ru-RU"/>
        </a:p>
      </dgm:t>
    </dgm:pt>
    <dgm:pt modelId="{86FABEA1-ACA4-4CB3-B9C1-EEF9E2C7B8B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382A72D-8050-4E1C-B9AC-02E96FC2DC5C}" type="parTrans" cxnId="{FA21AACE-481A-46F6-B9F2-9208D473A9BB}">
      <dgm:prSet/>
      <dgm:spPr/>
      <dgm:t>
        <a:bodyPr/>
        <a:lstStyle/>
        <a:p>
          <a:endParaRPr lang="ru-RU"/>
        </a:p>
      </dgm:t>
    </dgm:pt>
    <dgm:pt modelId="{196E953F-86E1-455D-9DCD-8E720F9C0C4A}" type="sibTrans" cxnId="{FA21AACE-481A-46F6-B9F2-9208D473A9BB}">
      <dgm:prSet/>
      <dgm:spPr/>
      <dgm:t>
        <a:bodyPr/>
        <a:lstStyle/>
        <a:p>
          <a:endParaRPr lang="ru-RU"/>
        </a:p>
      </dgm:t>
    </dgm:pt>
    <dgm:pt modelId="{F6EEE24F-76D0-45AB-8111-0694450143D0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/>
              </a:solidFill>
            </a:rPr>
            <a:t>Многофакторная модель: </a:t>
          </a:r>
          <a:r>
            <a:rPr lang="ru-RU" dirty="0" smtClean="0">
              <a:solidFill>
                <a:schemeClr val="tx1"/>
              </a:solidFill>
            </a:rPr>
            <a:t>Вывозная таможенная пошлина </a:t>
          </a:r>
          <a:r>
            <a:rPr lang="en-US" dirty="0" smtClean="0">
              <a:solidFill>
                <a:schemeClr val="tx1"/>
              </a:solidFill>
            </a:rPr>
            <a:t>(Y)</a:t>
          </a:r>
          <a:r>
            <a:rPr lang="ru-RU" dirty="0" smtClean="0">
              <a:solidFill>
                <a:schemeClr val="tx1"/>
              </a:solidFill>
            </a:rPr>
            <a:t>; Цена на нефть (Х</a:t>
          </a:r>
          <a:r>
            <a:rPr lang="ru-RU" baseline="-25000" dirty="0" smtClean="0">
              <a:solidFill>
                <a:schemeClr val="tx1"/>
              </a:solidFill>
            </a:rPr>
            <a:t>1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46F45504-667D-4165-8C12-84A1DFE2B6E7}" type="parTrans" cxnId="{1AEEFBA3-8385-41E2-8406-47A9F2DFB76B}">
      <dgm:prSet/>
      <dgm:spPr/>
      <dgm:t>
        <a:bodyPr/>
        <a:lstStyle/>
        <a:p>
          <a:endParaRPr lang="ru-RU"/>
        </a:p>
      </dgm:t>
    </dgm:pt>
    <dgm:pt modelId="{AC259863-A646-457E-BA3F-E29EB4E331F8}" type="sibTrans" cxnId="{1AEEFBA3-8385-41E2-8406-47A9F2DFB76B}">
      <dgm:prSet/>
      <dgm:spPr/>
      <dgm:t>
        <a:bodyPr/>
        <a:lstStyle/>
        <a:p>
          <a:endParaRPr lang="ru-RU"/>
        </a:p>
      </dgm:t>
    </dgm:pt>
    <dgm:pt modelId="{4A5B0E3A-7CFC-4915-A0D2-606C914F13C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BC8DD14-435D-4C76-81CB-EFF8B993CCF8}" type="parTrans" cxnId="{E10AAC3E-89C1-4C24-A1ED-E7692646AA28}">
      <dgm:prSet/>
      <dgm:spPr/>
      <dgm:t>
        <a:bodyPr/>
        <a:lstStyle/>
        <a:p>
          <a:endParaRPr lang="ru-RU"/>
        </a:p>
      </dgm:t>
    </dgm:pt>
    <dgm:pt modelId="{705D692B-0E01-4DB6-AD69-E92ED7A34E88}" type="sibTrans" cxnId="{E10AAC3E-89C1-4C24-A1ED-E7692646AA28}">
      <dgm:prSet/>
      <dgm:spPr/>
      <dgm:t>
        <a:bodyPr/>
        <a:lstStyle/>
        <a:p>
          <a:endParaRPr lang="ru-RU"/>
        </a:p>
      </dgm:t>
    </dgm:pt>
    <dgm:pt modelId="{A0050785-6A63-477B-85BF-D02A8ADF656E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>
                  <a:lumMod val="95000"/>
                </a:schemeClr>
              </a:solidFill>
            </a:rPr>
            <a:t>Однофакторная модель: </a:t>
          </a:r>
          <a:r>
            <a:rPr lang="ru-RU" dirty="0" smtClean="0">
              <a:solidFill>
                <a:schemeClr val="tx1"/>
              </a:solidFill>
            </a:rPr>
            <a:t>Ввозная таможенная пошлина (</a:t>
          </a:r>
          <a:r>
            <a:rPr lang="en-US" dirty="0" smtClean="0">
              <a:solidFill>
                <a:schemeClr val="tx1"/>
              </a:solidFill>
            </a:rPr>
            <a:t>Y</a:t>
          </a:r>
          <a:r>
            <a:rPr lang="ru-RU" dirty="0" smtClean="0">
              <a:solidFill>
                <a:schemeClr val="tx1"/>
              </a:solidFill>
            </a:rPr>
            <a:t>), ВВП на душу населения (Х)</a:t>
          </a:r>
          <a:endParaRPr lang="ru-RU" dirty="0">
            <a:solidFill>
              <a:schemeClr val="tx1"/>
            </a:solidFill>
          </a:endParaRPr>
        </a:p>
      </dgm:t>
    </dgm:pt>
    <dgm:pt modelId="{6A47241C-D07A-4862-9FA1-310EEA0C8F22}" type="parTrans" cxnId="{373BEAD4-5189-4A48-9F1E-3231448E1B59}">
      <dgm:prSet/>
      <dgm:spPr/>
      <dgm:t>
        <a:bodyPr/>
        <a:lstStyle/>
        <a:p>
          <a:endParaRPr lang="ru-RU"/>
        </a:p>
      </dgm:t>
    </dgm:pt>
    <dgm:pt modelId="{CE6BC54B-FA4C-4F0E-AD15-AB9C03C18142}" type="sibTrans" cxnId="{373BEAD4-5189-4A48-9F1E-3231448E1B59}">
      <dgm:prSet/>
      <dgm:spPr/>
      <dgm:t>
        <a:bodyPr/>
        <a:lstStyle/>
        <a:p>
          <a:endParaRPr lang="ru-RU"/>
        </a:p>
      </dgm:t>
    </dgm:pt>
    <dgm:pt modelId="{505B67D8-CFC4-44CC-A985-A6AD897F20A0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/>
              </a:solidFill>
            </a:rPr>
            <a:t>Многофакторная модель: </a:t>
          </a:r>
          <a:r>
            <a:rPr lang="ru-RU" dirty="0" smtClean="0">
              <a:solidFill>
                <a:schemeClr val="tx1"/>
              </a:solidFill>
            </a:rPr>
            <a:t>Средний курс доллара США (Х</a:t>
          </a:r>
          <a:r>
            <a:rPr lang="ru-RU" baseline="-25000" dirty="0" smtClean="0">
              <a:solidFill>
                <a:schemeClr val="tx1"/>
              </a:solidFill>
            </a:rPr>
            <a:t>1</a:t>
          </a:r>
          <a:r>
            <a:rPr lang="ru-RU" dirty="0" smtClean="0">
              <a:solidFill>
                <a:schemeClr val="tx1"/>
              </a:solidFill>
            </a:rPr>
            <a:t>), Цена на нефть (Х</a:t>
          </a:r>
          <a:r>
            <a:rPr lang="ru-RU" baseline="-25000" dirty="0" smtClean="0">
              <a:solidFill>
                <a:schemeClr val="tx1"/>
              </a:solidFill>
            </a:rPr>
            <a:t>2</a:t>
          </a:r>
          <a:r>
            <a:rPr lang="ru-RU" dirty="0" smtClean="0">
              <a:solidFill>
                <a:schemeClr val="tx1"/>
              </a:solidFill>
            </a:rPr>
            <a:t>), Акциз при ввозе товаров (</a:t>
          </a:r>
          <a:r>
            <a:rPr lang="en-US" dirty="0" smtClean="0">
              <a:solidFill>
                <a:schemeClr val="tx1"/>
              </a:solidFill>
            </a:rPr>
            <a:t>Y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90108CDB-E84B-41EA-9DA1-DC75EB9083C8}" type="sibTrans" cxnId="{AC0FC9C6-BE82-4D97-89F7-FD6D3CA1BF9B}">
      <dgm:prSet/>
      <dgm:spPr/>
      <dgm:t>
        <a:bodyPr/>
        <a:lstStyle/>
        <a:p>
          <a:endParaRPr lang="ru-RU"/>
        </a:p>
      </dgm:t>
    </dgm:pt>
    <dgm:pt modelId="{AF9FB255-C75A-46B2-B2DA-19726199B44C}" type="parTrans" cxnId="{AC0FC9C6-BE82-4D97-89F7-FD6D3CA1BF9B}">
      <dgm:prSet/>
      <dgm:spPr/>
      <dgm:t>
        <a:bodyPr/>
        <a:lstStyle/>
        <a:p>
          <a:endParaRPr lang="ru-RU"/>
        </a:p>
      </dgm:t>
    </dgm:pt>
    <dgm:pt modelId="{54313C68-5B20-43BA-81AE-17BD5CDB06B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5EFC4D0-ACD9-4AB5-9178-A843D1B79BD7}" type="sibTrans" cxnId="{614DA25C-3021-4370-A591-9109F8C9F832}">
      <dgm:prSet/>
      <dgm:spPr/>
      <dgm:t>
        <a:bodyPr/>
        <a:lstStyle/>
        <a:p>
          <a:endParaRPr lang="ru-RU"/>
        </a:p>
      </dgm:t>
    </dgm:pt>
    <dgm:pt modelId="{07BC3C0B-BC33-4330-A419-AB1C3415D8D7}" type="parTrans" cxnId="{614DA25C-3021-4370-A591-9109F8C9F832}">
      <dgm:prSet/>
      <dgm:spPr/>
      <dgm:t>
        <a:bodyPr/>
        <a:lstStyle/>
        <a:p>
          <a:endParaRPr lang="ru-RU"/>
        </a:p>
      </dgm:t>
    </dgm:pt>
    <dgm:pt modelId="{7C3C6A51-0E84-4729-B4F9-63BF8D7565F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Среднегодовой курс доллара США (Х</a:t>
          </a:r>
          <a:r>
            <a:rPr lang="ru-RU" baseline="-25000" dirty="0" smtClean="0">
              <a:solidFill>
                <a:schemeClr val="tx1"/>
              </a:solidFill>
            </a:rPr>
            <a:t>2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53DC671F-69B0-433A-89FA-C33278123E36}" type="parTrans" cxnId="{C8B0B4D1-06D0-436B-B037-1695E16B67B3}">
      <dgm:prSet/>
      <dgm:spPr/>
      <dgm:t>
        <a:bodyPr/>
        <a:lstStyle/>
        <a:p>
          <a:endParaRPr lang="ru-RU"/>
        </a:p>
      </dgm:t>
    </dgm:pt>
    <dgm:pt modelId="{C6C3D4CC-9DB8-4AB5-8AAB-19B51A85BC7C}" type="sibTrans" cxnId="{C8B0B4D1-06D0-436B-B037-1695E16B67B3}">
      <dgm:prSet/>
      <dgm:spPr/>
      <dgm:t>
        <a:bodyPr/>
        <a:lstStyle/>
        <a:p>
          <a:endParaRPr lang="ru-RU"/>
        </a:p>
      </dgm:t>
    </dgm:pt>
    <dgm:pt modelId="{36124134-E3BF-4882-9C43-ACC735BB1FF6}" type="pres">
      <dgm:prSet presAssocID="{690F4D91-1BBF-47B0-802E-5D89CBC0BC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45204-4E07-465D-9FE5-375DF67609FE}" type="pres">
      <dgm:prSet presAssocID="{AA2BC404-21DB-4F01-88B3-F8CE09BED572}" presName="composite" presStyleCnt="0"/>
      <dgm:spPr/>
    </dgm:pt>
    <dgm:pt modelId="{A1BC7D8D-34BF-4064-91AD-C688D704EB00}" type="pres">
      <dgm:prSet presAssocID="{AA2BC404-21DB-4F01-88B3-F8CE09BED57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F895F-67B3-4F52-9FA4-96662BBF7918}" type="pres">
      <dgm:prSet presAssocID="{AA2BC404-21DB-4F01-88B3-F8CE09BED57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F7C3E-7B46-48BB-8506-7F4866541F11}" type="pres">
      <dgm:prSet presAssocID="{9D267FFE-5112-4276-A45C-42D2CF351D25}" presName="sp" presStyleCnt="0"/>
      <dgm:spPr/>
    </dgm:pt>
    <dgm:pt modelId="{5923075F-6252-41BC-BE12-ED2BD1B2BA78}" type="pres">
      <dgm:prSet presAssocID="{86FABEA1-ACA4-4CB3-B9C1-EEF9E2C7B8B0}" presName="composite" presStyleCnt="0"/>
      <dgm:spPr/>
    </dgm:pt>
    <dgm:pt modelId="{51805063-E283-4A57-8750-39AFD59D9706}" type="pres">
      <dgm:prSet presAssocID="{86FABEA1-ACA4-4CB3-B9C1-EEF9E2C7B8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0965D-8320-402F-97AA-35D467425431}" type="pres">
      <dgm:prSet presAssocID="{86FABEA1-ACA4-4CB3-B9C1-EEF9E2C7B8B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24D2A-E193-44EE-AC2C-D55A32892DFD}" type="pres">
      <dgm:prSet presAssocID="{196E953F-86E1-455D-9DCD-8E720F9C0C4A}" presName="sp" presStyleCnt="0"/>
      <dgm:spPr/>
    </dgm:pt>
    <dgm:pt modelId="{793B106E-FE91-475E-95F0-15AF7A125AEA}" type="pres">
      <dgm:prSet presAssocID="{4A5B0E3A-7CFC-4915-A0D2-606C914F13CF}" presName="composite" presStyleCnt="0"/>
      <dgm:spPr/>
    </dgm:pt>
    <dgm:pt modelId="{BA1662E0-4329-4F79-992E-36F25D27E550}" type="pres">
      <dgm:prSet presAssocID="{4A5B0E3A-7CFC-4915-A0D2-606C914F13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C20D2-B8BA-489F-99FF-B4C286FD532A}" type="pres">
      <dgm:prSet presAssocID="{4A5B0E3A-7CFC-4915-A0D2-606C914F13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DDB3F-DCD2-47CC-A48B-AD91D621E78E}" type="pres">
      <dgm:prSet presAssocID="{705D692B-0E01-4DB6-AD69-E92ED7A34E88}" presName="sp" presStyleCnt="0"/>
      <dgm:spPr/>
    </dgm:pt>
    <dgm:pt modelId="{32BAACCF-37A4-4941-A323-BD05A34BFE0B}" type="pres">
      <dgm:prSet presAssocID="{54313C68-5B20-43BA-81AE-17BD5CDB06BC}" presName="composite" presStyleCnt="0"/>
      <dgm:spPr/>
    </dgm:pt>
    <dgm:pt modelId="{2A40711E-6044-4189-A910-347F4DE11B08}" type="pres">
      <dgm:prSet presAssocID="{54313C68-5B20-43BA-81AE-17BD5CDB06B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8504-9DBD-4FB7-AFD8-43D466065003}" type="pres">
      <dgm:prSet presAssocID="{54313C68-5B20-43BA-81AE-17BD5CDB06B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439C4-5AB0-4FEF-911A-0A073A4A87CC}" type="presOf" srcId="{505B67D8-CFC4-44CC-A985-A6AD897F20A0}" destId="{A83B8504-9DBD-4FB7-AFD8-43D466065003}" srcOrd="0" destOrd="0" presId="urn:microsoft.com/office/officeart/2005/8/layout/chevron2"/>
    <dgm:cxn modelId="{7FCBF8EA-6D20-4E51-A916-D0C57FAC85CA}" type="presOf" srcId="{AA2BC404-21DB-4F01-88B3-F8CE09BED572}" destId="{A1BC7D8D-34BF-4064-91AD-C688D704EB00}" srcOrd="0" destOrd="0" presId="urn:microsoft.com/office/officeart/2005/8/layout/chevron2"/>
    <dgm:cxn modelId="{738E690A-19EE-432B-88DD-F3E5400F31BB}" type="presOf" srcId="{4A5B0E3A-7CFC-4915-A0D2-606C914F13CF}" destId="{BA1662E0-4329-4F79-992E-36F25D27E550}" srcOrd="0" destOrd="0" presId="urn:microsoft.com/office/officeart/2005/8/layout/chevron2"/>
    <dgm:cxn modelId="{6B357950-08AA-4333-BAC7-1D3BB974ABA6}" srcId="{690F4D91-1BBF-47B0-802E-5D89CBC0BC58}" destId="{AA2BC404-21DB-4F01-88B3-F8CE09BED572}" srcOrd="0" destOrd="0" parTransId="{6CABF6CB-D801-4AC4-8D86-157B39A85DA3}" sibTransId="{9D267FFE-5112-4276-A45C-42D2CF351D25}"/>
    <dgm:cxn modelId="{373BEAD4-5189-4A48-9F1E-3231448E1B59}" srcId="{4A5B0E3A-7CFC-4915-A0D2-606C914F13CF}" destId="{A0050785-6A63-477B-85BF-D02A8ADF656E}" srcOrd="0" destOrd="0" parTransId="{6A47241C-D07A-4862-9FA1-310EEA0C8F22}" sibTransId="{CE6BC54B-FA4C-4F0E-AD15-AB9C03C18142}"/>
    <dgm:cxn modelId="{1AEEFBA3-8385-41E2-8406-47A9F2DFB76B}" srcId="{86FABEA1-ACA4-4CB3-B9C1-EEF9E2C7B8B0}" destId="{F6EEE24F-76D0-45AB-8111-0694450143D0}" srcOrd="0" destOrd="0" parTransId="{46F45504-667D-4165-8C12-84A1DFE2B6E7}" sibTransId="{AC259863-A646-457E-BA3F-E29EB4E331F8}"/>
    <dgm:cxn modelId="{FA21AACE-481A-46F6-B9F2-9208D473A9BB}" srcId="{690F4D91-1BBF-47B0-802E-5D89CBC0BC58}" destId="{86FABEA1-ACA4-4CB3-B9C1-EEF9E2C7B8B0}" srcOrd="1" destOrd="0" parTransId="{B382A72D-8050-4E1C-B9AC-02E96FC2DC5C}" sibTransId="{196E953F-86E1-455D-9DCD-8E720F9C0C4A}"/>
    <dgm:cxn modelId="{E1C9BBE5-C7C3-465C-B81C-D21735DE9107}" type="presOf" srcId="{A0050785-6A63-477B-85BF-D02A8ADF656E}" destId="{C9EC20D2-B8BA-489F-99FF-B4C286FD532A}" srcOrd="0" destOrd="0" presId="urn:microsoft.com/office/officeart/2005/8/layout/chevron2"/>
    <dgm:cxn modelId="{5261243C-3A3C-4BF4-A7DF-32FE8D47CB94}" type="presOf" srcId="{E7A83B03-6B32-4449-9E9D-996B52BD2558}" destId="{07EF895F-67B3-4F52-9FA4-96662BBF7918}" srcOrd="0" destOrd="0" presId="urn:microsoft.com/office/officeart/2005/8/layout/chevron2"/>
    <dgm:cxn modelId="{E10AAC3E-89C1-4C24-A1ED-E7692646AA28}" srcId="{690F4D91-1BBF-47B0-802E-5D89CBC0BC58}" destId="{4A5B0E3A-7CFC-4915-A0D2-606C914F13CF}" srcOrd="2" destOrd="0" parTransId="{9BC8DD14-435D-4C76-81CB-EFF8B993CCF8}" sibTransId="{705D692B-0E01-4DB6-AD69-E92ED7A34E88}"/>
    <dgm:cxn modelId="{46CDA204-9DCA-407C-84AB-0886BC52907A}" type="presOf" srcId="{86FABEA1-ACA4-4CB3-B9C1-EEF9E2C7B8B0}" destId="{51805063-E283-4A57-8750-39AFD59D9706}" srcOrd="0" destOrd="0" presId="urn:microsoft.com/office/officeart/2005/8/layout/chevron2"/>
    <dgm:cxn modelId="{76A883DA-B030-41E3-A902-D7986A31BE41}" srcId="{AA2BC404-21DB-4F01-88B3-F8CE09BED572}" destId="{E7A83B03-6B32-4449-9E9D-996B52BD2558}" srcOrd="0" destOrd="0" parTransId="{1992222A-F8D4-4281-BC49-F6D5B1B23BEB}" sibTransId="{6B3DE82E-FFAB-4E4D-8319-851F193C7652}"/>
    <dgm:cxn modelId="{C8B0B4D1-06D0-436B-B037-1695E16B67B3}" srcId="{86FABEA1-ACA4-4CB3-B9C1-EEF9E2C7B8B0}" destId="{7C3C6A51-0E84-4729-B4F9-63BF8D7565F0}" srcOrd="1" destOrd="0" parTransId="{53DC671F-69B0-433A-89FA-C33278123E36}" sibTransId="{C6C3D4CC-9DB8-4AB5-8AAB-19B51A85BC7C}"/>
    <dgm:cxn modelId="{AC0FC9C6-BE82-4D97-89F7-FD6D3CA1BF9B}" srcId="{54313C68-5B20-43BA-81AE-17BD5CDB06BC}" destId="{505B67D8-CFC4-44CC-A985-A6AD897F20A0}" srcOrd="0" destOrd="0" parTransId="{AF9FB255-C75A-46B2-B2DA-19726199B44C}" sibTransId="{90108CDB-E84B-41EA-9DA1-DC75EB9083C8}"/>
    <dgm:cxn modelId="{614DA25C-3021-4370-A591-9109F8C9F832}" srcId="{690F4D91-1BBF-47B0-802E-5D89CBC0BC58}" destId="{54313C68-5B20-43BA-81AE-17BD5CDB06BC}" srcOrd="3" destOrd="0" parTransId="{07BC3C0B-BC33-4330-A419-AB1C3415D8D7}" sibTransId="{A5EFC4D0-ACD9-4AB5-9178-A843D1B79BD7}"/>
    <dgm:cxn modelId="{5E7FA42C-5B77-4DA2-82BC-4B9AF8BF8696}" type="presOf" srcId="{690F4D91-1BBF-47B0-802E-5D89CBC0BC58}" destId="{36124134-E3BF-4882-9C43-ACC735BB1FF6}" srcOrd="0" destOrd="0" presId="urn:microsoft.com/office/officeart/2005/8/layout/chevron2"/>
    <dgm:cxn modelId="{8CF17B07-9516-484D-8866-18B7D21DC7AD}" type="presOf" srcId="{7C3C6A51-0E84-4729-B4F9-63BF8D7565F0}" destId="{BD60965D-8320-402F-97AA-35D467425431}" srcOrd="0" destOrd="1" presId="urn:microsoft.com/office/officeart/2005/8/layout/chevron2"/>
    <dgm:cxn modelId="{AFD9E01D-66CE-4D15-82CC-F3AF6EEC4903}" type="presOf" srcId="{54313C68-5B20-43BA-81AE-17BD5CDB06BC}" destId="{2A40711E-6044-4189-A910-347F4DE11B08}" srcOrd="0" destOrd="0" presId="urn:microsoft.com/office/officeart/2005/8/layout/chevron2"/>
    <dgm:cxn modelId="{D891ED71-2A52-4840-B5A2-BB8503546BEC}" type="presOf" srcId="{F6EEE24F-76D0-45AB-8111-0694450143D0}" destId="{BD60965D-8320-402F-97AA-35D467425431}" srcOrd="0" destOrd="0" presId="urn:microsoft.com/office/officeart/2005/8/layout/chevron2"/>
    <dgm:cxn modelId="{350791EF-BEBF-4B4B-95E8-12F39AB24295}" type="presParOf" srcId="{36124134-E3BF-4882-9C43-ACC735BB1FF6}" destId="{90145204-4E07-465D-9FE5-375DF67609FE}" srcOrd="0" destOrd="0" presId="urn:microsoft.com/office/officeart/2005/8/layout/chevron2"/>
    <dgm:cxn modelId="{F0560F6F-293A-4590-B8BF-F7CAADECCD01}" type="presParOf" srcId="{90145204-4E07-465D-9FE5-375DF67609FE}" destId="{A1BC7D8D-34BF-4064-91AD-C688D704EB00}" srcOrd="0" destOrd="0" presId="urn:microsoft.com/office/officeart/2005/8/layout/chevron2"/>
    <dgm:cxn modelId="{EF47F253-9626-46BC-8175-19339309976F}" type="presParOf" srcId="{90145204-4E07-465D-9FE5-375DF67609FE}" destId="{07EF895F-67B3-4F52-9FA4-96662BBF7918}" srcOrd="1" destOrd="0" presId="urn:microsoft.com/office/officeart/2005/8/layout/chevron2"/>
    <dgm:cxn modelId="{989D8B16-FECF-4884-A0FA-EFA519FB2928}" type="presParOf" srcId="{36124134-E3BF-4882-9C43-ACC735BB1FF6}" destId="{B30F7C3E-7B46-48BB-8506-7F4866541F11}" srcOrd="1" destOrd="0" presId="urn:microsoft.com/office/officeart/2005/8/layout/chevron2"/>
    <dgm:cxn modelId="{636634D4-EDFD-4D8A-9672-6C4AA944579E}" type="presParOf" srcId="{36124134-E3BF-4882-9C43-ACC735BB1FF6}" destId="{5923075F-6252-41BC-BE12-ED2BD1B2BA78}" srcOrd="2" destOrd="0" presId="urn:microsoft.com/office/officeart/2005/8/layout/chevron2"/>
    <dgm:cxn modelId="{0822783A-F9CC-4824-8230-5AF2B0CB7EED}" type="presParOf" srcId="{5923075F-6252-41BC-BE12-ED2BD1B2BA78}" destId="{51805063-E283-4A57-8750-39AFD59D9706}" srcOrd="0" destOrd="0" presId="urn:microsoft.com/office/officeart/2005/8/layout/chevron2"/>
    <dgm:cxn modelId="{2491844A-4B98-4A67-89D3-7984666BF2C0}" type="presParOf" srcId="{5923075F-6252-41BC-BE12-ED2BD1B2BA78}" destId="{BD60965D-8320-402F-97AA-35D467425431}" srcOrd="1" destOrd="0" presId="urn:microsoft.com/office/officeart/2005/8/layout/chevron2"/>
    <dgm:cxn modelId="{17F5AB45-CC9C-4644-AC80-1293255D7CD8}" type="presParOf" srcId="{36124134-E3BF-4882-9C43-ACC735BB1FF6}" destId="{3DE24D2A-E193-44EE-AC2C-D55A32892DFD}" srcOrd="3" destOrd="0" presId="urn:microsoft.com/office/officeart/2005/8/layout/chevron2"/>
    <dgm:cxn modelId="{38A5BF75-D307-4B59-9BB1-AE40C3334BBF}" type="presParOf" srcId="{36124134-E3BF-4882-9C43-ACC735BB1FF6}" destId="{793B106E-FE91-475E-95F0-15AF7A125AEA}" srcOrd="4" destOrd="0" presId="urn:microsoft.com/office/officeart/2005/8/layout/chevron2"/>
    <dgm:cxn modelId="{9F105687-3E60-4DA5-81B9-51D54BFBAB68}" type="presParOf" srcId="{793B106E-FE91-475E-95F0-15AF7A125AEA}" destId="{BA1662E0-4329-4F79-992E-36F25D27E550}" srcOrd="0" destOrd="0" presId="urn:microsoft.com/office/officeart/2005/8/layout/chevron2"/>
    <dgm:cxn modelId="{DDC74A16-FC5B-4212-9F9B-BB853FB78596}" type="presParOf" srcId="{793B106E-FE91-475E-95F0-15AF7A125AEA}" destId="{C9EC20D2-B8BA-489F-99FF-B4C286FD532A}" srcOrd="1" destOrd="0" presId="urn:microsoft.com/office/officeart/2005/8/layout/chevron2"/>
    <dgm:cxn modelId="{14147107-BF04-4F3D-96BB-9DECAA200EF7}" type="presParOf" srcId="{36124134-E3BF-4882-9C43-ACC735BB1FF6}" destId="{65ADDB3F-DCD2-47CC-A48B-AD91D621E78E}" srcOrd="5" destOrd="0" presId="urn:microsoft.com/office/officeart/2005/8/layout/chevron2"/>
    <dgm:cxn modelId="{16A318E8-AAEA-41AA-A747-ED8DA1A85295}" type="presParOf" srcId="{36124134-E3BF-4882-9C43-ACC735BB1FF6}" destId="{32BAACCF-37A4-4941-A323-BD05A34BFE0B}" srcOrd="6" destOrd="0" presId="urn:microsoft.com/office/officeart/2005/8/layout/chevron2"/>
    <dgm:cxn modelId="{44734E5D-9D31-4C97-9869-400E9E0F99D9}" type="presParOf" srcId="{32BAACCF-37A4-4941-A323-BD05A34BFE0B}" destId="{2A40711E-6044-4189-A910-347F4DE11B08}" srcOrd="0" destOrd="0" presId="urn:microsoft.com/office/officeart/2005/8/layout/chevron2"/>
    <dgm:cxn modelId="{3A8E7394-BDF3-43EA-88EA-BFC1A1EB2229}" type="presParOf" srcId="{32BAACCF-37A4-4941-A323-BD05A34BFE0B}" destId="{A83B8504-9DBD-4FB7-AFD8-43D466065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F4D91-1BBF-47B0-802E-5D89CBC0BC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404-21DB-4F01-88B3-F8CE09BED57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CABF6CB-D801-4AC4-8D86-157B39A85DA3}" type="parTrans" cxnId="{6B357950-08AA-4333-BAC7-1D3BB974ABA6}">
      <dgm:prSet/>
      <dgm:spPr/>
      <dgm:t>
        <a:bodyPr/>
        <a:lstStyle/>
        <a:p>
          <a:endParaRPr lang="ru-RU"/>
        </a:p>
      </dgm:t>
    </dgm:pt>
    <dgm:pt modelId="{9D267FFE-5112-4276-A45C-42D2CF351D25}" type="sibTrans" cxnId="{6B357950-08AA-4333-BAC7-1D3BB974ABA6}">
      <dgm:prSet/>
      <dgm:spPr/>
      <dgm:t>
        <a:bodyPr/>
        <a:lstStyle/>
        <a:p>
          <a:endParaRPr lang="ru-RU"/>
        </a:p>
      </dgm:t>
    </dgm:pt>
    <dgm:pt modelId="{E7A83B03-6B32-4449-9E9D-996B52BD2558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>
                  <a:lumMod val="95000"/>
                </a:schemeClr>
              </a:solidFill>
            </a:rPr>
            <a:t>Однофакторная модель</a:t>
          </a:r>
          <a:r>
            <a:rPr lang="ru-RU" dirty="0" smtClean="0">
              <a:solidFill>
                <a:schemeClr val="tx1">
                  <a:lumMod val="95000"/>
                </a:schemeClr>
              </a:solidFill>
            </a:rPr>
            <a:t>: </a:t>
          </a:r>
          <a:r>
            <a:rPr lang="ru-RU" dirty="0" smtClean="0">
              <a:solidFill>
                <a:schemeClr val="tx1"/>
              </a:solidFill>
            </a:rPr>
            <a:t>Таможенные платежи (</a:t>
          </a:r>
          <a:r>
            <a:rPr lang="en-US" dirty="0" smtClean="0">
              <a:solidFill>
                <a:schemeClr val="tx1"/>
              </a:solidFill>
            </a:rPr>
            <a:t>Y</a:t>
          </a:r>
          <a:r>
            <a:rPr lang="ru-RU" dirty="0" smtClean="0">
              <a:solidFill>
                <a:schemeClr val="tx1"/>
              </a:solidFill>
            </a:rPr>
            <a:t>), Вес нетто импорта Оренбургской области (Х).</a:t>
          </a:r>
          <a:endParaRPr lang="ru-RU" dirty="0">
            <a:solidFill>
              <a:schemeClr val="tx1"/>
            </a:solidFill>
          </a:endParaRPr>
        </a:p>
      </dgm:t>
    </dgm:pt>
    <dgm:pt modelId="{1992222A-F8D4-4281-BC49-F6D5B1B23BEB}" type="parTrans" cxnId="{76A883DA-B030-41E3-A902-D7986A31BE41}">
      <dgm:prSet/>
      <dgm:spPr/>
      <dgm:t>
        <a:bodyPr/>
        <a:lstStyle/>
        <a:p>
          <a:endParaRPr lang="ru-RU"/>
        </a:p>
      </dgm:t>
    </dgm:pt>
    <dgm:pt modelId="{6B3DE82E-FFAB-4E4D-8319-851F193C7652}" type="sibTrans" cxnId="{76A883DA-B030-41E3-A902-D7986A31BE41}">
      <dgm:prSet/>
      <dgm:spPr/>
      <dgm:t>
        <a:bodyPr/>
        <a:lstStyle/>
        <a:p>
          <a:endParaRPr lang="ru-RU"/>
        </a:p>
      </dgm:t>
    </dgm:pt>
    <dgm:pt modelId="{86FABEA1-ACA4-4CB3-B9C1-EEF9E2C7B8B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382A72D-8050-4E1C-B9AC-02E96FC2DC5C}" type="parTrans" cxnId="{FA21AACE-481A-46F6-B9F2-9208D473A9BB}">
      <dgm:prSet/>
      <dgm:spPr/>
      <dgm:t>
        <a:bodyPr/>
        <a:lstStyle/>
        <a:p>
          <a:endParaRPr lang="ru-RU"/>
        </a:p>
      </dgm:t>
    </dgm:pt>
    <dgm:pt modelId="{196E953F-86E1-455D-9DCD-8E720F9C0C4A}" type="sibTrans" cxnId="{FA21AACE-481A-46F6-B9F2-9208D473A9BB}">
      <dgm:prSet/>
      <dgm:spPr/>
      <dgm:t>
        <a:bodyPr/>
        <a:lstStyle/>
        <a:p>
          <a:endParaRPr lang="ru-RU"/>
        </a:p>
      </dgm:t>
    </dgm:pt>
    <dgm:pt modelId="{F6EEE24F-76D0-45AB-8111-0694450143D0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/>
              </a:solidFill>
            </a:rPr>
            <a:t>Однофакторная модель: </a:t>
          </a:r>
          <a:r>
            <a:rPr lang="ru-RU" dirty="0" smtClean="0">
              <a:solidFill>
                <a:schemeClr val="tx1"/>
              </a:solidFill>
            </a:rPr>
            <a:t>Ввозная таможенная пошлина (</a:t>
          </a:r>
          <a:r>
            <a:rPr lang="en-US" dirty="0" smtClean="0">
              <a:solidFill>
                <a:schemeClr val="tx1"/>
              </a:solidFill>
            </a:rPr>
            <a:t>Y</a:t>
          </a:r>
          <a:r>
            <a:rPr lang="ru-RU" dirty="0" smtClean="0">
              <a:solidFill>
                <a:schemeClr val="tx1"/>
              </a:solidFill>
            </a:rPr>
            <a:t>), Вес нетто экспорта Оренбургской области (Х)</a:t>
          </a:r>
          <a:endParaRPr lang="ru-RU" dirty="0">
            <a:solidFill>
              <a:schemeClr val="tx1"/>
            </a:solidFill>
          </a:endParaRPr>
        </a:p>
      </dgm:t>
    </dgm:pt>
    <dgm:pt modelId="{46F45504-667D-4165-8C12-84A1DFE2B6E7}" type="parTrans" cxnId="{1AEEFBA3-8385-41E2-8406-47A9F2DFB76B}">
      <dgm:prSet/>
      <dgm:spPr/>
      <dgm:t>
        <a:bodyPr/>
        <a:lstStyle/>
        <a:p>
          <a:endParaRPr lang="ru-RU"/>
        </a:p>
      </dgm:t>
    </dgm:pt>
    <dgm:pt modelId="{AC259863-A646-457E-BA3F-E29EB4E331F8}" type="sibTrans" cxnId="{1AEEFBA3-8385-41E2-8406-47A9F2DFB76B}">
      <dgm:prSet/>
      <dgm:spPr/>
      <dgm:t>
        <a:bodyPr/>
        <a:lstStyle/>
        <a:p>
          <a:endParaRPr lang="ru-RU"/>
        </a:p>
      </dgm:t>
    </dgm:pt>
    <dgm:pt modelId="{4A5B0E3A-7CFC-4915-A0D2-606C914F13C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BC8DD14-435D-4C76-81CB-EFF8B993CCF8}" type="parTrans" cxnId="{E10AAC3E-89C1-4C24-A1ED-E7692646AA28}">
      <dgm:prSet/>
      <dgm:spPr/>
      <dgm:t>
        <a:bodyPr/>
        <a:lstStyle/>
        <a:p>
          <a:endParaRPr lang="ru-RU"/>
        </a:p>
      </dgm:t>
    </dgm:pt>
    <dgm:pt modelId="{705D692B-0E01-4DB6-AD69-E92ED7A34E88}" type="sibTrans" cxnId="{E10AAC3E-89C1-4C24-A1ED-E7692646AA28}">
      <dgm:prSet/>
      <dgm:spPr/>
      <dgm:t>
        <a:bodyPr/>
        <a:lstStyle/>
        <a:p>
          <a:endParaRPr lang="ru-RU"/>
        </a:p>
      </dgm:t>
    </dgm:pt>
    <dgm:pt modelId="{A0050785-6A63-477B-85BF-D02A8ADF656E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>
                  <a:lumMod val="95000"/>
                </a:schemeClr>
              </a:solidFill>
            </a:rPr>
            <a:t>Однофакторная модель: </a:t>
          </a:r>
          <a:r>
            <a:rPr lang="ru-RU" dirty="0" smtClean="0">
              <a:solidFill>
                <a:schemeClr val="tx1"/>
              </a:solidFill>
            </a:rPr>
            <a:t>НДС при ввозе товаров (</a:t>
          </a:r>
          <a:r>
            <a:rPr lang="en-US" dirty="0" smtClean="0">
              <a:solidFill>
                <a:schemeClr val="tx1"/>
              </a:solidFill>
            </a:rPr>
            <a:t>Y</a:t>
          </a:r>
          <a:r>
            <a:rPr lang="ru-RU" dirty="0" smtClean="0">
              <a:solidFill>
                <a:schemeClr val="tx1"/>
              </a:solidFill>
            </a:rPr>
            <a:t>) , Вес нетто экспорта Оренбургской области (Х)</a:t>
          </a:r>
          <a:endParaRPr lang="ru-RU" dirty="0">
            <a:solidFill>
              <a:schemeClr val="tx1"/>
            </a:solidFill>
          </a:endParaRPr>
        </a:p>
      </dgm:t>
    </dgm:pt>
    <dgm:pt modelId="{6A47241C-D07A-4862-9FA1-310EEA0C8F22}" type="parTrans" cxnId="{373BEAD4-5189-4A48-9F1E-3231448E1B59}">
      <dgm:prSet/>
      <dgm:spPr/>
      <dgm:t>
        <a:bodyPr/>
        <a:lstStyle/>
        <a:p>
          <a:endParaRPr lang="ru-RU"/>
        </a:p>
      </dgm:t>
    </dgm:pt>
    <dgm:pt modelId="{CE6BC54B-FA4C-4F0E-AD15-AB9C03C18142}" type="sibTrans" cxnId="{373BEAD4-5189-4A48-9F1E-3231448E1B59}">
      <dgm:prSet/>
      <dgm:spPr/>
      <dgm:t>
        <a:bodyPr/>
        <a:lstStyle/>
        <a:p>
          <a:endParaRPr lang="ru-RU"/>
        </a:p>
      </dgm:t>
    </dgm:pt>
    <dgm:pt modelId="{505B67D8-CFC4-44CC-A985-A6AD897F20A0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solidFill>
                <a:schemeClr val="tx1"/>
              </a:solidFill>
            </a:rPr>
            <a:t>Однофакторные модели: </a:t>
          </a:r>
          <a:r>
            <a:rPr lang="ru-RU" dirty="0" smtClean="0">
              <a:solidFill>
                <a:schemeClr val="tx1"/>
              </a:solidFill>
            </a:rPr>
            <a:t>ВРП Оренбургской области (</a:t>
          </a:r>
          <a:r>
            <a:rPr lang="en-US" dirty="0" smtClean="0">
              <a:solidFill>
                <a:schemeClr val="tx1"/>
              </a:solidFill>
            </a:rPr>
            <a:t>Y</a:t>
          </a:r>
          <a:r>
            <a:rPr lang="ru-RU" dirty="0" smtClean="0">
              <a:solidFill>
                <a:schemeClr val="tx1"/>
              </a:solidFill>
            </a:rPr>
            <a:t>1), Объем иностранных инвестиций (</a:t>
          </a:r>
          <a:r>
            <a:rPr lang="en-US" dirty="0" smtClean="0">
              <a:solidFill>
                <a:schemeClr val="tx1"/>
              </a:solidFill>
            </a:rPr>
            <a:t>Y</a:t>
          </a:r>
          <a:r>
            <a:rPr lang="ru-RU" dirty="0" smtClean="0">
              <a:solidFill>
                <a:schemeClr val="tx1"/>
              </a:solidFill>
            </a:rPr>
            <a:t>2), Ввозная таможенная пошлина (Х).</a:t>
          </a:r>
          <a:endParaRPr lang="ru-RU" dirty="0">
            <a:solidFill>
              <a:schemeClr val="tx1"/>
            </a:solidFill>
          </a:endParaRPr>
        </a:p>
      </dgm:t>
    </dgm:pt>
    <dgm:pt modelId="{90108CDB-E84B-41EA-9DA1-DC75EB9083C8}" type="sibTrans" cxnId="{AC0FC9C6-BE82-4D97-89F7-FD6D3CA1BF9B}">
      <dgm:prSet/>
      <dgm:spPr/>
      <dgm:t>
        <a:bodyPr/>
        <a:lstStyle/>
        <a:p>
          <a:endParaRPr lang="ru-RU"/>
        </a:p>
      </dgm:t>
    </dgm:pt>
    <dgm:pt modelId="{AF9FB255-C75A-46B2-B2DA-19726199B44C}" type="parTrans" cxnId="{AC0FC9C6-BE82-4D97-89F7-FD6D3CA1BF9B}">
      <dgm:prSet/>
      <dgm:spPr/>
      <dgm:t>
        <a:bodyPr/>
        <a:lstStyle/>
        <a:p>
          <a:endParaRPr lang="ru-RU"/>
        </a:p>
      </dgm:t>
    </dgm:pt>
    <dgm:pt modelId="{54313C68-5B20-43BA-81AE-17BD5CDB06B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5EFC4D0-ACD9-4AB5-9178-A843D1B79BD7}" type="sibTrans" cxnId="{614DA25C-3021-4370-A591-9109F8C9F832}">
      <dgm:prSet/>
      <dgm:spPr/>
      <dgm:t>
        <a:bodyPr/>
        <a:lstStyle/>
        <a:p>
          <a:endParaRPr lang="ru-RU"/>
        </a:p>
      </dgm:t>
    </dgm:pt>
    <dgm:pt modelId="{07BC3C0B-BC33-4330-A419-AB1C3415D8D7}" type="parTrans" cxnId="{614DA25C-3021-4370-A591-9109F8C9F832}">
      <dgm:prSet/>
      <dgm:spPr/>
      <dgm:t>
        <a:bodyPr/>
        <a:lstStyle/>
        <a:p>
          <a:endParaRPr lang="ru-RU"/>
        </a:p>
      </dgm:t>
    </dgm:pt>
    <dgm:pt modelId="{36124134-E3BF-4882-9C43-ACC735BB1FF6}" type="pres">
      <dgm:prSet presAssocID="{690F4D91-1BBF-47B0-802E-5D89CBC0BC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45204-4E07-465D-9FE5-375DF67609FE}" type="pres">
      <dgm:prSet presAssocID="{AA2BC404-21DB-4F01-88B3-F8CE09BED572}" presName="composite" presStyleCnt="0"/>
      <dgm:spPr/>
    </dgm:pt>
    <dgm:pt modelId="{A1BC7D8D-34BF-4064-91AD-C688D704EB00}" type="pres">
      <dgm:prSet presAssocID="{AA2BC404-21DB-4F01-88B3-F8CE09BED57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F895F-67B3-4F52-9FA4-96662BBF7918}" type="pres">
      <dgm:prSet presAssocID="{AA2BC404-21DB-4F01-88B3-F8CE09BED57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F7C3E-7B46-48BB-8506-7F4866541F11}" type="pres">
      <dgm:prSet presAssocID="{9D267FFE-5112-4276-A45C-42D2CF351D25}" presName="sp" presStyleCnt="0"/>
      <dgm:spPr/>
    </dgm:pt>
    <dgm:pt modelId="{5923075F-6252-41BC-BE12-ED2BD1B2BA78}" type="pres">
      <dgm:prSet presAssocID="{86FABEA1-ACA4-4CB3-B9C1-EEF9E2C7B8B0}" presName="composite" presStyleCnt="0"/>
      <dgm:spPr/>
    </dgm:pt>
    <dgm:pt modelId="{51805063-E283-4A57-8750-39AFD59D9706}" type="pres">
      <dgm:prSet presAssocID="{86FABEA1-ACA4-4CB3-B9C1-EEF9E2C7B8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0965D-8320-402F-97AA-35D467425431}" type="pres">
      <dgm:prSet presAssocID="{86FABEA1-ACA4-4CB3-B9C1-EEF9E2C7B8B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24D2A-E193-44EE-AC2C-D55A32892DFD}" type="pres">
      <dgm:prSet presAssocID="{196E953F-86E1-455D-9DCD-8E720F9C0C4A}" presName="sp" presStyleCnt="0"/>
      <dgm:spPr/>
    </dgm:pt>
    <dgm:pt modelId="{793B106E-FE91-475E-95F0-15AF7A125AEA}" type="pres">
      <dgm:prSet presAssocID="{4A5B0E3A-7CFC-4915-A0D2-606C914F13CF}" presName="composite" presStyleCnt="0"/>
      <dgm:spPr/>
    </dgm:pt>
    <dgm:pt modelId="{BA1662E0-4329-4F79-992E-36F25D27E550}" type="pres">
      <dgm:prSet presAssocID="{4A5B0E3A-7CFC-4915-A0D2-606C914F13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C20D2-B8BA-489F-99FF-B4C286FD532A}" type="pres">
      <dgm:prSet presAssocID="{4A5B0E3A-7CFC-4915-A0D2-606C914F13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DDB3F-DCD2-47CC-A48B-AD91D621E78E}" type="pres">
      <dgm:prSet presAssocID="{705D692B-0E01-4DB6-AD69-E92ED7A34E88}" presName="sp" presStyleCnt="0"/>
      <dgm:spPr/>
    </dgm:pt>
    <dgm:pt modelId="{32BAACCF-37A4-4941-A323-BD05A34BFE0B}" type="pres">
      <dgm:prSet presAssocID="{54313C68-5B20-43BA-81AE-17BD5CDB06BC}" presName="composite" presStyleCnt="0"/>
      <dgm:spPr/>
    </dgm:pt>
    <dgm:pt modelId="{2A40711E-6044-4189-A910-347F4DE11B08}" type="pres">
      <dgm:prSet presAssocID="{54313C68-5B20-43BA-81AE-17BD5CDB06B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8504-9DBD-4FB7-AFD8-43D466065003}" type="pres">
      <dgm:prSet presAssocID="{54313C68-5B20-43BA-81AE-17BD5CDB06B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B0FFB-ED26-4818-9058-9D4F0EAB898D}" type="presOf" srcId="{86FABEA1-ACA4-4CB3-B9C1-EEF9E2C7B8B0}" destId="{51805063-E283-4A57-8750-39AFD59D9706}" srcOrd="0" destOrd="0" presId="urn:microsoft.com/office/officeart/2005/8/layout/chevron2"/>
    <dgm:cxn modelId="{0B6F8D65-2E64-4E29-9086-41918F85495C}" type="presOf" srcId="{4A5B0E3A-7CFC-4915-A0D2-606C914F13CF}" destId="{BA1662E0-4329-4F79-992E-36F25D27E550}" srcOrd="0" destOrd="0" presId="urn:microsoft.com/office/officeart/2005/8/layout/chevron2"/>
    <dgm:cxn modelId="{6B357950-08AA-4333-BAC7-1D3BB974ABA6}" srcId="{690F4D91-1BBF-47B0-802E-5D89CBC0BC58}" destId="{AA2BC404-21DB-4F01-88B3-F8CE09BED572}" srcOrd="0" destOrd="0" parTransId="{6CABF6CB-D801-4AC4-8D86-157B39A85DA3}" sibTransId="{9D267FFE-5112-4276-A45C-42D2CF351D25}"/>
    <dgm:cxn modelId="{373BEAD4-5189-4A48-9F1E-3231448E1B59}" srcId="{4A5B0E3A-7CFC-4915-A0D2-606C914F13CF}" destId="{A0050785-6A63-477B-85BF-D02A8ADF656E}" srcOrd="0" destOrd="0" parTransId="{6A47241C-D07A-4862-9FA1-310EEA0C8F22}" sibTransId="{CE6BC54B-FA4C-4F0E-AD15-AB9C03C18142}"/>
    <dgm:cxn modelId="{648F722A-07E7-4457-BE0B-3B77BA29E442}" type="presOf" srcId="{54313C68-5B20-43BA-81AE-17BD5CDB06BC}" destId="{2A40711E-6044-4189-A910-347F4DE11B08}" srcOrd="0" destOrd="0" presId="urn:microsoft.com/office/officeart/2005/8/layout/chevron2"/>
    <dgm:cxn modelId="{1AEEFBA3-8385-41E2-8406-47A9F2DFB76B}" srcId="{86FABEA1-ACA4-4CB3-B9C1-EEF9E2C7B8B0}" destId="{F6EEE24F-76D0-45AB-8111-0694450143D0}" srcOrd="0" destOrd="0" parTransId="{46F45504-667D-4165-8C12-84A1DFE2B6E7}" sibTransId="{AC259863-A646-457E-BA3F-E29EB4E331F8}"/>
    <dgm:cxn modelId="{FA21AACE-481A-46F6-B9F2-9208D473A9BB}" srcId="{690F4D91-1BBF-47B0-802E-5D89CBC0BC58}" destId="{86FABEA1-ACA4-4CB3-B9C1-EEF9E2C7B8B0}" srcOrd="1" destOrd="0" parTransId="{B382A72D-8050-4E1C-B9AC-02E96FC2DC5C}" sibTransId="{196E953F-86E1-455D-9DCD-8E720F9C0C4A}"/>
    <dgm:cxn modelId="{E10AAC3E-89C1-4C24-A1ED-E7692646AA28}" srcId="{690F4D91-1BBF-47B0-802E-5D89CBC0BC58}" destId="{4A5B0E3A-7CFC-4915-A0D2-606C914F13CF}" srcOrd="2" destOrd="0" parTransId="{9BC8DD14-435D-4C76-81CB-EFF8B993CCF8}" sibTransId="{705D692B-0E01-4DB6-AD69-E92ED7A34E88}"/>
    <dgm:cxn modelId="{E10C491E-7602-4046-9875-A2B9696F50C3}" type="presOf" srcId="{AA2BC404-21DB-4F01-88B3-F8CE09BED572}" destId="{A1BC7D8D-34BF-4064-91AD-C688D704EB00}" srcOrd="0" destOrd="0" presId="urn:microsoft.com/office/officeart/2005/8/layout/chevron2"/>
    <dgm:cxn modelId="{F50F71D8-0A39-4E91-AA93-7409336629CC}" type="presOf" srcId="{505B67D8-CFC4-44CC-A985-A6AD897F20A0}" destId="{A83B8504-9DBD-4FB7-AFD8-43D466065003}" srcOrd="0" destOrd="0" presId="urn:microsoft.com/office/officeart/2005/8/layout/chevron2"/>
    <dgm:cxn modelId="{A616FC07-8746-4518-B0E3-5CC4C71F2508}" type="presOf" srcId="{690F4D91-1BBF-47B0-802E-5D89CBC0BC58}" destId="{36124134-E3BF-4882-9C43-ACC735BB1FF6}" srcOrd="0" destOrd="0" presId="urn:microsoft.com/office/officeart/2005/8/layout/chevron2"/>
    <dgm:cxn modelId="{08EF42D4-54F0-4727-8C92-02FA66A99858}" type="presOf" srcId="{E7A83B03-6B32-4449-9E9D-996B52BD2558}" destId="{07EF895F-67B3-4F52-9FA4-96662BBF7918}" srcOrd="0" destOrd="0" presId="urn:microsoft.com/office/officeart/2005/8/layout/chevron2"/>
    <dgm:cxn modelId="{76A883DA-B030-41E3-A902-D7986A31BE41}" srcId="{AA2BC404-21DB-4F01-88B3-F8CE09BED572}" destId="{E7A83B03-6B32-4449-9E9D-996B52BD2558}" srcOrd="0" destOrd="0" parTransId="{1992222A-F8D4-4281-BC49-F6D5B1B23BEB}" sibTransId="{6B3DE82E-FFAB-4E4D-8319-851F193C7652}"/>
    <dgm:cxn modelId="{AC0FC9C6-BE82-4D97-89F7-FD6D3CA1BF9B}" srcId="{54313C68-5B20-43BA-81AE-17BD5CDB06BC}" destId="{505B67D8-CFC4-44CC-A985-A6AD897F20A0}" srcOrd="0" destOrd="0" parTransId="{AF9FB255-C75A-46B2-B2DA-19726199B44C}" sibTransId="{90108CDB-E84B-41EA-9DA1-DC75EB9083C8}"/>
    <dgm:cxn modelId="{614DA25C-3021-4370-A591-9109F8C9F832}" srcId="{690F4D91-1BBF-47B0-802E-5D89CBC0BC58}" destId="{54313C68-5B20-43BA-81AE-17BD5CDB06BC}" srcOrd="3" destOrd="0" parTransId="{07BC3C0B-BC33-4330-A419-AB1C3415D8D7}" sibTransId="{A5EFC4D0-ACD9-4AB5-9178-A843D1B79BD7}"/>
    <dgm:cxn modelId="{AC3612CB-87B5-43FE-8A0E-8A871493778A}" type="presOf" srcId="{F6EEE24F-76D0-45AB-8111-0694450143D0}" destId="{BD60965D-8320-402F-97AA-35D467425431}" srcOrd="0" destOrd="0" presId="urn:microsoft.com/office/officeart/2005/8/layout/chevron2"/>
    <dgm:cxn modelId="{75EF2C6B-4CDA-4E73-8422-DEB475369DFB}" type="presOf" srcId="{A0050785-6A63-477B-85BF-D02A8ADF656E}" destId="{C9EC20D2-B8BA-489F-99FF-B4C286FD532A}" srcOrd="0" destOrd="0" presId="urn:microsoft.com/office/officeart/2005/8/layout/chevron2"/>
    <dgm:cxn modelId="{D0427827-2AD3-44A4-B315-EA04015351DE}" type="presParOf" srcId="{36124134-E3BF-4882-9C43-ACC735BB1FF6}" destId="{90145204-4E07-465D-9FE5-375DF67609FE}" srcOrd="0" destOrd="0" presId="urn:microsoft.com/office/officeart/2005/8/layout/chevron2"/>
    <dgm:cxn modelId="{351098E3-3DA7-4857-9C83-4243D055ED1F}" type="presParOf" srcId="{90145204-4E07-465D-9FE5-375DF67609FE}" destId="{A1BC7D8D-34BF-4064-91AD-C688D704EB00}" srcOrd="0" destOrd="0" presId="urn:microsoft.com/office/officeart/2005/8/layout/chevron2"/>
    <dgm:cxn modelId="{85C9069B-3731-4A4E-A493-143261FD438B}" type="presParOf" srcId="{90145204-4E07-465D-9FE5-375DF67609FE}" destId="{07EF895F-67B3-4F52-9FA4-96662BBF7918}" srcOrd="1" destOrd="0" presId="urn:microsoft.com/office/officeart/2005/8/layout/chevron2"/>
    <dgm:cxn modelId="{DD52F7B6-4233-4430-9DAB-7664E9680FE9}" type="presParOf" srcId="{36124134-E3BF-4882-9C43-ACC735BB1FF6}" destId="{B30F7C3E-7B46-48BB-8506-7F4866541F11}" srcOrd="1" destOrd="0" presId="urn:microsoft.com/office/officeart/2005/8/layout/chevron2"/>
    <dgm:cxn modelId="{5748023E-A642-4D79-9256-9C52AE56FA74}" type="presParOf" srcId="{36124134-E3BF-4882-9C43-ACC735BB1FF6}" destId="{5923075F-6252-41BC-BE12-ED2BD1B2BA78}" srcOrd="2" destOrd="0" presId="urn:microsoft.com/office/officeart/2005/8/layout/chevron2"/>
    <dgm:cxn modelId="{D435F329-5C37-4402-8824-6B813FF6D77D}" type="presParOf" srcId="{5923075F-6252-41BC-BE12-ED2BD1B2BA78}" destId="{51805063-E283-4A57-8750-39AFD59D9706}" srcOrd="0" destOrd="0" presId="urn:microsoft.com/office/officeart/2005/8/layout/chevron2"/>
    <dgm:cxn modelId="{88602C80-9BD5-4BFB-B0A2-940920A87AF5}" type="presParOf" srcId="{5923075F-6252-41BC-BE12-ED2BD1B2BA78}" destId="{BD60965D-8320-402F-97AA-35D467425431}" srcOrd="1" destOrd="0" presId="urn:microsoft.com/office/officeart/2005/8/layout/chevron2"/>
    <dgm:cxn modelId="{6D077781-5EDF-48C9-B17E-B083BD51C95D}" type="presParOf" srcId="{36124134-E3BF-4882-9C43-ACC735BB1FF6}" destId="{3DE24D2A-E193-44EE-AC2C-D55A32892DFD}" srcOrd="3" destOrd="0" presId="urn:microsoft.com/office/officeart/2005/8/layout/chevron2"/>
    <dgm:cxn modelId="{F512CFB0-3D0F-4004-9661-A8C7D0AA5402}" type="presParOf" srcId="{36124134-E3BF-4882-9C43-ACC735BB1FF6}" destId="{793B106E-FE91-475E-95F0-15AF7A125AEA}" srcOrd="4" destOrd="0" presId="urn:microsoft.com/office/officeart/2005/8/layout/chevron2"/>
    <dgm:cxn modelId="{F860C167-A835-4302-BD57-D9C8D49D142C}" type="presParOf" srcId="{793B106E-FE91-475E-95F0-15AF7A125AEA}" destId="{BA1662E0-4329-4F79-992E-36F25D27E550}" srcOrd="0" destOrd="0" presId="urn:microsoft.com/office/officeart/2005/8/layout/chevron2"/>
    <dgm:cxn modelId="{243F9191-CEF7-46CF-A0E1-0B6FFF8632E5}" type="presParOf" srcId="{793B106E-FE91-475E-95F0-15AF7A125AEA}" destId="{C9EC20D2-B8BA-489F-99FF-B4C286FD532A}" srcOrd="1" destOrd="0" presId="urn:microsoft.com/office/officeart/2005/8/layout/chevron2"/>
    <dgm:cxn modelId="{68AC6802-DDA5-4E27-B983-25BEBF8BADE3}" type="presParOf" srcId="{36124134-E3BF-4882-9C43-ACC735BB1FF6}" destId="{65ADDB3F-DCD2-47CC-A48B-AD91D621E78E}" srcOrd="5" destOrd="0" presId="urn:microsoft.com/office/officeart/2005/8/layout/chevron2"/>
    <dgm:cxn modelId="{ACABB0B8-1098-4127-A3E5-448B4C4493B0}" type="presParOf" srcId="{36124134-E3BF-4882-9C43-ACC735BB1FF6}" destId="{32BAACCF-37A4-4941-A323-BD05A34BFE0B}" srcOrd="6" destOrd="0" presId="urn:microsoft.com/office/officeart/2005/8/layout/chevron2"/>
    <dgm:cxn modelId="{E530D939-80A2-4A2A-9331-2AB7097F7C00}" type="presParOf" srcId="{32BAACCF-37A4-4941-A323-BD05A34BFE0B}" destId="{2A40711E-6044-4189-A910-347F4DE11B08}" srcOrd="0" destOrd="0" presId="urn:microsoft.com/office/officeart/2005/8/layout/chevron2"/>
    <dgm:cxn modelId="{B8601374-8597-4853-AC13-D7A73D8836D4}" type="presParOf" srcId="{32BAACCF-37A4-4941-A323-BD05A34BFE0B}" destId="{A83B8504-9DBD-4FB7-AFD8-43D466065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C7D8D-34BF-4064-91AD-C688D704EB00}">
      <dsp:nvSpPr>
        <dsp:cNvPr id="0" name=""/>
        <dsp:cNvSpPr/>
      </dsp:nvSpPr>
      <dsp:spPr>
        <a:xfrm rot="5400000">
          <a:off x="-228701" y="229048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1" y="533983"/>
        <a:ext cx="1067274" cy="457404"/>
      </dsp:txXfrm>
    </dsp:sp>
    <dsp:sp modelId="{07EF895F-67B3-4F52-9FA4-96662BBF7918}">
      <dsp:nvSpPr>
        <dsp:cNvPr id="0" name=""/>
        <dsp:cNvSpPr/>
      </dsp:nvSpPr>
      <dsp:spPr>
        <a:xfrm rot="5400000">
          <a:off x="6134116" y="-5066495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b="1" u="sng" kern="1200" dirty="0" smtClean="0">
              <a:solidFill>
                <a:schemeClr val="tx1">
                  <a:lumMod val="95000"/>
                </a:schemeClr>
              </a:solidFill>
            </a:rPr>
            <a:t>Однофакторные модели</a:t>
          </a:r>
          <a:r>
            <a:rPr lang="ru-RU" sz="2300" kern="1200" dirty="0" smtClean="0">
              <a:solidFill>
                <a:schemeClr val="tx1">
                  <a:lumMod val="95000"/>
                </a:schemeClr>
              </a:solidFill>
            </a:rPr>
            <a:t>: </a:t>
          </a:r>
          <a:r>
            <a:rPr lang="en-US" sz="2300" kern="1200" dirty="0" smtClean="0">
              <a:solidFill>
                <a:schemeClr val="tx1">
                  <a:lumMod val="95000"/>
                </a:schemeClr>
              </a:solidFill>
            </a:rPr>
            <a:t>Y </a:t>
          </a:r>
          <a:r>
            <a:rPr lang="ru-RU" sz="2300" kern="1200" dirty="0" smtClean="0">
              <a:solidFill>
                <a:schemeClr val="tx1">
                  <a:lumMod val="95000"/>
                </a:schemeClr>
              </a:solidFill>
            </a:rPr>
            <a:t>– таможенные платежи, Х1- Экспорт РФ, Х2-Импорт РФ, Х3 – ВВП на душу населения</a:t>
          </a:r>
          <a:endParaRPr lang="ru-RU" sz="2300" kern="1200" dirty="0">
            <a:solidFill>
              <a:schemeClr val="tx1">
                <a:lumMod val="95000"/>
              </a:schemeClr>
            </a:solidFill>
          </a:endParaRPr>
        </a:p>
      </dsp:txBody>
      <dsp:txXfrm rot="-5400000">
        <a:off x="1067274" y="48726"/>
        <a:ext cx="11076346" cy="894282"/>
      </dsp:txXfrm>
    </dsp:sp>
    <dsp:sp modelId="{51805063-E283-4A57-8750-39AFD59D9706}">
      <dsp:nvSpPr>
        <dsp:cNvPr id="0" name=""/>
        <dsp:cNvSpPr/>
      </dsp:nvSpPr>
      <dsp:spPr>
        <a:xfrm rot="5400000">
          <a:off x="-228701" y="1609605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1" y="1914540"/>
        <a:ext cx="1067274" cy="457404"/>
      </dsp:txXfrm>
    </dsp:sp>
    <dsp:sp modelId="{BD60965D-8320-402F-97AA-35D467425431}">
      <dsp:nvSpPr>
        <dsp:cNvPr id="0" name=""/>
        <dsp:cNvSpPr/>
      </dsp:nvSpPr>
      <dsp:spPr>
        <a:xfrm rot="5400000">
          <a:off x="6134116" y="-3685938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b="1" u="sng" kern="1200" dirty="0" smtClean="0">
              <a:solidFill>
                <a:schemeClr val="tx1"/>
              </a:solidFill>
            </a:rPr>
            <a:t>Многофакторная модель: </a:t>
          </a:r>
          <a:r>
            <a:rPr lang="ru-RU" sz="2300" kern="1200" dirty="0" smtClean="0">
              <a:solidFill>
                <a:schemeClr val="tx1"/>
              </a:solidFill>
            </a:rPr>
            <a:t>Вывозная таможенная пошлина </a:t>
          </a:r>
          <a:r>
            <a:rPr lang="en-US" sz="2300" kern="1200" dirty="0" smtClean="0">
              <a:solidFill>
                <a:schemeClr val="tx1"/>
              </a:solidFill>
            </a:rPr>
            <a:t>(Y)</a:t>
          </a:r>
          <a:r>
            <a:rPr lang="ru-RU" sz="2300" kern="1200" dirty="0" smtClean="0">
              <a:solidFill>
                <a:schemeClr val="tx1"/>
              </a:solidFill>
            </a:rPr>
            <a:t>; Цена на нефть (Х</a:t>
          </a:r>
          <a:r>
            <a:rPr lang="ru-RU" sz="2300" kern="1200" baseline="-25000" dirty="0" smtClean="0">
              <a:solidFill>
                <a:schemeClr val="tx1"/>
              </a:solidFill>
            </a:rPr>
            <a:t>1</a:t>
          </a:r>
          <a:r>
            <a:rPr lang="ru-RU" sz="2300" kern="1200" dirty="0" smtClean="0">
              <a:solidFill>
                <a:schemeClr val="tx1"/>
              </a:solidFill>
            </a:rPr>
            <a:t>)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tx1"/>
              </a:solidFill>
            </a:rPr>
            <a:t>Среднегодовой курс доллара США (Х</a:t>
          </a:r>
          <a:r>
            <a:rPr lang="ru-RU" sz="2300" kern="1200" baseline="-25000" dirty="0" smtClean="0">
              <a:solidFill>
                <a:schemeClr val="tx1"/>
              </a:solidFill>
            </a:rPr>
            <a:t>2</a:t>
          </a:r>
          <a:r>
            <a:rPr lang="ru-RU" sz="2300" kern="1200" dirty="0" smtClean="0">
              <a:solidFill>
                <a:schemeClr val="tx1"/>
              </a:solidFill>
            </a:rPr>
            <a:t>)</a:t>
          </a:r>
          <a:endParaRPr lang="ru-RU" sz="2300" kern="1200" dirty="0">
            <a:solidFill>
              <a:schemeClr val="tx1"/>
            </a:solidFill>
          </a:endParaRPr>
        </a:p>
      </dsp:txBody>
      <dsp:txXfrm rot="-5400000">
        <a:off x="1067274" y="1429283"/>
        <a:ext cx="11076346" cy="894282"/>
      </dsp:txXfrm>
    </dsp:sp>
    <dsp:sp modelId="{BA1662E0-4329-4F79-992E-36F25D27E550}">
      <dsp:nvSpPr>
        <dsp:cNvPr id="0" name=""/>
        <dsp:cNvSpPr/>
      </dsp:nvSpPr>
      <dsp:spPr>
        <a:xfrm rot="5400000">
          <a:off x="-228701" y="2990162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-5400000">
        <a:off x="1" y="3295097"/>
        <a:ext cx="1067274" cy="457404"/>
      </dsp:txXfrm>
    </dsp:sp>
    <dsp:sp modelId="{C9EC20D2-B8BA-489F-99FF-B4C286FD532A}">
      <dsp:nvSpPr>
        <dsp:cNvPr id="0" name=""/>
        <dsp:cNvSpPr/>
      </dsp:nvSpPr>
      <dsp:spPr>
        <a:xfrm rot="5400000">
          <a:off x="6134116" y="-2305381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b="1" u="sng" kern="1200" dirty="0" smtClean="0">
              <a:solidFill>
                <a:schemeClr val="tx1">
                  <a:lumMod val="95000"/>
                </a:schemeClr>
              </a:solidFill>
            </a:rPr>
            <a:t>Однофакторная модель: </a:t>
          </a:r>
          <a:r>
            <a:rPr lang="ru-RU" sz="2300" kern="1200" dirty="0" smtClean="0">
              <a:solidFill>
                <a:schemeClr val="tx1"/>
              </a:solidFill>
            </a:rPr>
            <a:t>Ввозная таможенная пошлина (</a:t>
          </a:r>
          <a:r>
            <a:rPr lang="en-US" sz="2300" kern="1200" dirty="0" smtClean="0">
              <a:solidFill>
                <a:schemeClr val="tx1"/>
              </a:solidFill>
            </a:rPr>
            <a:t>Y</a:t>
          </a:r>
          <a:r>
            <a:rPr lang="ru-RU" sz="2300" kern="1200" dirty="0" smtClean="0">
              <a:solidFill>
                <a:schemeClr val="tx1"/>
              </a:solidFill>
            </a:rPr>
            <a:t>), ВВП на душу населения (Х)</a:t>
          </a:r>
          <a:endParaRPr lang="ru-RU" sz="2300" kern="1200" dirty="0">
            <a:solidFill>
              <a:schemeClr val="tx1"/>
            </a:solidFill>
          </a:endParaRPr>
        </a:p>
      </dsp:txBody>
      <dsp:txXfrm rot="-5400000">
        <a:off x="1067274" y="2809840"/>
        <a:ext cx="11076346" cy="894282"/>
      </dsp:txXfrm>
    </dsp:sp>
    <dsp:sp modelId="{2A40711E-6044-4189-A910-347F4DE11B08}">
      <dsp:nvSpPr>
        <dsp:cNvPr id="0" name=""/>
        <dsp:cNvSpPr/>
      </dsp:nvSpPr>
      <dsp:spPr>
        <a:xfrm rot="5400000">
          <a:off x="-228701" y="4370719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4</a:t>
          </a:r>
          <a:endParaRPr lang="ru-RU" sz="3100" kern="1200" dirty="0"/>
        </a:p>
      </dsp:txBody>
      <dsp:txXfrm rot="-5400000">
        <a:off x="1" y="4675654"/>
        <a:ext cx="1067274" cy="457404"/>
      </dsp:txXfrm>
    </dsp:sp>
    <dsp:sp modelId="{A83B8504-9DBD-4FB7-AFD8-43D466065003}">
      <dsp:nvSpPr>
        <dsp:cNvPr id="0" name=""/>
        <dsp:cNvSpPr/>
      </dsp:nvSpPr>
      <dsp:spPr>
        <a:xfrm rot="5400000">
          <a:off x="6134116" y="-924824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b="1" u="sng" kern="1200" dirty="0" smtClean="0">
              <a:solidFill>
                <a:schemeClr val="tx1"/>
              </a:solidFill>
            </a:rPr>
            <a:t>Многофакторная модель: </a:t>
          </a:r>
          <a:r>
            <a:rPr lang="ru-RU" sz="2300" kern="1200" dirty="0" smtClean="0">
              <a:solidFill>
                <a:schemeClr val="tx1"/>
              </a:solidFill>
            </a:rPr>
            <a:t>Средний курс доллара США (Х</a:t>
          </a:r>
          <a:r>
            <a:rPr lang="ru-RU" sz="2300" kern="1200" baseline="-25000" dirty="0" smtClean="0">
              <a:solidFill>
                <a:schemeClr val="tx1"/>
              </a:solidFill>
            </a:rPr>
            <a:t>1</a:t>
          </a:r>
          <a:r>
            <a:rPr lang="ru-RU" sz="2300" kern="1200" dirty="0" smtClean="0">
              <a:solidFill>
                <a:schemeClr val="tx1"/>
              </a:solidFill>
            </a:rPr>
            <a:t>), Цена на нефть (Х</a:t>
          </a:r>
          <a:r>
            <a:rPr lang="ru-RU" sz="2300" kern="1200" baseline="-25000" dirty="0" smtClean="0">
              <a:solidFill>
                <a:schemeClr val="tx1"/>
              </a:solidFill>
            </a:rPr>
            <a:t>2</a:t>
          </a:r>
          <a:r>
            <a:rPr lang="ru-RU" sz="2300" kern="1200" dirty="0" smtClean="0">
              <a:solidFill>
                <a:schemeClr val="tx1"/>
              </a:solidFill>
            </a:rPr>
            <a:t>), Акциз при ввозе товаров (</a:t>
          </a:r>
          <a:r>
            <a:rPr lang="en-US" sz="2300" kern="1200" dirty="0" smtClean="0">
              <a:solidFill>
                <a:schemeClr val="tx1"/>
              </a:solidFill>
            </a:rPr>
            <a:t>Y</a:t>
          </a:r>
          <a:r>
            <a:rPr lang="ru-RU" sz="2300" kern="1200" dirty="0" smtClean="0">
              <a:solidFill>
                <a:schemeClr val="tx1"/>
              </a:solidFill>
            </a:rPr>
            <a:t>)</a:t>
          </a:r>
          <a:endParaRPr lang="ru-RU" sz="2300" kern="1200" dirty="0">
            <a:solidFill>
              <a:schemeClr val="tx1"/>
            </a:solidFill>
          </a:endParaRPr>
        </a:p>
      </dsp:txBody>
      <dsp:txXfrm rot="-5400000">
        <a:off x="1067274" y="4190397"/>
        <a:ext cx="11076346" cy="894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C7D8D-34BF-4064-91AD-C688D704EB00}">
      <dsp:nvSpPr>
        <dsp:cNvPr id="0" name=""/>
        <dsp:cNvSpPr/>
      </dsp:nvSpPr>
      <dsp:spPr>
        <a:xfrm rot="5400000">
          <a:off x="-228701" y="229048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1" y="533983"/>
        <a:ext cx="1067274" cy="457404"/>
      </dsp:txXfrm>
    </dsp:sp>
    <dsp:sp modelId="{07EF895F-67B3-4F52-9FA4-96662BBF7918}">
      <dsp:nvSpPr>
        <dsp:cNvPr id="0" name=""/>
        <dsp:cNvSpPr/>
      </dsp:nvSpPr>
      <dsp:spPr>
        <a:xfrm rot="5400000">
          <a:off x="6134116" y="-5066495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700" b="1" u="sng" kern="1200" dirty="0" smtClean="0">
              <a:solidFill>
                <a:schemeClr val="tx1">
                  <a:lumMod val="95000"/>
                </a:schemeClr>
              </a:solidFill>
            </a:rPr>
            <a:t>Однофакторная модель</a:t>
          </a:r>
          <a:r>
            <a:rPr lang="ru-RU" sz="2700" kern="1200" dirty="0" smtClean="0">
              <a:solidFill>
                <a:schemeClr val="tx1">
                  <a:lumMod val="95000"/>
                </a:schemeClr>
              </a:solidFill>
            </a:rPr>
            <a:t>: </a:t>
          </a:r>
          <a:r>
            <a:rPr lang="ru-RU" sz="2700" kern="1200" dirty="0" smtClean="0">
              <a:solidFill>
                <a:schemeClr val="tx1"/>
              </a:solidFill>
            </a:rPr>
            <a:t>Таможенные платежи (</a:t>
          </a:r>
          <a:r>
            <a:rPr lang="en-US" sz="2700" kern="1200" dirty="0" smtClean="0">
              <a:solidFill>
                <a:schemeClr val="tx1"/>
              </a:solidFill>
            </a:rPr>
            <a:t>Y</a:t>
          </a:r>
          <a:r>
            <a:rPr lang="ru-RU" sz="2700" kern="1200" dirty="0" smtClean="0">
              <a:solidFill>
                <a:schemeClr val="tx1"/>
              </a:solidFill>
            </a:rPr>
            <a:t>), Вес нетто импорта Оренбургской области (Х).</a:t>
          </a:r>
          <a:endParaRPr lang="ru-RU" sz="2700" kern="1200" dirty="0">
            <a:solidFill>
              <a:schemeClr val="tx1"/>
            </a:solidFill>
          </a:endParaRPr>
        </a:p>
      </dsp:txBody>
      <dsp:txXfrm rot="-5400000">
        <a:off x="1067274" y="48726"/>
        <a:ext cx="11076346" cy="894282"/>
      </dsp:txXfrm>
    </dsp:sp>
    <dsp:sp modelId="{51805063-E283-4A57-8750-39AFD59D9706}">
      <dsp:nvSpPr>
        <dsp:cNvPr id="0" name=""/>
        <dsp:cNvSpPr/>
      </dsp:nvSpPr>
      <dsp:spPr>
        <a:xfrm rot="5400000">
          <a:off x="-228701" y="1609605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1" y="1914540"/>
        <a:ext cx="1067274" cy="457404"/>
      </dsp:txXfrm>
    </dsp:sp>
    <dsp:sp modelId="{BD60965D-8320-402F-97AA-35D467425431}">
      <dsp:nvSpPr>
        <dsp:cNvPr id="0" name=""/>
        <dsp:cNvSpPr/>
      </dsp:nvSpPr>
      <dsp:spPr>
        <a:xfrm rot="5400000">
          <a:off x="6134116" y="-3685938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700" b="1" u="sng" kern="1200" dirty="0" smtClean="0">
              <a:solidFill>
                <a:schemeClr val="tx1"/>
              </a:solidFill>
            </a:rPr>
            <a:t>Однофакторная модель: </a:t>
          </a:r>
          <a:r>
            <a:rPr lang="ru-RU" sz="2700" kern="1200" dirty="0" smtClean="0">
              <a:solidFill>
                <a:schemeClr val="tx1"/>
              </a:solidFill>
            </a:rPr>
            <a:t>Ввозная таможенная пошлина (</a:t>
          </a:r>
          <a:r>
            <a:rPr lang="en-US" sz="2700" kern="1200" dirty="0" smtClean="0">
              <a:solidFill>
                <a:schemeClr val="tx1"/>
              </a:solidFill>
            </a:rPr>
            <a:t>Y</a:t>
          </a:r>
          <a:r>
            <a:rPr lang="ru-RU" sz="2700" kern="1200" dirty="0" smtClean="0">
              <a:solidFill>
                <a:schemeClr val="tx1"/>
              </a:solidFill>
            </a:rPr>
            <a:t>), Вес нетто экспорта Оренбургской области (Х)</a:t>
          </a:r>
          <a:endParaRPr lang="ru-RU" sz="2700" kern="1200" dirty="0">
            <a:solidFill>
              <a:schemeClr val="tx1"/>
            </a:solidFill>
          </a:endParaRPr>
        </a:p>
      </dsp:txBody>
      <dsp:txXfrm rot="-5400000">
        <a:off x="1067274" y="1429283"/>
        <a:ext cx="11076346" cy="894282"/>
      </dsp:txXfrm>
    </dsp:sp>
    <dsp:sp modelId="{BA1662E0-4329-4F79-992E-36F25D27E550}">
      <dsp:nvSpPr>
        <dsp:cNvPr id="0" name=""/>
        <dsp:cNvSpPr/>
      </dsp:nvSpPr>
      <dsp:spPr>
        <a:xfrm rot="5400000">
          <a:off x="-228701" y="2990162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-5400000">
        <a:off x="1" y="3295097"/>
        <a:ext cx="1067274" cy="457404"/>
      </dsp:txXfrm>
    </dsp:sp>
    <dsp:sp modelId="{C9EC20D2-B8BA-489F-99FF-B4C286FD532A}">
      <dsp:nvSpPr>
        <dsp:cNvPr id="0" name=""/>
        <dsp:cNvSpPr/>
      </dsp:nvSpPr>
      <dsp:spPr>
        <a:xfrm rot="5400000">
          <a:off x="6134116" y="-2305381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700" b="1" u="sng" kern="1200" dirty="0" smtClean="0">
              <a:solidFill>
                <a:schemeClr val="tx1">
                  <a:lumMod val="95000"/>
                </a:schemeClr>
              </a:solidFill>
            </a:rPr>
            <a:t>Однофакторная модель: </a:t>
          </a:r>
          <a:r>
            <a:rPr lang="ru-RU" sz="2700" kern="1200" dirty="0" smtClean="0">
              <a:solidFill>
                <a:schemeClr val="tx1"/>
              </a:solidFill>
            </a:rPr>
            <a:t>НДС при ввозе товаров (</a:t>
          </a:r>
          <a:r>
            <a:rPr lang="en-US" sz="2700" kern="1200" dirty="0" smtClean="0">
              <a:solidFill>
                <a:schemeClr val="tx1"/>
              </a:solidFill>
            </a:rPr>
            <a:t>Y</a:t>
          </a:r>
          <a:r>
            <a:rPr lang="ru-RU" sz="2700" kern="1200" dirty="0" smtClean="0">
              <a:solidFill>
                <a:schemeClr val="tx1"/>
              </a:solidFill>
            </a:rPr>
            <a:t>) , Вес нетто экспорта Оренбургской области (Х)</a:t>
          </a:r>
          <a:endParaRPr lang="ru-RU" sz="2700" kern="1200" dirty="0">
            <a:solidFill>
              <a:schemeClr val="tx1"/>
            </a:solidFill>
          </a:endParaRPr>
        </a:p>
      </dsp:txBody>
      <dsp:txXfrm rot="-5400000">
        <a:off x="1067274" y="2809840"/>
        <a:ext cx="11076346" cy="894282"/>
      </dsp:txXfrm>
    </dsp:sp>
    <dsp:sp modelId="{2A40711E-6044-4189-A910-347F4DE11B08}">
      <dsp:nvSpPr>
        <dsp:cNvPr id="0" name=""/>
        <dsp:cNvSpPr/>
      </dsp:nvSpPr>
      <dsp:spPr>
        <a:xfrm rot="5400000">
          <a:off x="-228701" y="4370719"/>
          <a:ext cx="1524678" cy="1067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4</a:t>
          </a:r>
          <a:endParaRPr lang="ru-RU" sz="3100" kern="1200" dirty="0"/>
        </a:p>
      </dsp:txBody>
      <dsp:txXfrm rot="-5400000">
        <a:off x="1" y="4675654"/>
        <a:ext cx="1067274" cy="457404"/>
      </dsp:txXfrm>
    </dsp:sp>
    <dsp:sp modelId="{A83B8504-9DBD-4FB7-AFD8-43D466065003}">
      <dsp:nvSpPr>
        <dsp:cNvPr id="0" name=""/>
        <dsp:cNvSpPr/>
      </dsp:nvSpPr>
      <dsp:spPr>
        <a:xfrm rot="5400000">
          <a:off x="6134116" y="-924824"/>
          <a:ext cx="991040" cy="11124725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700" b="1" u="sng" kern="1200" dirty="0" smtClean="0">
              <a:solidFill>
                <a:schemeClr val="tx1"/>
              </a:solidFill>
            </a:rPr>
            <a:t>Однофакторные модели: </a:t>
          </a:r>
          <a:r>
            <a:rPr lang="ru-RU" sz="2700" kern="1200" dirty="0" smtClean="0">
              <a:solidFill>
                <a:schemeClr val="tx1"/>
              </a:solidFill>
            </a:rPr>
            <a:t>ВРП Оренбургской области (</a:t>
          </a:r>
          <a:r>
            <a:rPr lang="en-US" sz="2700" kern="1200" dirty="0" smtClean="0">
              <a:solidFill>
                <a:schemeClr val="tx1"/>
              </a:solidFill>
            </a:rPr>
            <a:t>Y</a:t>
          </a:r>
          <a:r>
            <a:rPr lang="ru-RU" sz="2700" kern="1200" dirty="0" smtClean="0">
              <a:solidFill>
                <a:schemeClr val="tx1"/>
              </a:solidFill>
            </a:rPr>
            <a:t>1), Объем иностранных инвестиций (</a:t>
          </a:r>
          <a:r>
            <a:rPr lang="en-US" sz="2700" kern="1200" dirty="0" smtClean="0">
              <a:solidFill>
                <a:schemeClr val="tx1"/>
              </a:solidFill>
            </a:rPr>
            <a:t>Y</a:t>
          </a:r>
          <a:r>
            <a:rPr lang="ru-RU" sz="2700" kern="1200" dirty="0" smtClean="0">
              <a:solidFill>
                <a:schemeClr val="tx1"/>
              </a:solidFill>
            </a:rPr>
            <a:t>2), Ввозная таможенная пошлина (Х).</a:t>
          </a:r>
          <a:endParaRPr lang="ru-RU" sz="2700" kern="1200" dirty="0">
            <a:solidFill>
              <a:schemeClr val="tx1"/>
            </a:solidFill>
          </a:endParaRPr>
        </a:p>
      </dsp:txBody>
      <dsp:txXfrm rot="-5400000">
        <a:off x="1067274" y="4190397"/>
        <a:ext cx="11076346" cy="89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2687D4-4A68-4487-B8F8-787AD22FC2B6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F7AA2A-B36F-496D-A178-45D3087D5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4509" y="1855832"/>
            <a:ext cx="7287491" cy="182880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МЕТОДОЛОГИЧЕСКИЕ АСПЕКТЫ СТАТИСТИЧЕСКОЙ ОЦЕНКИ ВЛИЯНИЯ ТАМОЖЕННЫХ ПЛАТЕЖЕЙ НА СОСТОЯНИЕ ЭКОНОМИЧЕСКОГО ПОТЕНЦИАЛА СТРАНЫ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504" y="4657851"/>
            <a:ext cx="6601414" cy="1864424"/>
          </a:xfrm>
          <a:noFill/>
        </p:spPr>
        <p:txBody>
          <a:bodyPr>
            <a:noAutofit/>
            <a:sp3d extrusionH="57150">
              <a:bevelT w="57150" h="38100" prst="artDeco"/>
            </a:sp3d>
          </a:bodyPr>
          <a:lstStyle/>
          <a:p>
            <a:r>
              <a:rPr lang="ru-RU" sz="2400" dirty="0" smtClean="0">
                <a:latin typeface="Arial Black" pitchFamily="34" charset="0"/>
              </a:rPr>
              <a:t>Попов Валерий Владимирович</a:t>
            </a:r>
          </a:p>
          <a:p>
            <a:r>
              <a:rPr lang="ru-RU" sz="2400" dirty="0" smtClean="0">
                <a:latin typeface="Arial Black" pitchFamily="34" charset="0"/>
              </a:rPr>
              <a:t> к.э.н., доцент кафедры таможенного дела, </a:t>
            </a:r>
          </a:p>
          <a:p>
            <a:r>
              <a:rPr lang="ru-RU" sz="2400" dirty="0" smtClean="0">
                <a:latin typeface="Arial Black" pitchFamily="34" charset="0"/>
              </a:rPr>
              <a:t>Оренбургский государственный университет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7" name="Picture 3" descr="G:\работа кафедры\Шефу\ЕАЭС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258"/>
            <a:ext cx="5438898" cy="3511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5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-474867"/>
            <a:ext cx="12192000" cy="168629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       Система </a:t>
            </a:r>
            <a:r>
              <a:rPr lang="ru-RU" sz="2800" dirty="0">
                <a:effectLst/>
              </a:rPr>
              <a:t>показателей формирования экономического потенциала страны за счет взимания таможенных платежей</a:t>
            </a:r>
            <a:endParaRPr lang="ru-RU" sz="2800" dirty="0"/>
          </a:p>
        </p:txBody>
      </p:sp>
      <p:pic>
        <p:nvPicPr>
          <p:cNvPr id="6" name="Picture 3" descr="G:\работа кафедры\Шефу\ЕАЭС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86296" cy="1088598"/>
          </a:xfrm>
          <a:prstGeom prst="rect">
            <a:avLst/>
          </a:prstGeom>
          <a:noFill/>
        </p:spPr>
      </p:pic>
      <p:grpSp>
        <p:nvGrpSpPr>
          <p:cNvPr id="60" name="Полотно 38"/>
          <p:cNvGrpSpPr/>
          <p:nvPr/>
        </p:nvGrpSpPr>
        <p:grpSpPr>
          <a:xfrm>
            <a:off x="504968" y="1180306"/>
            <a:ext cx="11505062" cy="5507097"/>
            <a:chOff x="0" y="0"/>
            <a:chExt cx="5943600" cy="453961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0" y="0"/>
              <a:ext cx="5943600" cy="4539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2" name="AutoShape 35"/>
            <p:cNvSpPr>
              <a:spLocks noChangeArrowheads="1"/>
            </p:cNvSpPr>
            <p:nvPr/>
          </p:nvSpPr>
          <p:spPr bwMode="auto">
            <a:xfrm>
              <a:off x="2025609" y="877510"/>
              <a:ext cx="3914816" cy="30849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34"/>
            <p:cNvSpPr>
              <a:spLocks noChangeArrowheads="1"/>
            </p:cNvSpPr>
            <p:nvPr/>
          </p:nvSpPr>
          <p:spPr bwMode="auto">
            <a:xfrm>
              <a:off x="10633" y="838039"/>
              <a:ext cx="3658315" cy="355320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120001" y="1146113"/>
              <a:ext cx="1434406" cy="6788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Экспорт и импорт страны  (региона)</a:t>
              </a: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106600" y="1948821"/>
              <a:ext cx="1447806" cy="6953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Среднегодовой курс доллара США к рублю</a:t>
              </a: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93300" y="2873332"/>
              <a:ext cx="1461106" cy="5906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Мировая цена на нефть</a:t>
              </a: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AutoShape 27"/>
            <p:cNvSpPr>
              <a:spLocks noChangeArrowheads="1"/>
            </p:cNvSpPr>
            <p:nvPr/>
          </p:nvSpPr>
          <p:spPr bwMode="auto">
            <a:xfrm>
              <a:off x="2118909" y="1746219"/>
              <a:ext cx="1487206" cy="12116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 </a:t>
              </a: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Таможенные платежи </a:t>
              </a: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(по видам)</a:t>
              </a: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4025917" y="1146113"/>
              <a:ext cx="1847808" cy="8839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 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Иностранные </a:t>
              </a: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инвестиции в экономику страны (региона)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4054417" y="2753330"/>
              <a:ext cx="1819308" cy="7106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Доходы федерального бюджета</a:t>
              </a: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70" name="AutoShape 28"/>
            <p:cNvCxnSpPr>
              <a:cxnSpLocks noChangeShapeType="1"/>
            </p:cNvCxnSpPr>
            <p:nvPr/>
          </p:nvCxnSpPr>
          <p:spPr bwMode="auto">
            <a:xfrm>
              <a:off x="1717607" y="1497917"/>
              <a:ext cx="245801" cy="248303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AutoShape 29"/>
            <p:cNvCxnSpPr>
              <a:cxnSpLocks noChangeShapeType="1"/>
            </p:cNvCxnSpPr>
            <p:nvPr/>
          </p:nvCxnSpPr>
          <p:spPr bwMode="auto">
            <a:xfrm>
              <a:off x="1624307" y="2325326"/>
              <a:ext cx="401302" cy="700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AutoShape 30"/>
            <p:cNvCxnSpPr>
              <a:cxnSpLocks noChangeShapeType="1"/>
            </p:cNvCxnSpPr>
            <p:nvPr/>
          </p:nvCxnSpPr>
          <p:spPr bwMode="auto">
            <a:xfrm flipV="1">
              <a:off x="1717607" y="2873332"/>
              <a:ext cx="245801" cy="262303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AutoShape 31"/>
            <p:cNvCxnSpPr>
              <a:cxnSpLocks noChangeShapeType="1"/>
            </p:cNvCxnSpPr>
            <p:nvPr/>
          </p:nvCxnSpPr>
          <p:spPr bwMode="auto">
            <a:xfrm flipV="1">
              <a:off x="3698816" y="1641418"/>
              <a:ext cx="233701" cy="236903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AutoShape 32"/>
            <p:cNvCxnSpPr>
              <a:cxnSpLocks noChangeShapeType="1"/>
            </p:cNvCxnSpPr>
            <p:nvPr/>
          </p:nvCxnSpPr>
          <p:spPr bwMode="auto">
            <a:xfrm>
              <a:off x="3698816" y="2753330"/>
              <a:ext cx="233701" cy="204502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AutoShape 36"/>
            <p:cNvSpPr>
              <a:spLocks noChangeArrowheads="1"/>
            </p:cNvSpPr>
            <p:nvPr/>
          </p:nvSpPr>
          <p:spPr bwMode="auto">
            <a:xfrm>
              <a:off x="120001" y="64101"/>
              <a:ext cx="2354736" cy="7207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Таможенные платежи как показатель экономического потенциала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6" name="AutoShape 37"/>
            <p:cNvSpPr>
              <a:spLocks noChangeArrowheads="1"/>
            </p:cNvSpPr>
            <p:nvPr/>
          </p:nvSpPr>
          <p:spPr bwMode="auto">
            <a:xfrm>
              <a:off x="3684916" y="66601"/>
              <a:ext cx="2184409" cy="7208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Таможенные платежи как фактор экономического потенциала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163807" y="3538366"/>
              <a:ext cx="1460500" cy="5905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rPr>
                <a:t> 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Calibri"/>
                </a:rPr>
                <a:t>ВВП (ВРП)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cxnSp>
          <p:nvCxnSpPr>
            <p:cNvPr id="78" name="AutoShape 30"/>
            <p:cNvCxnSpPr>
              <a:cxnSpLocks noChangeShapeType="1"/>
            </p:cNvCxnSpPr>
            <p:nvPr/>
          </p:nvCxnSpPr>
          <p:spPr bwMode="auto">
            <a:xfrm flipV="1">
              <a:off x="1673534" y="3517103"/>
              <a:ext cx="245745" cy="262255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5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178" y="0"/>
            <a:ext cx="11455729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Группировка совокупности показателей влияния таможенных платежей на экономический потенциал </a:t>
            </a:r>
            <a:r>
              <a:rPr lang="ru-RU" sz="2800" dirty="0" smtClean="0">
                <a:effectLst/>
              </a:rPr>
              <a:t>страны</a:t>
            </a:r>
            <a:endParaRPr lang="ru-RU" sz="2800" dirty="0"/>
          </a:p>
        </p:txBody>
      </p:sp>
      <p:pic>
        <p:nvPicPr>
          <p:cNvPr id="10" name="Picture 3" descr="G:\работа кафедры\Шефу\ЕАЭС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86296" cy="108859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053"/>
              </p:ext>
            </p:extLst>
          </p:nvPr>
        </p:nvGraphicFramePr>
        <p:xfrm>
          <a:off x="0" y="1364776"/>
          <a:ext cx="12191999" cy="549322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242075"/>
                <a:gridCol w="5949924"/>
              </a:tblGrid>
              <a:tr h="2774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Уровень Российской Федерации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Показатели экономического потенциала страны</a:t>
                      </a:r>
                      <a:endParaRPr lang="ru-RU" sz="120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Показатели взимания таможенных платежей Федеральной таможенной службой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21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Доходы федерального бюджета, млрд. руб.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Инвестиции в основной капитал (млрд. руб.)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Экспорт России (млрд. долл.)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Импорт России (млрд. долл.)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Среднегодовой курс доллара США (руб. за 1 долл. США)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Средняя цена на нефть </a:t>
                      </a:r>
                      <a:r>
                        <a:rPr lang="ru-RU" sz="1800" b="0" dirty="0" err="1">
                          <a:effectLst/>
                        </a:rPr>
                        <a:t>Urals</a:t>
                      </a:r>
                      <a:r>
                        <a:rPr lang="ru-RU" sz="1800" b="0" dirty="0">
                          <a:effectLst/>
                        </a:rPr>
                        <a:t> (долл./</a:t>
                      </a:r>
                      <a:r>
                        <a:rPr lang="ru-RU" sz="1800" b="0" dirty="0" err="1">
                          <a:effectLst/>
                        </a:rPr>
                        <a:t>барр</a:t>
                      </a:r>
                      <a:r>
                        <a:rPr lang="ru-RU" sz="1800" b="0" dirty="0">
                          <a:effectLst/>
                        </a:rPr>
                        <a:t>.)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ВВП на душу населения (млрд. руб.)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Объем иностранных инвестиций (тыс. долл. США)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b="0" dirty="0">
                          <a:effectLst/>
                        </a:rPr>
                        <a:t>Прямые инвестиции (тыс. долл. США) по информации Российского статистического ежегодника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>Портфельные инвестиции (тыс. долл. США)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>Прочие инвестиции (тыс. долл. США)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>Таможенные платежи РФ (млрд. руб.)	</a:t>
                      </a:r>
                      <a:endParaRPr lang="ru-RU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Ввозные таможенные пошлины РФ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Вывозные таможенные пошлины РФ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НДС  РФ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Акциз  РФ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Таможенные сборы  РФ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2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148" y="154379"/>
            <a:ext cx="11348852" cy="114300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Группировка совокупности показателей влияния таможенных платежей на экономический потенциал </a:t>
            </a:r>
            <a:r>
              <a:rPr lang="ru-RU" sz="3200" dirty="0" smtClean="0">
                <a:effectLst/>
              </a:rPr>
              <a:t>Оренбургской области</a:t>
            </a:r>
            <a:endParaRPr lang="ru-RU" sz="3200" dirty="0"/>
          </a:p>
        </p:txBody>
      </p:sp>
      <p:pic>
        <p:nvPicPr>
          <p:cNvPr id="5" name="Picture 3" descr="G:\работа кафедры\Шефу\ЕАЭС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86296" cy="108859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11607"/>
              </p:ext>
            </p:extLst>
          </p:nvPr>
        </p:nvGraphicFramePr>
        <p:xfrm>
          <a:off x="2" y="1470950"/>
          <a:ext cx="12191998" cy="552182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242074"/>
                <a:gridCol w="5949924"/>
              </a:tblGrid>
              <a:tr h="6080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Уровень субъекта Российской Федерации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(на примере Оренбургской области)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 экономического потенциала Оренбургской области</a:t>
                      </a:r>
                      <a:endParaRPr lang="ru-RU" sz="14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Показатели взимания таможенных платежей Оренбургской таможней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622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Инвестиции в основной капитал (млн. руб.)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ВРП в текущих ценах, млн. руб. 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Стоимость экспорта (тыс. долл.)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Стоимость импорта (тыс. долл.)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ВРП на душу населения, руб.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Вес нетто экспорта (тонн)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Вес нетто импорта (тонн)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Объем иностранных инвестиций (тыс. долл. США)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Прямые инвестиции (тыс. долл. США)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Портфельные инвестиции (тыс. долл. США)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Прочие инвестиции (тыс. долл. США)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Ставки таможенных пошлин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</a:rPr>
                        <a:t>Прямые </a:t>
                      </a:r>
                      <a:r>
                        <a:rPr lang="ru-RU" sz="2000" b="0" dirty="0" smtClean="0">
                          <a:effectLst/>
                        </a:rPr>
                        <a:t>инвестиции РФ, </a:t>
                      </a:r>
                      <a:r>
                        <a:rPr lang="ru-RU" sz="2000" b="0" dirty="0">
                          <a:effectLst/>
                        </a:rPr>
                        <a:t>млн. долл.</a:t>
                      </a:r>
                      <a:endParaRPr lang="ru-RU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Таможенные платежи (млн. руб.)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Вывозные таможенные пошлины 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Ввозные таможенные пошлины	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НДС при ввозе 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Таможенные сборы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2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3" y="0"/>
            <a:ext cx="1080258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Результаты моделирования на уровне РФ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9572119"/>
              </p:ext>
            </p:extLst>
          </p:nvPr>
        </p:nvGraphicFramePr>
        <p:xfrm>
          <a:off x="0" y="1088599"/>
          <a:ext cx="12192000" cy="566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G:\работа кафедры\Шефу\ЕАЭС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1686296" cy="1088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0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3" y="0"/>
            <a:ext cx="1080258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Результаты моделирования на уровне Оренбургской области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9068578"/>
              </p:ext>
            </p:extLst>
          </p:nvPr>
        </p:nvGraphicFramePr>
        <p:xfrm>
          <a:off x="0" y="1088599"/>
          <a:ext cx="12192000" cy="566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G:\работа кафедры\Шефу\ЕАЭС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1686296" cy="1088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8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5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внимание!!!</a:t>
            </a:r>
            <a:endParaRPr lang="ru-RU" dirty="0"/>
          </a:p>
        </p:txBody>
      </p:sp>
      <p:pic>
        <p:nvPicPr>
          <p:cNvPr id="6" name="Picture 3" descr="G:\работа кафедры\Шефу\ЕАЭС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86296" cy="1088598"/>
          </a:xfrm>
          <a:prstGeom prst="rect">
            <a:avLst/>
          </a:prstGeom>
          <a:noFill/>
        </p:spPr>
      </p:pic>
      <p:pic>
        <p:nvPicPr>
          <p:cNvPr id="6146" name="Picture 2" descr="G:\работа кафедры\гранты 2015\конференции\Питер конференция\доклад\рисунки\молоде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421" y="1167006"/>
            <a:ext cx="8421355" cy="5690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8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353</Words>
  <Application>Microsoft Office PowerPoint</Application>
  <PresentationFormat>Произвольный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МЕТОДОЛОГИЧЕСКИЕ АСПЕКТЫ СТАТИСТИЧЕСКОЙ ОЦЕНКИ ВЛИЯНИЯ ТАМОЖЕННЫХ ПЛАТЕЖЕЙ НА СОСТОЯНИЕ ЭКОНОМИЧЕСКОГО ПОТЕНЦИАЛА СТРАНЫ</vt:lpstr>
      <vt:lpstr>       Система показателей формирования экономического потенциала страны за счет взимания таможенных платежей</vt:lpstr>
      <vt:lpstr>Группировка совокупности показателей влияния таможенных платежей на экономический потенциал страны</vt:lpstr>
      <vt:lpstr>Группировка совокупности показателей влияния таможенных платежей на экономический потенциал Оренбургской области</vt:lpstr>
      <vt:lpstr>Результаты моделирования на уровне РФ</vt:lpstr>
      <vt:lpstr>Результаты моделирования на уровне Оренбургской области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Импортозамещение в рамках ЕАЭС:возможности, направления и перспективы</dc:title>
  <dc:creator>Медведев</dc:creator>
  <cp:lastModifiedBy>popov</cp:lastModifiedBy>
  <cp:revision>41</cp:revision>
  <dcterms:created xsi:type="dcterms:W3CDTF">2015-11-11T12:28:38Z</dcterms:created>
  <dcterms:modified xsi:type="dcterms:W3CDTF">2018-12-06T06:36:09Z</dcterms:modified>
</cp:coreProperties>
</file>