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17"/>
  </p:notesMasterIdLst>
  <p:sldIdLst>
    <p:sldId id="256" r:id="rId2"/>
    <p:sldId id="266" r:id="rId3"/>
    <p:sldId id="268" r:id="rId4"/>
    <p:sldId id="269" r:id="rId5"/>
    <p:sldId id="270" r:id="rId6"/>
    <p:sldId id="271" r:id="rId7"/>
    <p:sldId id="272" r:id="rId8"/>
    <p:sldId id="273" r:id="rId9"/>
    <p:sldId id="274" r:id="rId10"/>
    <p:sldId id="275" r:id="rId11"/>
    <p:sldId id="276" r:id="rId12"/>
    <p:sldId id="277" r:id="rId13"/>
    <p:sldId id="279" r:id="rId14"/>
    <p:sldId id="278" r:id="rId15"/>
    <p:sldId id="26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4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52B190-D238-4F90-AEE0-BCFC1F4BD252}" type="datetimeFigureOut">
              <a:rPr lang="ru-RU" smtClean="0"/>
              <a:pPr/>
              <a:t>02.12.2018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47755-952C-4B31-BEA4-28D9B1FF20BB}" type="slidenum">
              <a:rPr lang="ru-RU" smtClean="0"/>
              <a:pPr/>
              <a:t>‹#›</a:t>
            </a:fld>
            <a:endParaRPr lang="ru-RU"/>
          </a:p>
        </p:txBody>
      </p:sp>
    </p:spTree>
    <p:extLst>
      <p:ext uri="{BB962C8B-B14F-4D97-AF65-F5344CB8AC3E}">
        <p14:creationId xmlns:p14="http://schemas.microsoft.com/office/powerpoint/2010/main" val="3590993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6C725BE8-E729-478E-9BB9-D9C4FE99FDA6}" type="datetime1">
              <a:rPr lang="ru-RU" smtClean="0"/>
              <a:pPr/>
              <a:t>02.12.2018</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F62A07F8-BB65-4824-9C30-FC980872B66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28BBFAE-AF9D-4DDB-BD46-494C3ABDC889}" type="datetime1">
              <a:rPr lang="ru-RU" smtClean="0"/>
              <a:pPr/>
              <a:t>02.12.2018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62A07F8-BB65-4824-9C30-FC980872B66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67D2FC-BD35-4E10-AB11-A7F132AEEA40}" type="datetime1">
              <a:rPr lang="ru-RU" smtClean="0"/>
              <a:pPr/>
              <a:t>02.12.2018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62A07F8-BB65-4824-9C30-FC980872B66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77D95288-70EF-4226-9705-AD0666B91315}" type="datetime1">
              <a:rPr lang="ru-RU" smtClean="0"/>
              <a:pPr/>
              <a:t>02.12.2018</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F62A07F8-BB65-4824-9C30-FC980872B66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16171C26-BC86-41E4-920C-4FBA44DB87F9}" type="datetime1">
              <a:rPr lang="ru-RU" smtClean="0"/>
              <a:pPr/>
              <a:t>02.12.2018</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F62A07F8-BB65-4824-9C30-FC980872B666}"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C3925407-5F45-4299-81A6-5C6FB2D23B59}" type="datetime1">
              <a:rPr lang="ru-RU" smtClean="0"/>
              <a:pPr/>
              <a:t>02.12.2018</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62A07F8-BB65-4824-9C30-FC980872B66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34AE025B-092B-47FB-85F7-6EA82CC29771}" type="datetime1">
              <a:rPr lang="ru-RU" smtClean="0"/>
              <a:pPr/>
              <a:t>02.12.2018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F62A07F8-BB65-4824-9C30-FC980872B666}"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26EABFFE-CE8A-48AE-971B-AFD910967B9C}" type="datetime1">
              <a:rPr lang="ru-RU" smtClean="0"/>
              <a:pPr/>
              <a:t>02.12.2018</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62A07F8-BB65-4824-9C30-FC980872B66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EF18277-97ED-4244-A1CE-A17F2270DF09}" type="datetime1">
              <a:rPr lang="ru-RU" smtClean="0"/>
              <a:pPr/>
              <a:t>02.12.2018</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62A07F8-BB65-4824-9C30-FC980872B66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AC3A0577-1DCB-4A92-89FD-F3E17CE23952}" type="datetime1">
              <a:rPr lang="ru-RU" smtClean="0"/>
              <a:pPr/>
              <a:t>02.12.2018</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62A07F8-BB65-4824-9C30-FC980872B66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38E9EF55-BFF8-4701-A0C7-9BCA17CCD42F}" type="datetime1">
              <a:rPr lang="ru-RU" smtClean="0"/>
              <a:pPr/>
              <a:t>02.12.2018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62A07F8-BB65-4824-9C30-FC980872B666}"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E57EC82-DF41-46E9-8302-85F278788830}" type="datetime1">
              <a:rPr lang="ru-RU" smtClean="0"/>
              <a:pPr/>
              <a:t>02.12.2018</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62A07F8-BB65-4824-9C30-FC980872B666}"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12.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9.wmf"/><Relationship Id="rId11" Type="http://schemas.openxmlformats.org/officeDocument/2006/relationships/image" Target="../media/image11.wmf"/><Relationship Id="rId5" Type="http://schemas.openxmlformats.org/officeDocument/2006/relationships/oleObject" Target="../embeddings/oleObject8.bin"/><Relationship Id="rId10" Type="http://schemas.openxmlformats.org/officeDocument/2006/relationships/oleObject" Target="../embeddings/oleObject11.bin"/><Relationship Id="rId4" Type="http://schemas.openxmlformats.org/officeDocument/2006/relationships/image" Target="../media/image8.wmf"/><Relationship Id="rId9"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16632"/>
            <a:ext cx="8363272" cy="6741368"/>
          </a:xfrm>
        </p:spPr>
        <p:txBody>
          <a:bodyPr>
            <a:normAutofit/>
          </a:bodyPr>
          <a:lstStyle/>
          <a:p>
            <a:pPr algn="ctr"/>
            <a:r>
              <a:rPr lang="ru-RU" sz="4000" b="1" cap="all" dirty="0" smtClean="0">
                <a:latin typeface="Times New Roman" pitchFamily="18" charset="0"/>
                <a:cs typeface="Times New Roman" pitchFamily="18" charset="0"/>
              </a:rPr>
              <a:t>Анализ переносимости жировой нагрузки при хроническом панкреатите с помощью теории проверки статистических гипотез</a:t>
            </a:r>
            <a:br>
              <a:rPr lang="ru-RU" sz="4000" b="1" cap="all"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33400" y="4437112"/>
            <a:ext cx="7854696" cy="1800200"/>
          </a:xfrm>
        </p:spPr>
        <p:txBody>
          <a:bodyPr>
            <a:normAutofit fontScale="92500"/>
          </a:bodyPr>
          <a:lstStyle/>
          <a:p>
            <a:r>
              <a:rPr lang="ru-RU" dirty="0" smtClean="0"/>
              <a:t>         </a:t>
            </a:r>
            <a:r>
              <a:rPr lang="ru-RU" sz="2800" dirty="0" smtClean="0">
                <a:latin typeface="Times New Roman" pitchFamily="18" charset="0"/>
                <a:cs typeface="Times New Roman" pitchFamily="18" charset="0"/>
              </a:rPr>
              <a:t>доцент </a:t>
            </a:r>
            <a:r>
              <a:rPr lang="ru-RU" sz="2800" dirty="0" err="1" smtClean="0">
                <a:latin typeface="Times New Roman" pitchFamily="18" charset="0"/>
                <a:cs typeface="Times New Roman" pitchFamily="18" charset="0"/>
              </a:rPr>
              <a:t>Газарян</a:t>
            </a:r>
            <a:r>
              <a:rPr lang="ru-RU" sz="2800" dirty="0" smtClean="0">
                <a:latin typeface="Times New Roman" pitchFamily="18" charset="0"/>
                <a:cs typeface="Times New Roman" pitchFamily="18" charset="0"/>
              </a:rPr>
              <a:t> В.А., </a:t>
            </a:r>
            <a:r>
              <a:rPr lang="ru-RU" sz="2800" dirty="0" smtClean="0">
                <a:latin typeface="Times New Roman" pitchFamily="18" charset="0"/>
                <a:cs typeface="Times New Roman" pitchFamily="18" charset="0"/>
              </a:rPr>
              <a:t>доцент </a:t>
            </a:r>
            <a:r>
              <a:rPr lang="ru-RU" sz="2800" dirty="0" smtClean="0">
                <a:latin typeface="Times New Roman" pitchFamily="18" charset="0"/>
                <a:cs typeface="Times New Roman" pitchFamily="18" charset="0"/>
              </a:rPr>
              <a:t>Гурьянова И. </a:t>
            </a:r>
            <a:r>
              <a:rPr lang="ru-RU" sz="2800" dirty="0">
                <a:latin typeface="Times New Roman" pitchFamily="18" charset="0"/>
                <a:cs typeface="Times New Roman" pitchFamily="18" charset="0"/>
              </a:rPr>
              <a:t>Э</a:t>
            </a:r>
            <a:r>
              <a:rPr lang="ru-RU"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r>
              <a:rPr lang="ru-RU" sz="2800" dirty="0" smtClean="0">
                <a:latin typeface="Times New Roman" pitchFamily="18" charset="0"/>
                <a:cs typeface="Times New Roman" pitchFamily="18" charset="0"/>
              </a:rPr>
              <a:t>   Финансовый университет при Правительстве РФ</a:t>
            </a:r>
            <a:endParaRPr lang="ru-RU" sz="2800" dirty="0">
              <a:latin typeface="Times New Roman" pitchFamily="18" charset="0"/>
              <a:cs typeface="Times New Roman" pitchFamily="18" charset="0"/>
            </a:endParaRPr>
          </a:p>
          <a:p>
            <a:pPr algn="ctr"/>
            <a:r>
              <a:rPr lang="ru-RU" i="1" dirty="0"/>
              <a:t>Департамент анализа данных, принятия решений и финансовых технологий</a:t>
            </a:r>
            <a:endParaRPr lang="smn-FI" dirty="0"/>
          </a:p>
          <a:p>
            <a:endParaRPr lang="ru-RU" dirty="0"/>
          </a:p>
        </p:txBody>
      </p:sp>
      <p:sp>
        <p:nvSpPr>
          <p:cNvPr id="4" name="Номер слайда 3"/>
          <p:cNvSpPr>
            <a:spLocks noGrp="1"/>
          </p:cNvSpPr>
          <p:nvPr>
            <p:ph type="sldNum" sz="quarter" idx="12"/>
          </p:nvPr>
        </p:nvSpPr>
        <p:spPr/>
        <p:txBody>
          <a:bodyPr/>
          <a:lstStyle/>
          <a:p>
            <a:fld id="{F62A07F8-BB65-4824-9C30-FC980872B666}" type="slidenum">
              <a:rPr lang="ru-RU" smtClean="0"/>
              <a:pPr/>
              <a:t>1</a:t>
            </a:fld>
            <a:endParaRPr lang="ru-RU"/>
          </a:p>
        </p:txBody>
      </p:sp>
    </p:spTree>
    <p:extLst>
      <p:ext uri="{BB962C8B-B14F-4D97-AF65-F5344CB8AC3E}">
        <p14:creationId xmlns:p14="http://schemas.microsoft.com/office/powerpoint/2010/main" val="2977793160"/>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476672"/>
            <a:ext cx="8363272" cy="6237312"/>
          </a:xfrm>
        </p:spPr>
        <p:txBody>
          <a:bodyPr>
            <a:normAutofit/>
          </a:bodyPr>
          <a:lstStyle/>
          <a:p>
            <a:pPr algn="r"/>
            <a:r>
              <a:rPr lang="ru-RU" sz="2200" cap="none" smtClean="0">
                <a:solidFill>
                  <a:schemeClr val="tx1"/>
                </a:solidFill>
                <a:effectLst/>
                <a:latin typeface="Times New Roman" pitchFamily="18" charset="0"/>
                <a:cs typeface="Times New Roman" pitchFamily="18" charset="0"/>
              </a:rPr>
              <a:t>Таблицы </a:t>
            </a:r>
            <a:r>
              <a:rPr lang="ru-RU" sz="2200" cap="none" dirty="0" smtClean="0">
                <a:solidFill>
                  <a:schemeClr val="tx1"/>
                </a:solidFill>
                <a:effectLst/>
                <a:latin typeface="Times New Roman" pitchFamily="18" charset="0"/>
                <a:cs typeface="Times New Roman" pitchFamily="18" charset="0"/>
              </a:rPr>
              <a:t>3,4</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endParaRPr lang="ru-RU" sz="22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10</a:t>
            </a:fld>
            <a:endParaRPr lang="ru-RU"/>
          </a:p>
        </p:txBody>
      </p:sp>
      <p:graphicFrame>
        <p:nvGraphicFramePr>
          <p:cNvPr id="5" name="Таблица 4"/>
          <p:cNvGraphicFramePr>
            <a:graphicFrameLocks noGrp="1"/>
          </p:cNvGraphicFramePr>
          <p:nvPr>
            <p:extLst>
              <p:ext uri="{D42A27DB-BD31-4B8C-83A1-F6EECF244321}">
                <p14:modId xmlns:p14="http://schemas.microsoft.com/office/powerpoint/2010/main" val="2138785600"/>
              </p:ext>
            </p:extLst>
          </p:nvPr>
        </p:nvGraphicFramePr>
        <p:xfrm>
          <a:off x="827584" y="1124744"/>
          <a:ext cx="7416822" cy="1848206"/>
        </p:xfrm>
        <a:graphic>
          <a:graphicData uri="http://schemas.openxmlformats.org/drawingml/2006/table">
            <a:tbl>
              <a:tblPr/>
              <a:tblGrid>
                <a:gridCol w="2268859"/>
                <a:gridCol w="554175"/>
                <a:gridCol w="924495"/>
                <a:gridCol w="1293510"/>
                <a:gridCol w="1109655"/>
                <a:gridCol w="1266128"/>
              </a:tblGrid>
              <a:tr h="648072">
                <a:tc>
                  <a:txBody>
                    <a:bodyPr/>
                    <a:lstStyle/>
                    <a:p>
                      <a:pPr algn="ctr">
                        <a:lnSpc>
                          <a:spcPct val="115000"/>
                        </a:lnSpc>
                        <a:spcAft>
                          <a:spcPts val="1000"/>
                        </a:spcAft>
                      </a:pPr>
                      <a:r>
                        <a:rPr lang="ru-RU" sz="2200" dirty="0" err="1">
                          <a:latin typeface="Times New Roman"/>
                          <a:ea typeface="Calibri"/>
                          <a:cs typeface="Times New Roman"/>
                        </a:rPr>
                        <a:t>θ, ммоль</a:t>
                      </a:r>
                      <a:r>
                        <a:rPr lang="ru-RU" sz="2200" dirty="0">
                          <a:latin typeface="Times New Roman"/>
                          <a:ea typeface="Calibri"/>
                          <a:cs typeface="Times New Roman"/>
                        </a:rPr>
                        <a:t>/л</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-1</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dirty="0">
                          <a:latin typeface="Times New Roman"/>
                          <a:ea typeface="Calibri"/>
                          <a:cs typeface="Times New Roman"/>
                        </a:rPr>
                        <a:t>-0,2</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-0,1</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-0,05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067">
                <a:tc>
                  <a:txBody>
                    <a:bodyPr/>
                    <a:lstStyle/>
                    <a:p>
                      <a:pPr algn="ctr">
                        <a:lnSpc>
                          <a:spcPct val="115000"/>
                        </a:lnSpc>
                        <a:spcAft>
                          <a:spcPts val="1000"/>
                        </a:spcAft>
                      </a:pPr>
                      <a:r>
                        <a:rPr lang="ru-RU" sz="2200">
                          <a:latin typeface="Times New Roman"/>
                          <a:ea typeface="Calibri"/>
                          <a:cs typeface="Times New Roman"/>
                        </a:rPr>
                        <a:t>ТГ через час</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9·10</a:t>
                      </a:r>
                      <a:r>
                        <a:rPr lang="ru-RU" sz="2200" baseline="30000">
                          <a:latin typeface="Times New Roman"/>
                          <a:ea typeface="Calibri"/>
                          <a:cs typeface="Times New Roman"/>
                        </a:rPr>
                        <a:t>-5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0,07</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b="1" dirty="0">
                          <a:latin typeface="Times New Roman"/>
                          <a:ea typeface="Calibri"/>
                          <a:cs typeface="Times New Roman"/>
                        </a:rPr>
                        <a:t>0,67</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067">
                <a:tc>
                  <a:txBody>
                    <a:bodyPr/>
                    <a:lstStyle/>
                    <a:p>
                      <a:pPr algn="ctr">
                        <a:lnSpc>
                          <a:spcPct val="115000"/>
                        </a:lnSpc>
                        <a:spcAft>
                          <a:spcPts val="1000"/>
                        </a:spcAft>
                      </a:pPr>
                      <a:r>
                        <a:rPr lang="ru-RU" sz="2200">
                          <a:latin typeface="Times New Roman"/>
                          <a:ea typeface="Calibri"/>
                          <a:cs typeface="Times New Roman"/>
                        </a:rPr>
                        <a:t>ТГ через 2 часа</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10</a:t>
                      </a:r>
                      <a:r>
                        <a:rPr lang="ru-RU" sz="2200" baseline="30000">
                          <a:latin typeface="Times New Roman"/>
                          <a:ea typeface="Calibri"/>
                          <a:cs typeface="Times New Roman"/>
                        </a:rPr>
                        <a:t>-4</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5·10</a:t>
                      </a:r>
                      <a:r>
                        <a:rPr lang="ru-RU" sz="2200" baseline="30000">
                          <a:latin typeface="Times New Roman"/>
                          <a:ea typeface="Calibri"/>
                          <a:cs typeface="Times New Roman"/>
                        </a:rPr>
                        <a:t>-3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dirty="0">
                          <a:latin typeface="Times New Roman"/>
                          <a:ea typeface="Calibri"/>
                          <a:cs typeface="Times New Roman"/>
                        </a:rPr>
                        <a:t>0,03</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nvGraphicFramePr>
        <p:xfrm>
          <a:off x="827584" y="3933056"/>
          <a:ext cx="7488832" cy="1989828"/>
        </p:xfrm>
        <a:graphic>
          <a:graphicData uri="http://schemas.openxmlformats.org/drawingml/2006/table">
            <a:tbl>
              <a:tblPr/>
              <a:tblGrid>
                <a:gridCol w="2279556"/>
                <a:gridCol w="774890"/>
                <a:gridCol w="918191"/>
                <a:gridCol w="961978"/>
                <a:gridCol w="936767"/>
                <a:gridCol w="1003111"/>
                <a:gridCol w="614339"/>
              </a:tblGrid>
              <a:tr h="609342">
                <a:tc>
                  <a:txBody>
                    <a:bodyPr/>
                    <a:lstStyle/>
                    <a:p>
                      <a:pPr algn="ctr">
                        <a:lnSpc>
                          <a:spcPct val="115000"/>
                        </a:lnSpc>
                        <a:spcAft>
                          <a:spcPts val="1000"/>
                        </a:spcAft>
                      </a:pPr>
                      <a:r>
                        <a:rPr lang="ru-RU" sz="2200" dirty="0" err="1">
                          <a:latin typeface="Times New Roman"/>
                          <a:ea typeface="Calibri"/>
                          <a:cs typeface="Times New Roman"/>
                        </a:rPr>
                        <a:t>θ, ммоль</a:t>
                      </a:r>
                      <a:r>
                        <a:rPr lang="ru-RU" sz="2200" dirty="0">
                          <a:latin typeface="Times New Roman"/>
                          <a:ea typeface="Calibri"/>
                          <a:cs typeface="Times New Roman"/>
                        </a:rPr>
                        <a:t>/л</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0,05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0,1</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0,2</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dirty="0">
                          <a:latin typeface="Times New Roman"/>
                          <a:ea typeface="Calibri"/>
                          <a:cs typeface="Times New Roman"/>
                        </a:rPr>
                        <a:t>0,5</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dirty="0">
                          <a:latin typeface="Times New Roman"/>
                          <a:ea typeface="Calibri"/>
                          <a:cs typeface="Times New Roman"/>
                        </a:rPr>
                        <a:t>1</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342">
                <a:tc>
                  <a:txBody>
                    <a:bodyPr/>
                    <a:lstStyle/>
                    <a:p>
                      <a:pPr algn="ctr">
                        <a:lnSpc>
                          <a:spcPct val="115000"/>
                        </a:lnSpc>
                        <a:spcAft>
                          <a:spcPts val="1000"/>
                        </a:spcAft>
                      </a:pPr>
                      <a:r>
                        <a:rPr lang="ru-RU" sz="2200">
                          <a:latin typeface="Times New Roman"/>
                          <a:ea typeface="Calibri"/>
                          <a:cs typeface="Times New Roman"/>
                        </a:rPr>
                        <a:t>ТГ через час</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0,02</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7,5·10</a:t>
                      </a:r>
                      <a:r>
                        <a:rPr lang="ru-RU" sz="2200" baseline="30000">
                          <a:latin typeface="Times New Roman"/>
                          <a:ea typeface="Calibri"/>
                          <a:cs typeface="Times New Roman"/>
                        </a:rPr>
                        <a:t>-4</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10</a:t>
                      </a:r>
                      <a:r>
                        <a:rPr lang="ru-RU" sz="2200" baseline="30000">
                          <a:latin typeface="Times New Roman"/>
                          <a:ea typeface="Calibri"/>
                          <a:cs typeface="Times New Roman"/>
                        </a:rPr>
                        <a:t>-6</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342">
                <a:tc>
                  <a:txBody>
                    <a:bodyPr/>
                    <a:lstStyle/>
                    <a:p>
                      <a:pPr algn="ctr">
                        <a:lnSpc>
                          <a:spcPct val="115000"/>
                        </a:lnSpc>
                        <a:spcAft>
                          <a:spcPts val="1000"/>
                        </a:spcAft>
                      </a:pPr>
                      <a:r>
                        <a:rPr lang="ru-RU" sz="2200">
                          <a:latin typeface="Times New Roman"/>
                          <a:ea typeface="Calibri"/>
                          <a:cs typeface="Times New Roman"/>
                        </a:rPr>
                        <a:t>ТГ через 2 часа</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0,13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0,43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b="1">
                          <a:latin typeface="Times New Roman"/>
                          <a:ea typeface="Calibri"/>
                          <a:cs typeface="Times New Roman"/>
                        </a:rPr>
                        <a:t>0,97</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0,15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10</a:t>
                      </a:r>
                      <a:r>
                        <a:rPr lang="ru-RU" sz="2200" baseline="30000">
                          <a:latin typeface="Times New Roman"/>
                          <a:ea typeface="Calibri"/>
                          <a:cs typeface="Times New Roman"/>
                        </a:rPr>
                        <a:t>-6</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dirty="0">
                          <a:latin typeface="Times New Roman"/>
                          <a:ea typeface="Calibri"/>
                          <a:cs typeface="Times New Roman"/>
                        </a:rPr>
                        <a:t>0</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548680"/>
            <a:ext cx="8363272" cy="5328592"/>
          </a:xfrm>
        </p:spPr>
        <p:txBody>
          <a:bodyPr>
            <a:normAutofit/>
          </a:bodyPr>
          <a:lstStyle/>
          <a:p>
            <a:pPr>
              <a:lnSpc>
                <a:spcPct val="130000"/>
              </a:lnSpc>
            </a:pPr>
            <a:r>
              <a:rPr lang="ru-RU" sz="2200" cap="none" dirty="0" smtClean="0">
                <a:solidFill>
                  <a:schemeClr val="tx1"/>
                </a:solidFill>
                <a:effectLst/>
                <a:latin typeface="Times New Roman" pitchFamily="18" charset="0"/>
                <a:cs typeface="Times New Roman" pitchFamily="18" charset="0"/>
              </a:rPr>
              <a:t>В таблице 3 показано, что </a:t>
            </a:r>
            <a:r>
              <a:rPr lang="en-US" sz="2200" i="1" cap="none" dirty="0" smtClean="0">
                <a:solidFill>
                  <a:schemeClr val="tx1"/>
                </a:solidFill>
                <a:effectLst/>
                <a:latin typeface="Times New Roman" pitchFamily="18" charset="0"/>
                <a:cs typeface="Times New Roman" pitchFamily="18" charset="0"/>
              </a:rPr>
              <a:t>p</a:t>
            </a:r>
            <a:r>
              <a:rPr lang="ru-RU" sz="2200" cap="none" dirty="0" smtClean="0">
                <a:solidFill>
                  <a:schemeClr val="tx1"/>
                </a:solidFill>
                <a:effectLst/>
                <a:latin typeface="Times New Roman" pitchFamily="18" charset="0"/>
                <a:cs typeface="Times New Roman" pitchFamily="18" charset="0"/>
              </a:rPr>
              <a:t>-значение, равное 0,67, получено для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при оценке изменений количества </a:t>
            </a:r>
            <a:r>
              <a:rPr lang="ru-RU" sz="2200" cap="none" dirty="0" err="1" smtClean="0">
                <a:solidFill>
                  <a:schemeClr val="tx1"/>
                </a:solidFill>
                <a:effectLst/>
                <a:latin typeface="Times New Roman" pitchFamily="18" charset="0"/>
                <a:cs typeface="Times New Roman" pitchFamily="18" charset="0"/>
              </a:rPr>
              <a:t>триглицеридов</a:t>
            </a:r>
            <a:r>
              <a:rPr lang="ru-RU" sz="2200" cap="none" dirty="0" smtClean="0">
                <a:solidFill>
                  <a:schemeClr val="tx1"/>
                </a:solidFill>
                <a:effectLst/>
                <a:latin typeface="Times New Roman" pitchFamily="18" charset="0"/>
                <a:cs typeface="Times New Roman" pitchFamily="18" charset="0"/>
              </a:rPr>
              <a:t> через час после тестирования. В таблице 4 можно видеть, что </a:t>
            </a:r>
            <a:r>
              <a:rPr lang="en-US" sz="2200" i="1" cap="none" dirty="0" smtClean="0">
                <a:solidFill>
                  <a:schemeClr val="tx1"/>
                </a:solidFill>
                <a:effectLst/>
                <a:latin typeface="Times New Roman" pitchFamily="18" charset="0"/>
                <a:cs typeface="Times New Roman" pitchFamily="18" charset="0"/>
              </a:rPr>
              <a:t>p</a:t>
            </a:r>
            <a:r>
              <a:rPr lang="ru-RU" sz="2200" cap="none" dirty="0" smtClean="0">
                <a:solidFill>
                  <a:schemeClr val="tx1"/>
                </a:solidFill>
                <a:effectLst/>
                <a:latin typeface="Times New Roman" pitchFamily="18" charset="0"/>
                <a:cs typeface="Times New Roman" pitchFamily="18" charset="0"/>
              </a:rPr>
              <a:t>-значение принимает максимальное значение, равное 0,97, при               в том случае, когда оценивается изменение количества </a:t>
            </a:r>
            <a:r>
              <a:rPr lang="ru-RU" sz="2200" cap="none" dirty="0" err="1" smtClean="0">
                <a:solidFill>
                  <a:schemeClr val="tx1"/>
                </a:solidFill>
                <a:effectLst/>
                <a:latin typeface="Times New Roman" pitchFamily="18" charset="0"/>
                <a:cs typeface="Times New Roman" pitchFamily="18" charset="0"/>
              </a:rPr>
              <a:t>триглицеридов</a:t>
            </a:r>
            <a:r>
              <a:rPr lang="ru-RU" sz="2200" cap="none" dirty="0" smtClean="0">
                <a:solidFill>
                  <a:schemeClr val="tx1"/>
                </a:solidFill>
                <a:effectLst/>
                <a:latin typeface="Times New Roman" pitchFamily="18" charset="0"/>
                <a:cs typeface="Times New Roman" pitchFamily="18" charset="0"/>
              </a:rPr>
              <a:t> через два часа после тестирования. Следует отметить, что, согласно медицинскому стандарту, как уменьшение уровня </a:t>
            </a:r>
            <a:r>
              <a:rPr lang="ru-RU" sz="2200" cap="none" dirty="0" err="1" smtClean="0">
                <a:solidFill>
                  <a:schemeClr val="tx1"/>
                </a:solidFill>
                <a:effectLst/>
                <a:latin typeface="Times New Roman" pitchFamily="18" charset="0"/>
                <a:cs typeface="Times New Roman" pitchFamily="18" charset="0"/>
              </a:rPr>
              <a:t>триглицеридов</a:t>
            </a:r>
            <a:r>
              <a:rPr lang="ru-RU" sz="2200" cap="none" dirty="0" smtClean="0">
                <a:solidFill>
                  <a:schemeClr val="tx1"/>
                </a:solidFill>
                <a:effectLst/>
                <a:latin typeface="Times New Roman" pitchFamily="18" charset="0"/>
                <a:cs typeface="Times New Roman" pitchFamily="18" charset="0"/>
              </a:rPr>
              <a:t> на 0,05 </a:t>
            </a:r>
            <a:r>
              <a:rPr lang="ru-RU" sz="2200" cap="none" dirty="0" err="1" smtClean="0">
                <a:solidFill>
                  <a:schemeClr val="tx1"/>
                </a:solidFill>
                <a:effectLst/>
                <a:latin typeface="Times New Roman" pitchFamily="18" charset="0"/>
                <a:cs typeface="Times New Roman" pitchFamily="18" charset="0"/>
              </a:rPr>
              <a:t>ммоль</a:t>
            </a:r>
            <a:r>
              <a:rPr lang="ru-RU" sz="2200" cap="none" dirty="0" smtClean="0">
                <a:solidFill>
                  <a:schemeClr val="tx1"/>
                </a:solidFill>
                <a:effectLst/>
                <a:latin typeface="Times New Roman" pitchFamily="18" charset="0"/>
                <a:cs typeface="Times New Roman" pitchFamily="18" charset="0"/>
              </a:rPr>
              <a:t>/л, так и увеличение на 0,1 </a:t>
            </a:r>
            <a:r>
              <a:rPr lang="ru-RU" sz="2200" cap="none" dirty="0" err="1" smtClean="0">
                <a:solidFill>
                  <a:schemeClr val="tx1"/>
                </a:solidFill>
                <a:effectLst/>
                <a:latin typeface="Times New Roman" pitchFamily="18" charset="0"/>
                <a:cs typeface="Times New Roman" pitchFamily="18" charset="0"/>
              </a:rPr>
              <a:t>ммоль</a:t>
            </a:r>
            <a:r>
              <a:rPr lang="ru-RU" sz="2200" cap="none" dirty="0" smtClean="0">
                <a:solidFill>
                  <a:schemeClr val="tx1"/>
                </a:solidFill>
                <a:effectLst/>
                <a:latin typeface="Times New Roman" pitchFamily="18" charset="0"/>
                <a:cs typeface="Times New Roman" pitchFamily="18" charset="0"/>
              </a:rPr>
              <a:t>/л, не выходят за пределы нормы, следовательно, такие изменения можно считать несущественными.</a:t>
            </a:r>
            <a:br>
              <a:rPr lang="ru-RU" sz="2200" cap="none" dirty="0" smtClean="0">
                <a:solidFill>
                  <a:schemeClr val="tx1"/>
                </a:solidFill>
                <a:effectLst/>
                <a:latin typeface="Times New Roman" pitchFamily="18" charset="0"/>
                <a:cs typeface="Times New Roman" pitchFamily="18" charset="0"/>
              </a:rPr>
            </a:br>
            <a:endParaRPr lang="ru-RU" sz="22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11</a:t>
            </a:fld>
            <a:endParaRPr lang="ru-RU"/>
          </a:p>
        </p:txBody>
      </p:sp>
      <p:graphicFrame>
        <p:nvGraphicFramePr>
          <p:cNvPr id="25603" name="Object 3"/>
          <p:cNvGraphicFramePr>
            <a:graphicFrameLocks noChangeAspect="1"/>
          </p:cNvGraphicFramePr>
          <p:nvPr/>
        </p:nvGraphicFramePr>
        <p:xfrm>
          <a:off x="539552" y="1124792"/>
          <a:ext cx="1237194" cy="396000"/>
        </p:xfrm>
        <a:graphic>
          <a:graphicData uri="http://schemas.openxmlformats.org/presentationml/2006/ole">
            <mc:AlternateContent xmlns:mc="http://schemas.openxmlformats.org/markup-compatibility/2006">
              <mc:Choice xmlns:v="urn:schemas-microsoft-com:vml" Requires="v">
                <p:oleObj spid="_x0000_s25619" name="Формула" r:id="rId3" imgW="952087" imgH="304668" progId="Equation.3">
                  <p:embed/>
                </p:oleObj>
              </mc:Choice>
              <mc:Fallback>
                <p:oleObj name="Формула" r:id="rId3" imgW="952087" imgH="304668" progId="Equation.3">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124792"/>
                        <a:ext cx="1237194" cy="39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4" name="Object 4"/>
          <p:cNvGraphicFramePr>
            <a:graphicFrameLocks noChangeAspect="1"/>
          </p:cNvGraphicFramePr>
          <p:nvPr/>
        </p:nvGraphicFramePr>
        <p:xfrm>
          <a:off x="6876256" y="1954213"/>
          <a:ext cx="906462" cy="395287"/>
        </p:xfrm>
        <a:graphic>
          <a:graphicData uri="http://schemas.openxmlformats.org/presentationml/2006/ole">
            <mc:AlternateContent xmlns:mc="http://schemas.openxmlformats.org/markup-compatibility/2006">
              <mc:Choice xmlns:v="urn:schemas-microsoft-com:vml" Requires="v">
                <p:oleObj spid="_x0000_s25620" name="Формула" r:id="rId5" imgW="698197" imgH="304668" progId="Equation.3">
                  <p:embed/>
                </p:oleObj>
              </mc:Choice>
              <mc:Fallback>
                <p:oleObj name="Формула" r:id="rId5" imgW="698197" imgH="304668" progId="Equation.3">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76256" y="1954213"/>
                        <a:ext cx="906462" cy="395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620688"/>
            <a:ext cx="8363272" cy="6093296"/>
          </a:xfrm>
        </p:spPr>
        <p:txBody>
          <a:bodyPr>
            <a:normAutofit/>
          </a:bodyPr>
          <a:lstStyle/>
          <a:p>
            <a:pPr>
              <a:lnSpc>
                <a:spcPct val="130000"/>
              </a:lnSpc>
            </a:pPr>
            <a:r>
              <a:rPr lang="ru-RU" sz="2200" cap="none" dirty="0" smtClean="0">
                <a:solidFill>
                  <a:schemeClr val="tx1"/>
                </a:solidFill>
                <a:effectLst/>
                <a:latin typeface="Times New Roman" pitchFamily="18" charset="0"/>
                <a:cs typeface="Times New Roman" pitchFamily="18" charset="0"/>
              </a:rPr>
              <a:t>Далее проверяется основная гипотеза                     , означающая, что количество липазы в крови пациентов в среднем не изменилось под влиянием </a:t>
            </a:r>
            <a:r>
              <a:rPr lang="ru-RU" sz="2200" cap="none" dirty="0" err="1" smtClean="0">
                <a:solidFill>
                  <a:schemeClr val="tx1"/>
                </a:solidFill>
                <a:effectLst/>
                <a:latin typeface="Times New Roman" pitchFamily="18" charset="0"/>
                <a:cs typeface="Times New Roman" pitchFamily="18" charset="0"/>
              </a:rPr>
              <a:t>среднецепочечных</a:t>
            </a:r>
            <a:r>
              <a:rPr lang="ru-RU" sz="2200" cap="none" dirty="0" smtClean="0">
                <a:solidFill>
                  <a:schemeClr val="tx1"/>
                </a:solidFill>
                <a:effectLst/>
                <a:latin typeface="Times New Roman" pitchFamily="18" charset="0"/>
                <a:cs typeface="Times New Roman" pitchFamily="18" charset="0"/>
              </a:rPr>
              <a:t> жирных кислот. Результаты применения критерия Стьюдента к выборкам значений липазы через час и через два часа после тестирования пациентов показаны в табл. 5 и табл. 6 соответственно. Поскольку </a:t>
            </a:r>
            <a:r>
              <a:rPr lang="en-US" sz="2200" i="1" cap="none" dirty="0" smtClean="0">
                <a:solidFill>
                  <a:schemeClr val="tx1"/>
                </a:solidFill>
                <a:effectLst/>
                <a:latin typeface="Times New Roman" pitchFamily="18" charset="0"/>
                <a:cs typeface="Times New Roman" pitchFamily="18" charset="0"/>
              </a:rPr>
              <a:t>p</a:t>
            </a:r>
            <a:r>
              <a:rPr lang="ru-RU" sz="2200" cap="none" dirty="0" smtClean="0">
                <a:solidFill>
                  <a:schemeClr val="tx1"/>
                </a:solidFill>
                <a:effectLst/>
                <a:latin typeface="Times New Roman" pitchFamily="18" charset="0"/>
                <a:cs typeface="Times New Roman" pitchFamily="18" charset="0"/>
              </a:rPr>
              <a:t>-значения чрезвычайно велики: </a:t>
            </a:r>
            <a:r>
              <a:rPr lang="en-US" sz="2200" i="1" cap="none" dirty="0" smtClean="0">
                <a:solidFill>
                  <a:schemeClr val="tx1"/>
                </a:solidFill>
                <a:effectLst/>
                <a:latin typeface="Times New Roman" pitchFamily="18" charset="0"/>
                <a:cs typeface="Times New Roman" pitchFamily="18" charset="0"/>
              </a:rPr>
              <a:t>p</a:t>
            </a:r>
            <a:r>
              <a:rPr lang="ru-RU" sz="2200" cap="none" dirty="0" smtClean="0">
                <a:solidFill>
                  <a:schemeClr val="tx1"/>
                </a:solidFill>
                <a:effectLst/>
                <a:latin typeface="Times New Roman" pitchFamily="18" charset="0"/>
                <a:cs typeface="Times New Roman" pitchFamily="18" charset="0"/>
              </a:rPr>
              <a:t> = 0,82 через час после тестирования и           </a:t>
            </a:r>
            <a:r>
              <a:rPr lang="en-US" sz="2200" i="1" cap="none" dirty="0" smtClean="0">
                <a:solidFill>
                  <a:schemeClr val="tx1"/>
                </a:solidFill>
                <a:effectLst/>
                <a:latin typeface="Times New Roman" pitchFamily="18" charset="0"/>
                <a:cs typeface="Times New Roman" pitchFamily="18" charset="0"/>
              </a:rPr>
              <a:t>p</a:t>
            </a:r>
            <a:r>
              <a:rPr lang="ru-RU" sz="2200" cap="none" dirty="0" smtClean="0">
                <a:solidFill>
                  <a:schemeClr val="tx1"/>
                </a:solidFill>
                <a:effectLst/>
                <a:latin typeface="Times New Roman" pitchFamily="18" charset="0"/>
                <a:cs typeface="Times New Roman" pitchFamily="18" charset="0"/>
              </a:rPr>
              <a:t> = 0,93 через два часа после тестирования, то можно предположить, что применение в лечебном питании </a:t>
            </a:r>
            <a:r>
              <a:rPr lang="ru-RU" sz="2200" cap="none" dirty="0" err="1" smtClean="0">
                <a:solidFill>
                  <a:schemeClr val="tx1"/>
                </a:solidFill>
                <a:effectLst/>
                <a:latin typeface="Times New Roman" pitchFamily="18" charset="0"/>
                <a:cs typeface="Times New Roman" pitchFamily="18" charset="0"/>
              </a:rPr>
              <a:t>среднецепочечных</a:t>
            </a:r>
            <a:r>
              <a:rPr lang="ru-RU" sz="2200" cap="none" dirty="0" smtClean="0">
                <a:solidFill>
                  <a:schemeClr val="tx1"/>
                </a:solidFill>
                <a:effectLst/>
                <a:latin typeface="Times New Roman" pitchFamily="18" charset="0"/>
                <a:cs typeface="Times New Roman" pitchFamily="18" charset="0"/>
              </a:rPr>
              <a:t> жирных кислот не приведёт к увеличению количества липазы в крови пациентов.</a:t>
            </a:r>
            <a:br>
              <a:rPr lang="ru-RU" sz="2200" cap="none" dirty="0" smtClean="0">
                <a:solidFill>
                  <a:schemeClr val="tx1"/>
                </a:solidFill>
                <a:effectLst/>
                <a:latin typeface="Times New Roman" pitchFamily="18" charset="0"/>
                <a:cs typeface="Times New Roman" pitchFamily="18" charset="0"/>
              </a:rPr>
            </a:br>
            <a:endParaRPr lang="ru-RU" sz="22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12</a:t>
            </a:fld>
            <a:endParaRPr lang="ru-RU"/>
          </a:p>
        </p:txBody>
      </p:sp>
      <p:graphicFrame>
        <p:nvGraphicFramePr>
          <p:cNvPr id="3074" name="Object 2"/>
          <p:cNvGraphicFramePr>
            <a:graphicFrameLocks noChangeAspect="1"/>
          </p:cNvGraphicFramePr>
          <p:nvPr/>
        </p:nvGraphicFramePr>
        <p:xfrm>
          <a:off x="5168900" y="723900"/>
          <a:ext cx="1268413" cy="393700"/>
        </p:xfrm>
        <a:graphic>
          <a:graphicData uri="http://schemas.openxmlformats.org/presentationml/2006/ole">
            <mc:AlternateContent xmlns:mc="http://schemas.openxmlformats.org/markup-compatibility/2006">
              <mc:Choice xmlns:v="urn:schemas-microsoft-com:vml" Requires="v">
                <p:oleObj spid="_x0000_s26634" name="Формула" r:id="rId3" imgW="901440" imgH="279360" progId="Equation.3">
                  <p:embed/>
                </p:oleObj>
              </mc:Choice>
              <mc:Fallback>
                <p:oleObj name="Формула" r:id="rId3" imgW="901440" imgH="27936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8900" y="723900"/>
                        <a:ext cx="1268413"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60648"/>
            <a:ext cx="8363272" cy="6453336"/>
          </a:xfrm>
        </p:spPr>
        <p:txBody>
          <a:bodyPr>
            <a:normAutofit/>
          </a:bodyPr>
          <a:lstStyle/>
          <a:p>
            <a:pPr algn="r"/>
            <a:r>
              <a:rPr lang="ru-RU" sz="2200" cap="none" dirty="0" smtClean="0">
                <a:solidFill>
                  <a:schemeClr val="tx1"/>
                </a:solidFill>
                <a:effectLst/>
                <a:latin typeface="Times New Roman" pitchFamily="18" charset="0"/>
                <a:cs typeface="Times New Roman" pitchFamily="18" charset="0"/>
              </a:rPr>
              <a:t>Таблица 5</a:t>
            </a: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Таблица 6</a:t>
            </a:r>
            <a:r>
              <a:rPr lang="ru-RU" sz="2800" cap="none" dirty="0" smtClean="0">
                <a:solidFill>
                  <a:schemeClr val="tx1"/>
                </a:solidFill>
                <a:effectLst/>
                <a:latin typeface="Times New Roman" pitchFamily="18" charset="0"/>
                <a:cs typeface="Times New Roman" pitchFamily="18" charset="0"/>
              </a:rPr>
              <a:t/>
            </a:r>
            <a:br>
              <a:rPr lang="ru-RU" sz="2800" cap="none" dirty="0" smtClean="0">
                <a:solidFill>
                  <a:schemeClr val="tx1"/>
                </a:solidFill>
                <a:effectLst/>
                <a:latin typeface="Times New Roman" pitchFamily="18" charset="0"/>
                <a:cs typeface="Times New Roman" pitchFamily="18" charset="0"/>
              </a:rPr>
            </a:br>
            <a:r>
              <a:rPr lang="ru-RU" sz="2800" cap="none" dirty="0" smtClean="0">
                <a:solidFill>
                  <a:schemeClr val="tx1"/>
                </a:solidFill>
                <a:effectLst/>
                <a:latin typeface="Times New Roman" pitchFamily="18" charset="0"/>
                <a:cs typeface="Times New Roman" pitchFamily="18" charset="0"/>
              </a:rPr>
              <a:t>                                  </a:t>
            </a:r>
            <a:br>
              <a:rPr lang="ru-RU" sz="2800" cap="none" dirty="0" smtClean="0">
                <a:solidFill>
                  <a:schemeClr val="tx1"/>
                </a:solidFill>
                <a:effectLst/>
                <a:latin typeface="Times New Roman" pitchFamily="18" charset="0"/>
                <a:cs typeface="Times New Roman" pitchFamily="18" charset="0"/>
              </a:rPr>
            </a:br>
            <a:endParaRPr lang="ru-RU" sz="26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13</a:t>
            </a:fld>
            <a:endParaRPr lang="ru-RU"/>
          </a:p>
        </p:txBody>
      </p:sp>
      <p:graphicFrame>
        <p:nvGraphicFramePr>
          <p:cNvPr id="5" name="Таблица 4"/>
          <p:cNvGraphicFramePr>
            <a:graphicFrameLocks noGrp="1"/>
          </p:cNvGraphicFramePr>
          <p:nvPr/>
        </p:nvGraphicFramePr>
        <p:xfrm>
          <a:off x="504057" y="980728"/>
          <a:ext cx="8244407" cy="2088232"/>
        </p:xfrm>
        <a:graphic>
          <a:graphicData uri="http://schemas.openxmlformats.org/drawingml/2006/table">
            <a:tbl>
              <a:tblPr firstRow="1" bandRow="1">
                <a:tableStyleId>{5940675A-B579-460E-94D1-54222C63F5DA}</a:tableStyleId>
              </a:tblPr>
              <a:tblGrid>
                <a:gridCol w="2411759"/>
                <a:gridCol w="1368152"/>
                <a:gridCol w="1440160"/>
                <a:gridCol w="1296144"/>
                <a:gridCol w="468125"/>
                <a:gridCol w="1260067"/>
              </a:tblGrid>
              <a:tr h="522058">
                <a:tc rowSpan="2">
                  <a:txBody>
                    <a:bodyPr/>
                    <a:lstStyle/>
                    <a:p>
                      <a:r>
                        <a:rPr lang="ru-RU" sz="2200" dirty="0" smtClean="0">
                          <a:latin typeface="Times New Roman" pitchFamily="18" charset="0"/>
                          <a:cs typeface="Times New Roman" pitchFamily="18" charset="0"/>
                        </a:rPr>
                        <a:t>Нулевая гипотеза</a:t>
                      </a:r>
                      <a:endParaRPr lang="ru-RU" sz="2200" dirty="0">
                        <a:latin typeface="Times New Roman" pitchFamily="18" charset="0"/>
                        <a:cs typeface="Times New Roman" pitchFamily="18" charset="0"/>
                      </a:endParaRPr>
                    </a:p>
                  </a:txBody>
                  <a:tcPr anchor="b"/>
                </a:tc>
                <a:tc gridSpan="5">
                  <a:txBody>
                    <a:bodyPr/>
                    <a:lstStyle/>
                    <a:p>
                      <a:r>
                        <a:rPr lang="en-US" sz="2200" dirty="0" smtClean="0">
                          <a:latin typeface="Times New Roman" pitchFamily="18" charset="0"/>
                          <a:cs typeface="Times New Roman" pitchFamily="18" charset="0"/>
                        </a:rPr>
                        <a:t>T-test for Dependent Samples</a:t>
                      </a:r>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r>
              <a:tr h="522058">
                <a:tc vMerge="1">
                  <a:txBody>
                    <a:bodyPr/>
                    <a:lstStyle/>
                    <a:p>
                      <a:endParaRPr lang="ru-RU" sz="2200" dirty="0">
                        <a:latin typeface="Times New Roman" pitchFamily="18" charset="0"/>
                        <a:cs typeface="Times New Roman" pitchFamily="18" charset="0"/>
                      </a:endParaRPr>
                    </a:p>
                  </a:txBody>
                  <a:tcPr/>
                </a:tc>
                <a:tc>
                  <a:txBody>
                    <a:bodyPr/>
                    <a:lstStyle/>
                    <a:p>
                      <a:pPr algn="ctr"/>
                      <a:r>
                        <a:rPr lang="en-US" sz="2200" dirty="0" smtClean="0">
                          <a:latin typeface="Times New Roman" pitchFamily="18" charset="0"/>
                          <a:cs typeface="Times New Roman" pitchFamily="18" charset="0"/>
                        </a:rPr>
                        <a:t>Mean</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Std.Dv</a:t>
                      </a:r>
                      <a:r>
                        <a:rPr lang="en-US"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df</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p</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r>
              <a:tr h="522058">
                <a:tc>
                  <a:txBody>
                    <a:bodyPr/>
                    <a:lstStyle/>
                    <a:p>
                      <a:r>
                        <a:rPr lang="ru-RU" sz="2200" dirty="0" smtClean="0">
                          <a:latin typeface="Times New Roman" pitchFamily="18" charset="0"/>
                          <a:cs typeface="Times New Roman" pitchFamily="18" charset="0"/>
                        </a:rPr>
                        <a:t>липаза натощак</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ru-RU" sz="2200" dirty="0" smtClean="0">
                          <a:latin typeface="Times New Roman" pitchFamily="18" charset="0"/>
                          <a:cs typeface="Times New Roman" pitchFamily="18" charset="0"/>
                        </a:rPr>
                        <a:t>63,03704</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200" dirty="0" smtClean="0">
                          <a:latin typeface="Times New Roman" pitchFamily="18" charset="0"/>
                          <a:cs typeface="Times New Roman" pitchFamily="18" charset="0"/>
                        </a:rPr>
                        <a:t>60,51286</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r>
              <a:tr h="5220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200" dirty="0" smtClean="0">
                          <a:latin typeface="Times New Roman" pitchFamily="18" charset="0"/>
                          <a:cs typeface="Times New Roman" pitchFamily="18" charset="0"/>
                        </a:rPr>
                        <a:t>липаза через</a:t>
                      </a:r>
                      <a:r>
                        <a:rPr lang="ru-RU" sz="2200" baseline="0" dirty="0" smtClean="0">
                          <a:latin typeface="Times New Roman" pitchFamily="18" charset="0"/>
                          <a:cs typeface="Times New Roman" pitchFamily="18" charset="0"/>
                        </a:rPr>
                        <a:t> час</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ru-RU" sz="2200" dirty="0" smtClean="0">
                          <a:latin typeface="Times New Roman" pitchFamily="18" charset="0"/>
                          <a:cs typeface="Times New Roman" pitchFamily="18" charset="0"/>
                        </a:rPr>
                        <a:t>60,3333</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200" dirty="0" smtClean="0">
                          <a:latin typeface="Times New Roman" pitchFamily="18" charset="0"/>
                          <a:cs typeface="Times New Roman" pitchFamily="18" charset="0"/>
                        </a:rPr>
                        <a:t>47,64371</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0,232306</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26</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0,818119</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6" name="Таблица 5"/>
          <p:cNvGraphicFramePr>
            <a:graphicFrameLocks noGrp="1"/>
          </p:cNvGraphicFramePr>
          <p:nvPr/>
        </p:nvGraphicFramePr>
        <p:xfrm>
          <a:off x="179512" y="3933056"/>
          <a:ext cx="8784976" cy="2088232"/>
        </p:xfrm>
        <a:graphic>
          <a:graphicData uri="http://schemas.openxmlformats.org/drawingml/2006/table">
            <a:tbl>
              <a:tblPr firstRow="1" bandRow="1">
                <a:tableStyleId>{5940675A-B579-460E-94D1-54222C63F5DA}</a:tableStyleId>
              </a:tblPr>
              <a:tblGrid>
                <a:gridCol w="2736304"/>
                <a:gridCol w="1368152"/>
                <a:gridCol w="1296144"/>
                <a:gridCol w="1296144"/>
                <a:gridCol w="648072"/>
                <a:gridCol w="1440160"/>
              </a:tblGrid>
              <a:tr h="522058">
                <a:tc rowSpan="2">
                  <a:txBody>
                    <a:bodyPr/>
                    <a:lstStyle/>
                    <a:p>
                      <a:r>
                        <a:rPr lang="ru-RU" sz="2200" dirty="0" smtClean="0">
                          <a:latin typeface="Times New Roman" pitchFamily="18" charset="0"/>
                          <a:cs typeface="Times New Roman" pitchFamily="18" charset="0"/>
                        </a:rPr>
                        <a:t>Нулевая гипотеза</a:t>
                      </a:r>
                      <a:endParaRPr lang="ru-RU" sz="2200" dirty="0">
                        <a:latin typeface="Times New Roman" pitchFamily="18" charset="0"/>
                        <a:cs typeface="Times New Roman" pitchFamily="18" charset="0"/>
                      </a:endParaRPr>
                    </a:p>
                  </a:txBody>
                  <a:tcPr anchor="b"/>
                </a:tc>
                <a:tc gridSpan="5">
                  <a:txBody>
                    <a:bodyPr/>
                    <a:lstStyle/>
                    <a:p>
                      <a:r>
                        <a:rPr lang="en-US" sz="2200" dirty="0" smtClean="0">
                          <a:latin typeface="Times New Roman" pitchFamily="18" charset="0"/>
                          <a:cs typeface="Times New Roman" pitchFamily="18" charset="0"/>
                        </a:rPr>
                        <a:t>T-test for Dependent Samples</a:t>
                      </a:r>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r>
              <a:tr h="522058">
                <a:tc vMerge="1">
                  <a:txBody>
                    <a:bodyPr/>
                    <a:lstStyle/>
                    <a:p>
                      <a:endParaRPr lang="ru-RU" sz="2200" dirty="0">
                        <a:latin typeface="Times New Roman" pitchFamily="18" charset="0"/>
                        <a:cs typeface="Times New Roman" pitchFamily="18" charset="0"/>
                      </a:endParaRPr>
                    </a:p>
                  </a:txBody>
                  <a:tcPr/>
                </a:tc>
                <a:tc>
                  <a:txBody>
                    <a:bodyPr/>
                    <a:lstStyle/>
                    <a:p>
                      <a:pPr algn="ctr"/>
                      <a:r>
                        <a:rPr lang="en-US" sz="2200" dirty="0" smtClean="0">
                          <a:latin typeface="Times New Roman" pitchFamily="18" charset="0"/>
                          <a:cs typeface="Times New Roman" pitchFamily="18" charset="0"/>
                        </a:rPr>
                        <a:t>Mean</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Std.Dv</a:t>
                      </a:r>
                      <a:r>
                        <a:rPr lang="en-US"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df</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p</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r>
              <a:tr h="522058">
                <a:tc>
                  <a:txBody>
                    <a:bodyPr/>
                    <a:lstStyle/>
                    <a:p>
                      <a:r>
                        <a:rPr lang="ru-RU" sz="2200" dirty="0" smtClean="0">
                          <a:latin typeface="Times New Roman" pitchFamily="18" charset="0"/>
                          <a:cs typeface="Times New Roman" pitchFamily="18" charset="0"/>
                        </a:rPr>
                        <a:t>липаза натощак</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ru-RU" sz="2200" dirty="0" smtClean="0">
                          <a:latin typeface="Times New Roman" pitchFamily="18" charset="0"/>
                          <a:cs typeface="Times New Roman" pitchFamily="18" charset="0"/>
                        </a:rPr>
                        <a:t>63,03704</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200" dirty="0" smtClean="0">
                          <a:latin typeface="Times New Roman" pitchFamily="18" charset="0"/>
                          <a:cs typeface="Times New Roman" pitchFamily="18" charset="0"/>
                        </a:rPr>
                        <a:t>60,51286</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r>
              <a:tr h="5220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200" baseline="0" dirty="0" smtClean="0">
                          <a:latin typeface="Times New Roman" pitchFamily="18" charset="0"/>
                          <a:cs typeface="Times New Roman" pitchFamily="18" charset="0"/>
                        </a:rPr>
                        <a:t>липаза </a:t>
                      </a:r>
                      <a:r>
                        <a:rPr lang="ru-RU" sz="2200" dirty="0" smtClean="0">
                          <a:latin typeface="Times New Roman" pitchFamily="18" charset="0"/>
                          <a:cs typeface="Times New Roman" pitchFamily="18" charset="0"/>
                        </a:rPr>
                        <a:t>через</a:t>
                      </a:r>
                      <a:r>
                        <a:rPr lang="ru-RU" sz="2200" baseline="0" dirty="0" smtClean="0">
                          <a:latin typeface="Times New Roman" pitchFamily="18" charset="0"/>
                          <a:cs typeface="Times New Roman" pitchFamily="18" charset="0"/>
                        </a:rPr>
                        <a:t> 2 часа</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ru-RU" sz="2200" dirty="0" smtClean="0">
                          <a:latin typeface="Times New Roman" pitchFamily="18" charset="0"/>
                          <a:cs typeface="Times New Roman" pitchFamily="18" charset="0"/>
                        </a:rPr>
                        <a:t>61,77778</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200" dirty="0" smtClean="0">
                          <a:latin typeface="Times New Roman" pitchFamily="18" charset="0"/>
                          <a:cs typeface="Times New Roman" pitchFamily="18" charset="0"/>
                        </a:rPr>
                        <a:t>59,09792</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200" dirty="0" smtClean="0">
                          <a:latin typeface="Times New Roman" pitchFamily="18" charset="0"/>
                          <a:cs typeface="Times New Roman" pitchFamily="18" charset="0"/>
                        </a:rPr>
                        <a:t>0,084367</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2</a:t>
                      </a:r>
                      <a:r>
                        <a:rPr lang="ru-RU" sz="2200" dirty="0" smtClean="0">
                          <a:latin typeface="Times New Roman" pitchFamily="18" charset="0"/>
                          <a:cs typeface="Times New Roman" pitchFamily="18" charset="0"/>
                        </a:rPr>
                        <a:t>6</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a:t>
                      </a:r>
                      <a:r>
                        <a:rPr lang="ru-RU" sz="2200" dirty="0" smtClean="0">
                          <a:latin typeface="Times New Roman" pitchFamily="18" charset="0"/>
                          <a:cs typeface="Times New Roman" pitchFamily="18" charset="0"/>
                        </a:rPr>
                        <a:t>933411</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cxnSp>
        <p:nvCxnSpPr>
          <p:cNvPr id="8" name="Прямая соединительная линия 7"/>
          <p:cNvCxnSpPr/>
          <p:nvPr/>
        </p:nvCxnSpPr>
        <p:spPr>
          <a:xfrm>
            <a:off x="5652120" y="2026800"/>
            <a:ext cx="0" cy="1026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5508104" y="4968000"/>
            <a:ext cx="0" cy="1026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88640"/>
            <a:ext cx="8363272" cy="2664296"/>
          </a:xfrm>
        </p:spPr>
        <p:txBody>
          <a:bodyPr>
            <a:normAutofit/>
          </a:bodyPr>
          <a:lstStyle/>
          <a:p>
            <a:pPr>
              <a:lnSpc>
                <a:spcPct val="90000"/>
              </a:lnSpc>
            </a:pPr>
            <a:r>
              <a:rPr lang="ru-RU" sz="2200" cap="none" dirty="0" smtClean="0">
                <a:solidFill>
                  <a:schemeClr val="tx1"/>
                </a:solidFill>
                <a:effectLst/>
                <a:latin typeface="Times New Roman" pitchFamily="18" charset="0"/>
                <a:cs typeface="Times New Roman" pitchFamily="18" charset="0"/>
              </a:rPr>
              <a:t>В таблицах 7 и 8 для сравнения приведены пороговые уровни значимости (вторая и в третья строки) при проверке других основных гипотез: Можно видеть, что </a:t>
            </a:r>
            <a:r>
              <a:rPr lang="en-US" sz="2200" i="1" cap="none" dirty="0" smtClean="0">
                <a:solidFill>
                  <a:schemeClr val="tx1"/>
                </a:solidFill>
                <a:effectLst/>
                <a:latin typeface="Times New Roman" pitchFamily="18" charset="0"/>
                <a:cs typeface="Times New Roman" pitchFamily="18" charset="0"/>
              </a:rPr>
              <a:t>p</a:t>
            </a:r>
            <a:r>
              <a:rPr lang="ru-RU" sz="2200" cap="none" dirty="0" smtClean="0">
                <a:solidFill>
                  <a:schemeClr val="tx1"/>
                </a:solidFill>
                <a:effectLst/>
                <a:latin typeface="Times New Roman" pitchFamily="18" charset="0"/>
                <a:cs typeface="Times New Roman" pitchFamily="18" charset="0"/>
              </a:rPr>
              <a:t>-значения при проверке нулевой гипотезы (выделены жирным шрифтом) превышают все остальные значения, следовательно, не вызывает сомнений вывод о том, что применение в лечебном питании </a:t>
            </a:r>
            <a:r>
              <a:rPr lang="ru-RU" sz="2200" cap="none" dirty="0" err="1" smtClean="0">
                <a:solidFill>
                  <a:schemeClr val="tx1"/>
                </a:solidFill>
                <a:effectLst/>
                <a:latin typeface="Times New Roman" pitchFamily="18" charset="0"/>
                <a:cs typeface="Times New Roman" pitchFamily="18" charset="0"/>
              </a:rPr>
              <a:t>среднецепочечных</a:t>
            </a:r>
            <a:r>
              <a:rPr lang="ru-RU" sz="2200" cap="none" dirty="0" smtClean="0">
                <a:solidFill>
                  <a:schemeClr val="tx1"/>
                </a:solidFill>
                <a:effectLst/>
                <a:latin typeface="Times New Roman" pitchFamily="18" charset="0"/>
                <a:cs typeface="Times New Roman" pitchFamily="18" charset="0"/>
              </a:rPr>
              <a:t> жирных кислот не приведёт к увеличению количества липазы в крови пациентов.</a:t>
            </a:r>
            <a:endParaRPr lang="ru-RU" sz="22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14</a:t>
            </a:fld>
            <a:endParaRPr lang="ru-RU"/>
          </a:p>
        </p:txBody>
      </p:sp>
      <p:sp>
        <p:nvSpPr>
          <p:cNvPr id="276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7" name="Заголовок 1"/>
          <p:cNvSpPr txBox="1">
            <a:spLocks/>
          </p:cNvSpPr>
          <p:nvPr/>
        </p:nvSpPr>
        <p:spPr>
          <a:xfrm>
            <a:off x="457200" y="2420888"/>
            <a:ext cx="8363272" cy="3024336"/>
          </a:xfrm>
          <a:prstGeom prst="rect">
            <a:avLst/>
          </a:prstGeom>
        </p:spPr>
        <p:txBody>
          <a:bodyPr vert="horz" anchor="t">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ru-RU" sz="2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Таблица 7</a:t>
            </a:r>
          </a:p>
          <a:p>
            <a:pPr marL="0" marR="0" lvl="0" indent="0" algn="r" defTabSz="914400" rtl="0" eaLnBrk="1" fontAlgn="auto" latinLnBrk="0" hangingPunct="1">
              <a:lnSpc>
                <a:spcPct val="100000"/>
              </a:lnSpc>
              <a:spcBef>
                <a:spcPct val="0"/>
              </a:spcBef>
              <a:spcAft>
                <a:spcPts val="0"/>
              </a:spcAft>
              <a:buClrTx/>
              <a:buSzTx/>
              <a:buFontTx/>
              <a:buNone/>
              <a:tabLst/>
              <a:defRPr/>
            </a:pPr>
            <a:endParaRPr lang="ru-RU" sz="2200" dirty="0" smtClean="0">
              <a:latin typeface="Times New Roman" pitchFamily="18" charset="0"/>
              <a:ea typeface="+mj-ea"/>
              <a:cs typeface="Times New Roman" pitchFamily="18" charset="0"/>
            </a:endParaRPr>
          </a:p>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ru-RU" sz="2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r" defTabSz="914400" rtl="0" eaLnBrk="1" fontAlgn="auto" latinLnBrk="0" hangingPunct="1">
              <a:lnSpc>
                <a:spcPct val="100000"/>
              </a:lnSpc>
              <a:spcBef>
                <a:spcPct val="0"/>
              </a:spcBef>
              <a:spcAft>
                <a:spcPts val="0"/>
              </a:spcAft>
              <a:buClrTx/>
              <a:buSzTx/>
              <a:buFontTx/>
              <a:buNone/>
              <a:tabLst/>
              <a:defRPr/>
            </a:pPr>
            <a:endParaRPr lang="ru-RU" sz="2200" dirty="0" smtClean="0">
              <a:latin typeface="Times New Roman" pitchFamily="18" charset="0"/>
              <a:ea typeface="+mj-ea"/>
              <a:cs typeface="Times New Roman" pitchFamily="18" charset="0"/>
            </a:endParaRPr>
          </a:p>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ru-RU" sz="2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ru-RU" sz="2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r" defTabSz="914400" rtl="0" eaLnBrk="1" fontAlgn="auto" latinLnBrk="0" hangingPunct="1">
              <a:lnSpc>
                <a:spcPct val="100000"/>
              </a:lnSpc>
              <a:spcBef>
                <a:spcPct val="0"/>
              </a:spcBef>
              <a:spcAft>
                <a:spcPts val="0"/>
              </a:spcAft>
              <a:buClrTx/>
              <a:buSzTx/>
              <a:buFontTx/>
              <a:buNone/>
              <a:tabLst/>
              <a:defRPr/>
            </a:pPr>
            <a:r>
              <a:rPr lang="ru-RU" sz="2200" dirty="0" smtClean="0">
                <a:latin typeface="Times New Roman" pitchFamily="18" charset="0"/>
                <a:ea typeface="+mj-ea"/>
                <a:cs typeface="Times New Roman" pitchFamily="18" charset="0"/>
              </a:rPr>
              <a:t>Таблица 8</a:t>
            </a:r>
            <a:endParaRPr kumimoji="0" lang="ru-RU" sz="2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aphicFrame>
        <p:nvGraphicFramePr>
          <p:cNvPr id="8" name="Таблица 7"/>
          <p:cNvGraphicFramePr>
            <a:graphicFrameLocks noGrp="1"/>
          </p:cNvGraphicFramePr>
          <p:nvPr/>
        </p:nvGraphicFramePr>
        <p:xfrm>
          <a:off x="827582" y="2924944"/>
          <a:ext cx="7488833" cy="1512168"/>
        </p:xfrm>
        <a:graphic>
          <a:graphicData uri="http://schemas.openxmlformats.org/drawingml/2006/table">
            <a:tbl>
              <a:tblPr/>
              <a:tblGrid>
                <a:gridCol w="2553235"/>
                <a:gridCol w="1146604"/>
                <a:gridCol w="1337292"/>
                <a:gridCol w="1114410"/>
                <a:gridCol w="1337292"/>
              </a:tblGrid>
              <a:tr h="504056">
                <a:tc>
                  <a:txBody>
                    <a:bodyPr/>
                    <a:lstStyle/>
                    <a:p>
                      <a:pPr algn="ctr">
                        <a:lnSpc>
                          <a:spcPct val="115000"/>
                        </a:lnSpc>
                        <a:spcAft>
                          <a:spcPts val="1000"/>
                        </a:spcAft>
                      </a:pPr>
                      <a:r>
                        <a:rPr lang="ru-RU" sz="2200" dirty="0" err="1">
                          <a:latin typeface="Times New Roman"/>
                          <a:ea typeface="Calibri"/>
                          <a:cs typeface="Times New Roman"/>
                        </a:rPr>
                        <a:t>θ, ед</a:t>
                      </a:r>
                      <a:r>
                        <a:rPr lang="ru-RU" sz="2200" dirty="0">
                          <a:latin typeface="Times New Roman"/>
                          <a:ea typeface="Calibri"/>
                          <a:cs typeface="Times New Roman"/>
                        </a:rPr>
                        <a:t>/л</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-50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-30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-20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-10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ctr">
                        <a:lnSpc>
                          <a:spcPct val="115000"/>
                        </a:lnSpc>
                        <a:spcAft>
                          <a:spcPts val="1000"/>
                        </a:spcAft>
                      </a:pPr>
                      <a:r>
                        <a:rPr lang="ru-RU" sz="2200">
                          <a:latin typeface="Times New Roman"/>
                          <a:ea typeface="Calibri"/>
                          <a:cs typeface="Times New Roman"/>
                        </a:rPr>
                        <a:t>липаза через час</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4·10</a:t>
                      </a:r>
                      <a:r>
                        <a:rPr lang="ru-RU" sz="2200" baseline="30000">
                          <a:latin typeface="Times New Roman"/>
                          <a:ea typeface="Calibri"/>
                          <a:cs typeface="Times New Roman"/>
                        </a:rPr>
                        <a:t>-4</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0,03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0,15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ctr">
                        <a:lnSpc>
                          <a:spcPct val="115000"/>
                        </a:lnSpc>
                        <a:spcAft>
                          <a:spcPts val="1000"/>
                        </a:spcAft>
                      </a:pPr>
                      <a:r>
                        <a:rPr lang="ru-RU" sz="2200">
                          <a:latin typeface="Times New Roman"/>
                          <a:ea typeface="Calibri"/>
                          <a:cs typeface="Times New Roman"/>
                        </a:rPr>
                        <a:t>липаза через 2 часа</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3·10</a:t>
                      </a:r>
                      <a:r>
                        <a:rPr lang="ru-RU" sz="2200" baseline="30000">
                          <a:latin typeface="Times New Roman"/>
                          <a:ea typeface="Calibri"/>
                          <a:cs typeface="Times New Roman"/>
                        </a:rPr>
                        <a:t>-3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0,07</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0,2</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dirty="0">
                          <a:latin typeface="Times New Roman"/>
                          <a:ea typeface="Calibri"/>
                          <a:cs typeface="Times New Roman"/>
                        </a:rPr>
                        <a:t>0,6</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Таблица 8"/>
          <p:cNvGraphicFramePr>
            <a:graphicFrameLocks noGrp="1"/>
          </p:cNvGraphicFramePr>
          <p:nvPr/>
        </p:nvGraphicFramePr>
        <p:xfrm>
          <a:off x="899592" y="4941168"/>
          <a:ext cx="7416824" cy="1480094"/>
        </p:xfrm>
        <a:graphic>
          <a:graphicData uri="http://schemas.openxmlformats.org/drawingml/2006/table">
            <a:tbl>
              <a:tblPr/>
              <a:tblGrid>
                <a:gridCol w="2701598"/>
                <a:gridCol w="521189"/>
                <a:gridCol w="882955"/>
                <a:gridCol w="1103694"/>
                <a:gridCol w="1103694"/>
                <a:gridCol w="1103694"/>
              </a:tblGrid>
              <a:tr h="273631">
                <a:tc>
                  <a:txBody>
                    <a:bodyPr/>
                    <a:lstStyle/>
                    <a:p>
                      <a:pPr algn="ctr">
                        <a:lnSpc>
                          <a:spcPct val="115000"/>
                        </a:lnSpc>
                        <a:spcAft>
                          <a:spcPts val="1000"/>
                        </a:spcAft>
                      </a:pPr>
                      <a:r>
                        <a:rPr lang="ru-RU" sz="2200" dirty="0" err="1">
                          <a:latin typeface="Times New Roman"/>
                          <a:ea typeface="Calibri"/>
                          <a:cs typeface="Times New Roman"/>
                        </a:rPr>
                        <a:t>θ, ед</a:t>
                      </a:r>
                      <a:r>
                        <a:rPr lang="ru-RU" sz="2200" dirty="0">
                          <a:latin typeface="Times New Roman"/>
                          <a:ea typeface="Calibri"/>
                          <a:cs typeface="Times New Roman"/>
                        </a:rPr>
                        <a:t>/л</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10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20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30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50</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261">
                <a:tc>
                  <a:txBody>
                    <a:bodyPr/>
                    <a:lstStyle/>
                    <a:p>
                      <a:pPr algn="ctr">
                        <a:lnSpc>
                          <a:spcPct val="115000"/>
                        </a:lnSpc>
                        <a:spcAft>
                          <a:spcPts val="1000"/>
                        </a:spcAft>
                      </a:pPr>
                      <a:r>
                        <a:rPr lang="ru-RU" sz="2200">
                          <a:latin typeface="Times New Roman"/>
                          <a:ea typeface="Calibri"/>
                          <a:cs typeface="Times New Roman"/>
                        </a:rPr>
                        <a:t>липаза через час</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b="1">
                          <a:latin typeface="Times New Roman"/>
                          <a:ea typeface="Calibri"/>
                          <a:cs typeface="Times New Roman"/>
                        </a:rPr>
                        <a:t>0,8</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0,6</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9·10</a:t>
                      </a:r>
                      <a:r>
                        <a:rPr lang="ru-RU" sz="2200" baseline="30000">
                          <a:latin typeface="Times New Roman"/>
                          <a:ea typeface="Calibri"/>
                          <a:cs typeface="Times New Roman"/>
                        </a:rPr>
                        <a:t>-3</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10</a:t>
                      </a:r>
                      <a:r>
                        <a:rPr lang="ru-RU" sz="2200" baseline="30000">
                          <a:latin typeface="Times New Roman"/>
                          <a:ea typeface="Calibri"/>
                          <a:cs typeface="Times New Roman"/>
                        </a:rPr>
                        <a:t>-4</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261">
                <a:tc>
                  <a:txBody>
                    <a:bodyPr/>
                    <a:lstStyle/>
                    <a:p>
                      <a:pPr algn="ctr">
                        <a:lnSpc>
                          <a:spcPct val="115000"/>
                        </a:lnSpc>
                        <a:spcAft>
                          <a:spcPts val="1000"/>
                        </a:spcAft>
                      </a:pPr>
                      <a:r>
                        <a:rPr lang="ru-RU" sz="2200">
                          <a:latin typeface="Times New Roman"/>
                          <a:ea typeface="Calibri"/>
                          <a:cs typeface="Times New Roman"/>
                        </a:rPr>
                        <a:t>липаза через 2 часа</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b="1">
                          <a:latin typeface="Times New Roman"/>
                          <a:ea typeface="Calibri"/>
                          <a:cs typeface="Times New Roman"/>
                        </a:rPr>
                        <a:t>0,9</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0,17</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a:latin typeface="Times New Roman"/>
                          <a:ea typeface="Calibri"/>
                          <a:cs typeface="Times New Roman"/>
                        </a:rPr>
                        <a:t>0,05</a:t>
                      </a:r>
                      <a:endParaRPr lang="ru-RU" sz="2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200" dirty="0">
                          <a:latin typeface="Times New Roman"/>
                          <a:ea typeface="Calibri"/>
                          <a:cs typeface="Times New Roman"/>
                        </a:rPr>
                        <a:t>10</a:t>
                      </a:r>
                      <a:r>
                        <a:rPr lang="ru-RU" sz="2200" baseline="30000" dirty="0">
                          <a:latin typeface="Times New Roman"/>
                          <a:ea typeface="Calibri"/>
                          <a:cs typeface="Times New Roman"/>
                        </a:rPr>
                        <a:t>-3</a:t>
                      </a:r>
                      <a:endParaRPr lang="ru-RU" sz="2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Текст 2"/>
          <p:cNvSpPr>
            <a:spLocks noGrp="1"/>
          </p:cNvSpPr>
          <p:nvPr>
            <p:ph type="body" idx="1"/>
          </p:nvPr>
        </p:nvSpPr>
        <p:spPr/>
        <p:txBody>
          <a:bodyPr>
            <a:normAutofit/>
          </a:bodyPr>
          <a:lstStyle/>
          <a:p>
            <a:pPr algn="ctr"/>
            <a:endParaRPr lang="ru-RU" sz="3200" dirty="0"/>
          </a:p>
        </p:txBody>
      </p:sp>
      <p:sp>
        <p:nvSpPr>
          <p:cNvPr id="4" name="Номер слайда 3"/>
          <p:cNvSpPr>
            <a:spLocks noGrp="1"/>
          </p:cNvSpPr>
          <p:nvPr>
            <p:ph type="sldNum" sz="quarter" idx="12"/>
          </p:nvPr>
        </p:nvSpPr>
        <p:spPr/>
        <p:txBody>
          <a:bodyPr/>
          <a:lstStyle/>
          <a:p>
            <a:fld id="{F62A07F8-BB65-4824-9C30-FC980872B666}" type="slidenum">
              <a:rPr lang="ru-RU" smtClean="0"/>
              <a:pPr/>
              <a:t>15</a:t>
            </a:fld>
            <a:endParaRPr lang="ru-RU"/>
          </a:p>
        </p:txBody>
      </p:sp>
      <p:sp>
        <p:nvSpPr>
          <p:cNvPr id="2" name="Заголовок 1"/>
          <p:cNvSpPr>
            <a:spLocks noGrp="1"/>
          </p:cNvSpPr>
          <p:nvPr>
            <p:ph type="title"/>
          </p:nvPr>
        </p:nvSpPr>
        <p:spPr>
          <a:xfrm>
            <a:off x="971600" y="2924944"/>
            <a:ext cx="7955161" cy="1475879"/>
          </a:xfrm>
        </p:spPr>
        <p:txBody>
          <a:bodyPr/>
          <a:lstStyle/>
          <a:p>
            <a:pPr algn="ctr"/>
            <a:r>
              <a:rPr lang="ru-RU" sz="3200" dirty="0"/>
              <a:t>СПАСИБО ЗА ВНИМАНИЕ!</a:t>
            </a:r>
          </a:p>
        </p:txBody>
      </p:sp>
    </p:spTree>
    <p:extLst>
      <p:ext uri="{BB962C8B-B14F-4D97-AF65-F5344CB8AC3E}">
        <p14:creationId xmlns:p14="http://schemas.microsoft.com/office/powerpoint/2010/main" val="24347971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124744"/>
            <a:ext cx="8363272" cy="4392488"/>
          </a:xfrm>
        </p:spPr>
        <p:txBody>
          <a:bodyPr>
            <a:normAutofit/>
          </a:bodyPr>
          <a:lstStyle/>
          <a:p>
            <a:pPr>
              <a:lnSpc>
                <a:spcPct val="120000"/>
              </a:lnSpc>
            </a:pPr>
            <a:r>
              <a:rPr lang="ru-RU" sz="2200" cap="none" dirty="0" smtClean="0">
                <a:solidFill>
                  <a:schemeClr val="tx1"/>
                </a:solidFill>
                <a:effectLst/>
                <a:latin typeface="Times New Roman" pitchFamily="18" charset="0"/>
                <a:cs typeface="Times New Roman" pitchFamily="18" charset="0"/>
              </a:rPr>
              <a:t>В медицинской практике актуальным является вопрос, каким способом можно добиться улучшения питания пациентов, страдающих хроническим панкреатитом и испытывающих при этом белково-энергетическую недостаточность, не нарушая функционирование поджелудочной железы. В данной работе методами математической статистики проверяется предположение о том, что внешнесекреторная деятельность поджелудочной железы не нарушается при приёме хорошо усваивающихся </a:t>
            </a:r>
            <a:r>
              <a:rPr lang="ru-RU" sz="2200" cap="none" dirty="0" err="1" smtClean="0">
                <a:solidFill>
                  <a:schemeClr val="tx1"/>
                </a:solidFill>
                <a:effectLst/>
                <a:latin typeface="Times New Roman" pitchFamily="18" charset="0"/>
                <a:cs typeface="Times New Roman" pitchFamily="18" charset="0"/>
              </a:rPr>
              <a:t>среднецепочечных</a:t>
            </a:r>
            <a:r>
              <a:rPr lang="ru-RU" sz="2200" cap="none" dirty="0" smtClean="0">
                <a:solidFill>
                  <a:schemeClr val="tx1"/>
                </a:solidFill>
                <a:effectLst/>
                <a:latin typeface="Times New Roman" pitchFamily="18" charset="0"/>
                <a:cs typeface="Times New Roman" pitchFamily="18" charset="0"/>
              </a:rPr>
              <a:t> жирных кислот.</a:t>
            </a:r>
            <a:r>
              <a:rPr lang="ru-RU" sz="3000" cap="none" dirty="0" smtClean="0">
                <a:latin typeface="Times New Roman" pitchFamily="18" charset="0"/>
                <a:cs typeface="Times New Roman" pitchFamily="18" charset="0"/>
              </a:rPr>
              <a:t/>
            </a:r>
            <a:br>
              <a:rPr lang="ru-RU" sz="3000" cap="none" dirty="0" smtClean="0">
                <a:latin typeface="Times New Roman" pitchFamily="18" charset="0"/>
                <a:cs typeface="Times New Roman" pitchFamily="18" charset="0"/>
              </a:rPr>
            </a:br>
            <a:endParaRPr lang="ru-RU" sz="3000" cap="none"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2</a:t>
            </a:fld>
            <a:endParaRPr lang="ru-RU"/>
          </a:p>
        </p:txBody>
      </p:sp>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836712"/>
            <a:ext cx="8363272" cy="5544616"/>
          </a:xfrm>
        </p:spPr>
        <p:txBody>
          <a:bodyPr>
            <a:noAutofit/>
          </a:bodyPr>
          <a:lstStyle/>
          <a:p>
            <a:r>
              <a:rPr lang="ru-RU" sz="2200" cap="none" dirty="0" smtClean="0">
                <a:solidFill>
                  <a:schemeClr val="tx1"/>
                </a:solidFill>
                <a:effectLst/>
                <a:latin typeface="Times New Roman" pitchFamily="18" charset="0"/>
                <a:cs typeface="Times New Roman" pitchFamily="18" charset="0"/>
              </a:rPr>
              <a:t>Пациенты, имеющие диагноз «хронический панкреатит», часто сталкиваются с болевым абдоминальным симптомом, вызываемым потреблением продуктов, в состав которых входят как растительные, так и животные жиры. Данный синдром возникает вследствие нарушения внешней секреции поджелудочной железы и, поскольку пища при этом усваивается значительно хуже, приводит к метеоризму и диарее. У больных хроническим панкреатитом также нередко наблюдается белково-энергетическая недостаточность и дефицит массы тела.</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Проблема заключается в том, что в медицинской литературе недостаточно сведений о влиянии </a:t>
            </a:r>
            <a:r>
              <a:rPr lang="ru-RU" sz="2200" cap="none" dirty="0" err="1" smtClean="0">
                <a:solidFill>
                  <a:schemeClr val="tx1"/>
                </a:solidFill>
                <a:effectLst/>
                <a:latin typeface="Times New Roman" pitchFamily="18" charset="0"/>
                <a:cs typeface="Times New Roman" pitchFamily="18" charset="0"/>
              </a:rPr>
              <a:t>среднецепочечных</a:t>
            </a:r>
            <a:r>
              <a:rPr lang="ru-RU" sz="2200" cap="none" dirty="0" smtClean="0">
                <a:solidFill>
                  <a:schemeClr val="tx1"/>
                </a:solidFill>
                <a:effectLst/>
                <a:latin typeface="Times New Roman" pitchFamily="18" charset="0"/>
                <a:cs typeface="Times New Roman" pitchFamily="18" charset="0"/>
              </a:rPr>
              <a:t> жирных кислот на функционирование поджелудочной железы и её внешнесекреторную деятельность при хроническом панкреатите. </a:t>
            </a:r>
            <a:r>
              <a:rPr lang="ru-RU" sz="2500" cap="none" dirty="0" smtClean="0">
                <a:latin typeface="Times New Roman" pitchFamily="18" charset="0"/>
                <a:cs typeface="Times New Roman" pitchFamily="18" charset="0"/>
              </a:rPr>
              <a:t/>
            </a:r>
            <a:br>
              <a:rPr lang="ru-RU" sz="2500" cap="none" dirty="0" smtClean="0">
                <a:latin typeface="Times New Roman" pitchFamily="18" charset="0"/>
                <a:cs typeface="Times New Roman" pitchFamily="18" charset="0"/>
              </a:rPr>
            </a:br>
            <a:endParaRPr lang="ru-RU" sz="2500" cap="none"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3</a:t>
            </a:fld>
            <a:endParaRPr lang="ru-RU"/>
          </a:p>
        </p:txBody>
      </p:sp>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908720"/>
            <a:ext cx="8363272" cy="5760640"/>
          </a:xfrm>
        </p:spPr>
        <p:txBody>
          <a:bodyPr>
            <a:normAutofit/>
          </a:bodyPr>
          <a:lstStyle/>
          <a:p>
            <a:r>
              <a:rPr lang="ru-RU" sz="2200" cap="none" dirty="0" smtClean="0">
                <a:solidFill>
                  <a:schemeClr val="tx1"/>
                </a:solidFill>
                <a:effectLst/>
                <a:latin typeface="Times New Roman" pitchFamily="18" charset="0"/>
                <a:cs typeface="Times New Roman" pitchFamily="18" charset="0"/>
              </a:rPr>
              <a:t>Врачи-гастроэнтерологи клиники НИИ питания РАМН предложили провести проверку переносимости пациентами с хроническим панкреатитом жировой нагрузки со </a:t>
            </a:r>
            <a:r>
              <a:rPr lang="ru-RU" sz="2200" cap="none" dirty="0" err="1" smtClean="0">
                <a:solidFill>
                  <a:schemeClr val="tx1"/>
                </a:solidFill>
                <a:effectLst/>
                <a:latin typeface="Times New Roman" pitchFamily="18" charset="0"/>
                <a:cs typeface="Times New Roman" pitchFamily="18" charset="0"/>
              </a:rPr>
              <a:t>среднецепочечными</a:t>
            </a:r>
            <a:r>
              <a:rPr lang="ru-RU" sz="2200" cap="none" dirty="0" smtClean="0">
                <a:solidFill>
                  <a:schemeClr val="tx1"/>
                </a:solidFill>
                <a:effectLst/>
                <a:latin typeface="Times New Roman" pitchFamily="18" charset="0"/>
                <a:cs typeface="Times New Roman" pitchFamily="18" charset="0"/>
              </a:rPr>
              <a:t> жирными кислотами.</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После проведения необходимых биохимических анализов, результаты обследования были разбиты на три группы: в первую попали значения биохимии крови до теста, во вторую – через час после теста, в третью – через два часа после теста. При визуальном сравнении результатов анализов трёх групп можно предположить, что нагрузка </a:t>
            </a:r>
            <a:r>
              <a:rPr lang="ru-RU" sz="2200" cap="none" dirty="0" err="1" smtClean="0">
                <a:solidFill>
                  <a:schemeClr val="tx1"/>
                </a:solidFill>
                <a:effectLst/>
                <a:latin typeface="Times New Roman" pitchFamily="18" charset="0"/>
                <a:cs typeface="Times New Roman" pitchFamily="18" charset="0"/>
              </a:rPr>
              <a:t>среднецепочечными</a:t>
            </a:r>
            <a:r>
              <a:rPr lang="ru-RU" sz="2200" cap="none" dirty="0" smtClean="0">
                <a:solidFill>
                  <a:schemeClr val="tx1"/>
                </a:solidFill>
                <a:effectLst/>
                <a:latin typeface="Times New Roman" pitchFamily="18" charset="0"/>
                <a:cs typeface="Times New Roman" pitchFamily="18" charset="0"/>
              </a:rPr>
              <a:t> жирными кислотами существенно не повлияла на биохимию крови пациентов. Насколько можно доверять данному предположению, определим с помощью теории проверки статистических гипотез.</a:t>
            </a:r>
            <a:endParaRPr lang="ru-RU" sz="2200" cap="none"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4</a:t>
            </a:fld>
            <a:endParaRPr lang="ru-RU"/>
          </a:p>
        </p:txBody>
      </p:sp>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88640"/>
            <a:ext cx="8363272" cy="1152128"/>
          </a:xfrm>
        </p:spPr>
        <p:txBody>
          <a:bodyPr>
            <a:noAutofit/>
          </a:bodyPr>
          <a:lstStyle/>
          <a:p>
            <a:pPr algn="ctr"/>
            <a:r>
              <a:rPr lang="ru-RU" sz="2000" b="1" cap="none" dirty="0" smtClean="0">
                <a:solidFill>
                  <a:schemeClr val="tx1"/>
                </a:solidFill>
                <a:effectLst/>
                <a:latin typeface="Times New Roman" pitchFamily="18" charset="0"/>
                <a:cs typeface="Times New Roman" pitchFamily="18" charset="0"/>
              </a:rPr>
              <a:t>Применение теории проверки статистических гипотез для анализа влияния </a:t>
            </a:r>
            <a:r>
              <a:rPr lang="ru-RU" sz="2000" b="1" cap="none" dirty="0" err="1" smtClean="0">
                <a:solidFill>
                  <a:schemeClr val="tx1"/>
                </a:solidFill>
                <a:effectLst/>
                <a:latin typeface="Times New Roman" pitchFamily="18" charset="0"/>
                <a:cs typeface="Times New Roman" pitchFamily="18" charset="0"/>
              </a:rPr>
              <a:t>среднецепочечных</a:t>
            </a:r>
            <a:r>
              <a:rPr lang="ru-RU" sz="2000" b="1" cap="none" dirty="0" smtClean="0">
                <a:solidFill>
                  <a:schemeClr val="tx1"/>
                </a:solidFill>
                <a:effectLst/>
                <a:latin typeface="Times New Roman" pitchFamily="18" charset="0"/>
                <a:cs typeface="Times New Roman" pitchFamily="18" charset="0"/>
              </a:rPr>
              <a:t> жирных кислот на функционирование поджелудочной железы при хроническом панкреатите.</a:t>
            </a:r>
            <a:br>
              <a:rPr lang="ru-RU" sz="2000" b="1" cap="none" dirty="0" smtClean="0">
                <a:solidFill>
                  <a:schemeClr val="tx1"/>
                </a:solidFill>
                <a:effectLst/>
                <a:latin typeface="Times New Roman" pitchFamily="18" charset="0"/>
                <a:cs typeface="Times New Roman" pitchFamily="18" charset="0"/>
              </a:rPr>
            </a:br>
            <a:r>
              <a:rPr lang="ru-RU" sz="2000" b="1" cap="none" dirty="0" smtClean="0">
                <a:solidFill>
                  <a:schemeClr val="tx1"/>
                </a:solidFill>
                <a:effectLst/>
                <a:latin typeface="Times New Roman" pitchFamily="18" charset="0"/>
                <a:cs typeface="Times New Roman" pitchFamily="18" charset="0"/>
              </a:rPr>
              <a:t/>
            </a:r>
            <a:br>
              <a:rPr lang="ru-RU" sz="2000" b="1" cap="none" dirty="0" smtClean="0">
                <a:solidFill>
                  <a:schemeClr val="tx1"/>
                </a:solidFill>
                <a:effectLst/>
                <a:latin typeface="Times New Roman" pitchFamily="18" charset="0"/>
                <a:cs typeface="Times New Roman" pitchFamily="18" charset="0"/>
              </a:rPr>
            </a:br>
            <a:endParaRPr lang="ru-RU" sz="2000" b="1"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5</a:t>
            </a:fld>
            <a:endParaRPr lang="ru-RU"/>
          </a:p>
        </p:txBody>
      </p:sp>
      <p:sp>
        <p:nvSpPr>
          <p:cNvPr id="5" name="Заголовок 1"/>
          <p:cNvSpPr txBox="1">
            <a:spLocks/>
          </p:cNvSpPr>
          <p:nvPr/>
        </p:nvSpPr>
        <p:spPr>
          <a:xfrm>
            <a:off x="467544" y="1268760"/>
            <a:ext cx="8363272" cy="5589240"/>
          </a:xfrm>
          <a:prstGeom prst="rect">
            <a:avLst/>
          </a:prstGeom>
        </p:spPr>
        <p:txBody>
          <a:bodyPr vert="horz" anchor="t">
            <a:noAutofit/>
          </a:bodyPr>
          <a:lstStyle/>
          <a:p>
            <a:pPr lvl="0">
              <a:spcBef>
                <a:spcPct val="0"/>
              </a:spcBef>
            </a:pPr>
            <a:r>
              <a:rPr lang="ru-RU" sz="2200" dirty="0" smtClean="0">
                <a:latin typeface="Times New Roman" pitchFamily="18" charset="0"/>
                <a:cs typeface="Times New Roman" pitchFamily="18" charset="0"/>
              </a:rPr>
              <a:t>Выдвинем основную гипотезу         о том, что нагрузка </a:t>
            </a:r>
            <a:r>
              <a:rPr lang="ru-RU" sz="2200" dirty="0" err="1" smtClean="0">
                <a:latin typeface="Times New Roman" pitchFamily="18" charset="0"/>
                <a:cs typeface="Times New Roman" pitchFamily="18" charset="0"/>
              </a:rPr>
              <a:t>среднецепочечными</a:t>
            </a:r>
            <a:r>
              <a:rPr lang="ru-RU" sz="2200" dirty="0" smtClean="0">
                <a:latin typeface="Times New Roman" pitchFamily="18" charset="0"/>
                <a:cs typeface="Times New Roman" pitchFamily="18" charset="0"/>
              </a:rPr>
              <a:t> жирными кислотами существенно не повлияла на биохимию крови тестируемых пациентов, то есть значения </a:t>
            </a:r>
            <a:r>
              <a:rPr lang="ru-RU" sz="2200" dirty="0" err="1" smtClean="0">
                <a:latin typeface="Times New Roman" pitchFamily="18" charset="0"/>
                <a:cs typeface="Times New Roman" pitchFamily="18" charset="0"/>
              </a:rPr>
              <a:t>триглицеридов</a:t>
            </a:r>
            <a:r>
              <a:rPr lang="ru-RU" sz="2200" dirty="0" smtClean="0">
                <a:latin typeface="Times New Roman" pitchFamily="18" charset="0"/>
                <a:cs typeface="Times New Roman" pitchFamily="18" charset="0"/>
              </a:rPr>
              <a:t> и липазы в среднем не изменились. В качестве альтернативной гипотезы        рассмотрим утверждение о том, что такие изменения в данной выборке пациентов имеют место. С точки зрения теории проверки статистических гипотез речь идёт о проверке гипотезы о равенстве математических ожиданий зависимых совокупностей, поскольку пациенты, входящие в выборки (группы), одни и те же, а </a:t>
            </a:r>
            <a:r>
              <a:rPr lang="ru-RU" sz="2200" dirty="0" err="1" smtClean="0">
                <a:latin typeface="Times New Roman" pitchFamily="18" charset="0"/>
                <a:cs typeface="Times New Roman" pitchFamily="18" charset="0"/>
              </a:rPr>
              <a:t>группировочный</a:t>
            </a:r>
            <a:r>
              <a:rPr lang="ru-RU" sz="2200" dirty="0" smtClean="0">
                <a:latin typeface="Times New Roman" pitchFamily="18" charset="0"/>
                <a:cs typeface="Times New Roman" pitchFamily="18" charset="0"/>
              </a:rPr>
              <a:t> признак связан с их тестированием </a:t>
            </a:r>
            <a:r>
              <a:rPr lang="ru-RU" sz="2200" dirty="0" err="1" smtClean="0">
                <a:latin typeface="Times New Roman" pitchFamily="18" charset="0"/>
                <a:cs typeface="Times New Roman" pitchFamily="18" charset="0"/>
              </a:rPr>
              <a:t>среднецепочечными</a:t>
            </a:r>
            <a:r>
              <a:rPr lang="ru-RU" sz="2200" dirty="0" smtClean="0">
                <a:latin typeface="Times New Roman" pitchFamily="18" charset="0"/>
                <a:cs typeface="Times New Roman" pitchFamily="18" charset="0"/>
              </a:rPr>
              <a:t> жирными кислотами. Если основная гипотеза подтвердится, можно сделать вывод о хорошей усвояемости поджелудочной железой </a:t>
            </a:r>
            <a:r>
              <a:rPr lang="ru-RU" sz="2200" dirty="0" err="1" smtClean="0">
                <a:latin typeface="Times New Roman" pitchFamily="18" charset="0"/>
                <a:cs typeface="Times New Roman" pitchFamily="18" charset="0"/>
              </a:rPr>
              <a:t>среднецепочечных</a:t>
            </a:r>
            <a:r>
              <a:rPr lang="ru-RU" sz="2200" dirty="0" smtClean="0">
                <a:latin typeface="Times New Roman" pitchFamily="18" charset="0"/>
                <a:cs typeface="Times New Roman" pitchFamily="18" charset="0"/>
              </a:rPr>
              <a:t> жирных кислот. Для корректного решения поставленной задачи требуется предварительно проверить гипотезу о равенстве дисперсий изучаемых совокупностей.</a:t>
            </a:r>
            <a:endParaRPr kumimoji="0" lang="ru-RU" sz="2200" i="0" u="none" strike="noStrike" kern="1200" normalizeH="0" baseline="0" noProof="0" dirty="0">
              <a:uLnTx/>
              <a:uFillTx/>
              <a:latin typeface="Times New Roman" pitchFamily="18" charset="0"/>
              <a:ea typeface="+mj-ea"/>
              <a:cs typeface="Times New Roman" pitchFamily="18" charset="0"/>
            </a:endParaRPr>
          </a:p>
        </p:txBody>
      </p:sp>
      <p:graphicFrame>
        <p:nvGraphicFramePr>
          <p:cNvPr id="6" name="Объект 5"/>
          <p:cNvGraphicFramePr>
            <a:graphicFrameLocks noChangeAspect="1"/>
          </p:cNvGraphicFramePr>
          <p:nvPr/>
        </p:nvGraphicFramePr>
        <p:xfrm>
          <a:off x="4283968" y="1340768"/>
          <a:ext cx="392211" cy="324000"/>
        </p:xfrm>
        <a:graphic>
          <a:graphicData uri="http://schemas.openxmlformats.org/presentationml/2006/ole">
            <mc:AlternateContent xmlns:mc="http://schemas.openxmlformats.org/markup-compatibility/2006">
              <mc:Choice xmlns:v="urn:schemas-microsoft-com:vml" Requires="v">
                <p:oleObj spid="_x0000_s1042" name="Формула" r:id="rId3" imgW="291973" imgH="241195" progId="Equation.3">
                  <p:embed/>
                </p:oleObj>
              </mc:Choice>
              <mc:Fallback>
                <p:oleObj name="Формула" r:id="rId3" imgW="291973" imgH="241195"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1340768"/>
                        <a:ext cx="392211" cy="3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3694096" y="2636912"/>
          <a:ext cx="373848" cy="324000"/>
        </p:xfrm>
        <a:graphic>
          <a:graphicData uri="http://schemas.openxmlformats.org/presentationml/2006/ole">
            <mc:AlternateContent xmlns:mc="http://schemas.openxmlformats.org/markup-compatibility/2006">
              <mc:Choice xmlns:v="urn:schemas-microsoft-com:vml" Requires="v">
                <p:oleObj spid="_x0000_s1043" name="Формула" r:id="rId5" imgW="279279" imgH="241195" progId="Equation.3">
                  <p:embed/>
                </p:oleObj>
              </mc:Choice>
              <mc:Fallback>
                <p:oleObj name="Формула" r:id="rId5" imgW="279279" imgH="241195"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94096" y="2636912"/>
                        <a:ext cx="373848" cy="3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620688"/>
            <a:ext cx="8363272" cy="6093296"/>
          </a:xfrm>
        </p:spPr>
        <p:txBody>
          <a:bodyPr>
            <a:normAutofit/>
          </a:bodyPr>
          <a:lstStyle/>
          <a:p>
            <a:r>
              <a:rPr lang="ru-RU" sz="2200" cap="none" dirty="0" smtClean="0">
                <a:solidFill>
                  <a:schemeClr val="tx1"/>
                </a:solidFill>
                <a:effectLst/>
                <a:latin typeface="Times New Roman" pitchFamily="18" charset="0"/>
                <a:cs typeface="Times New Roman" pitchFamily="18" charset="0"/>
              </a:rPr>
              <a:t>Поскольку клинические испытания проводились на выборке объёма 30, то есть достаточно малой выборке, наряду с критерием Стьюдента, который является достаточно устойчивым при отклонениях от нормального закона распределения, в данной работе применялись также непараметрические критерии проверки гипотезы о равенстве характеристик статистических совокупностей, а затем проводилось сравнение результатов.</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Вычислительный эксперимент проводился с помощью программных средств системы анализа данных </a:t>
            </a:r>
            <a:r>
              <a:rPr lang="en-US" sz="2200" cap="none" dirty="0" err="1" smtClean="0">
                <a:solidFill>
                  <a:schemeClr val="tx1"/>
                </a:solidFill>
                <a:effectLst/>
                <a:latin typeface="Times New Roman" pitchFamily="18" charset="0"/>
                <a:cs typeface="Times New Roman" pitchFamily="18" charset="0"/>
              </a:rPr>
              <a:t>STATISTICA</a:t>
            </a:r>
            <a:r>
              <a:rPr lang="ru-RU" sz="2200" cap="none" dirty="0" smtClean="0">
                <a:solidFill>
                  <a:schemeClr val="tx1"/>
                </a:solidFill>
                <a:effectLst/>
                <a:latin typeface="Times New Roman" pitchFamily="18" charset="0"/>
                <a:cs typeface="Times New Roman" pitchFamily="18" charset="0"/>
              </a:rPr>
              <a:t>. Вначале была выдвинута основная гипотеза                     , означающая, что число </a:t>
            </a:r>
            <a:r>
              <a:rPr lang="ru-RU" sz="2200" cap="none" dirty="0" err="1" smtClean="0">
                <a:solidFill>
                  <a:schemeClr val="tx1"/>
                </a:solidFill>
                <a:effectLst/>
                <a:latin typeface="Times New Roman" pitchFamily="18" charset="0"/>
                <a:cs typeface="Times New Roman" pitchFamily="18" charset="0"/>
              </a:rPr>
              <a:t>триглицеридов</a:t>
            </a:r>
            <a:r>
              <a:rPr lang="ru-RU" sz="2200" cap="none" dirty="0" smtClean="0">
                <a:solidFill>
                  <a:schemeClr val="tx1"/>
                </a:solidFill>
                <a:effectLst/>
                <a:latin typeface="Times New Roman" pitchFamily="18" charset="0"/>
                <a:cs typeface="Times New Roman" pitchFamily="18" charset="0"/>
              </a:rPr>
              <a:t> в крови пациентов в среднем не изменилось под влиянием </a:t>
            </a:r>
            <a:r>
              <a:rPr lang="ru-RU" sz="2200" cap="none" dirty="0" err="1" smtClean="0">
                <a:solidFill>
                  <a:schemeClr val="tx1"/>
                </a:solidFill>
                <a:effectLst/>
                <a:latin typeface="Times New Roman" pitchFamily="18" charset="0"/>
                <a:cs typeface="Times New Roman" pitchFamily="18" charset="0"/>
              </a:rPr>
              <a:t>среднецепочечных</a:t>
            </a:r>
            <a:r>
              <a:rPr lang="ru-RU" sz="2200" cap="none" dirty="0" smtClean="0">
                <a:solidFill>
                  <a:schemeClr val="tx1"/>
                </a:solidFill>
                <a:effectLst/>
                <a:latin typeface="Times New Roman" pitchFamily="18" charset="0"/>
                <a:cs typeface="Times New Roman" pitchFamily="18" charset="0"/>
              </a:rPr>
              <a:t> жирных кислот. Результаты применения критерия Стьюдента к выборкам значений </a:t>
            </a:r>
            <a:r>
              <a:rPr lang="ru-RU" sz="2200" cap="none" dirty="0" err="1" smtClean="0">
                <a:solidFill>
                  <a:schemeClr val="tx1"/>
                </a:solidFill>
                <a:effectLst/>
                <a:latin typeface="Times New Roman" pitchFamily="18" charset="0"/>
                <a:cs typeface="Times New Roman" pitchFamily="18" charset="0"/>
              </a:rPr>
              <a:t>триглицеридов</a:t>
            </a:r>
            <a:r>
              <a:rPr lang="ru-RU" sz="2200" cap="none" dirty="0" smtClean="0">
                <a:solidFill>
                  <a:schemeClr val="tx1"/>
                </a:solidFill>
                <a:effectLst/>
                <a:latin typeface="Times New Roman" pitchFamily="18" charset="0"/>
                <a:cs typeface="Times New Roman" pitchFamily="18" charset="0"/>
              </a:rPr>
              <a:t> через час и через два часа после тестирования пациентов показаны в табл. 1 и табл. 2 соответственно.</a:t>
            </a:r>
            <a:endParaRPr lang="ru-RU" sz="22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6</a:t>
            </a:fld>
            <a:endParaRPr lang="ru-RU"/>
          </a:p>
        </p:txBody>
      </p:sp>
      <p:graphicFrame>
        <p:nvGraphicFramePr>
          <p:cNvPr id="3074" name="Object 2"/>
          <p:cNvGraphicFramePr>
            <a:graphicFrameLocks noChangeAspect="1"/>
          </p:cNvGraphicFramePr>
          <p:nvPr>
            <p:extLst>
              <p:ext uri="{D42A27DB-BD31-4B8C-83A1-F6EECF244321}">
                <p14:modId xmlns:p14="http://schemas.microsoft.com/office/powerpoint/2010/main" val="3490741095"/>
              </p:ext>
            </p:extLst>
          </p:nvPr>
        </p:nvGraphicFramePr>
        <p:xfrm>
          <a:off x="5976392" y="4040237"/>
          <a:ext cx="1331912" cy="396875"/>
        </p:xfrm>
        <a:graphic>
          <a:graphicData uri="http://schemas.openxmlformats.org/presentationml/2006/ole">
            <mc:AlternateContent xmlns:mc="http://schemas.openxmlformats.org/markup-compatibility/2006">
              <mc:Choice xmlns:v="urn:schemas-microsoft-com:vml" Requires="v">
                <p:oleObj spid="_x0000_s3082" name="Формула" r:id="rId3" imgW="939800" imgH="279400" progId="Equation.3">
                  <p:embed/>
                </p:oleObj>
              </mc:Choice>
              <mc:Fallback>
                <p:oleObj name="Формула" r:id="rId3" imgW="939800" imgH="27940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6392" y="4040237"/>
                        <a:ext cx="1331912"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60648"/>
            <a:ext cx="8363272" cy="6453336"/>
          </a:xfrm>
        </p:spPr>
        <p:txBody>
          <a:bodyPr>
            <a:normAutofit/>
          </a:bodyPr>
          <a:lstStyle/>
          <a:p>
            <a:pPr algn="r"/>
            <a:r>
              <a:rPr lang="ru-RU" sz="2200" cap="none" dirty="0" smtClean="0">
                <a:solidFill>
                  <a:schemeClr val="tx1"/>
                </a:solidFill>
                <a:effectLst/>
                <a:latin typeface="Times New Roman" pitchFamily="18" charset="0"/>
                <a:cs typeface="Times New Roman" pitchFamily="18" charset="0"/>
              </a:rPr>
              <a:t>Таблица 1</a:t>
            </a: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en-US" sz="2200" cap="none" dirty="0" smtClean="0">
                <a:solidFill>
                  <a:schemeClr val="tx1"/>
                </a:solidFill>
                <a:effectLst/>
                <a:latin typeface="Times New Roman" pitchFamily="18" charset="0"/>
                <a:cs typeface="Times New Roman" pitchFamily="18" charset="0"/>
              </a:rPr>
              <a:t/>
            </a:r>
            <a:br>
              <a:rPr lang="en-US"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Таблица 2</a:t>
            </a:r>
            <a:r>
              <a:rPr lang="ru-RU" sz="2800" cap="none" dirty="0" smtClean="0">
                <a:solidFill>
                  <a:schemeClr val="tx1"/>
                </a:solidFill>
                <a:effectLst/>
                <a:latin typeface="Times New Roman" pitchFamily="18" charset="0"/>
                <a:cs typeface="Times New Roman" pitchFamily="18" charset="0"/>
              </a:rPr>
              <a:t/>
            </a:r>
            <a:br>
              <a:rPr lang="ru-RU" sz="2800" cap="none" dirty="0" smtClean="0">
                <a:solidFill>
                  <a:schemeClr val="tx1"/>
                </a:solidFill>
                <a:effectLst/>
                <a:latin typeface="Times New Roman" pitchFamily="18" charset="0"/>
                <a:cs typeface="Times New Roman" pitchFamily="18" charset="0"/>
              </a:rPr>
            </a:br>
            <a:r>
              <a:rPr lang="ru-RU" sz="2800" cap="none" dirty="0" smtClean="0">
                <a:solidFill>
                  <a:schemeClr val="tx1"/>
                </a:solidFill>
                <a:effectLst/>
                <a:latin typeface="Times New Roman" pitchFamily="18" charset="0"/>
                <a:cs typeface="Times New Roman" pitchFamily="18" charset="0"/>
              </a:rPr>
              <a:t>                                  </a:t>
            </a:r>
            <a:br>
              <a:rPr lang="ru-RU" sz="2800" cap="none" dirty="0" smtClean="0">
                <a:solidFill>
                  <a:schemeClr val="tx1"/>
                </a:solidFill>
                <a:effectLst/>
                <a:latin typeface="Times New Roman" pitchFamily="18" charset="0"/>
                <a:cs typeface="Times New Roman" pitchFamily="18" charset="0"/>
              </a:rPr>
            </a:br>
            <a:endParaRPr lang="ru-RU" sz="26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7</a:t>
            </a:fld>
            <a:endParaRPr lang="ru-RU"/>
          </a:p>
        </p:txBody>
      </p:sp>
      <p:graphicFrame>
        <p:nvGraphicFramePr>
          <p:cNvPr id="5" name="Таблица 4"/>
          <p:cNvGraphicFramePr>
            <a:graphicFrameLocks noGrp="1"/>
          </p:cNvGraphicFramePr>
          <p:nvPr/>
        </p:nvGraphicFramePr>
        <p:xfrm>
          <a:off x="144017" y="980728"/>
          <a:ext cx="8820471" cy="2088232"/>
        </p:xfrm>
        <a:graphic>
          <a:graphicData uri="http://schemas.openxmlformats.org/drawingml/2006/table">
            <a:tbl>
              <a:tblPr firstRow="1" bandRow="1">
                <a:tableStyleId>{5940675A-B579-460E-94D1-54222C63F5DA}</a:tableStyleId>
              </a:tblPr>
              <a:tblGrid>
                <a:gridCol w="2411759"/>
                <a:gridCol w="1368152"/>
                <a:gridCol w="1440160"/>
                <a:gridCol w="576064"/>
                <a:gridCol w="1296144"/>
                <a:gridCol w="468125"/>
                <a:gridCol w="1260067"/>
              </a:tblGrid>
              <a:tr h="522058">
                <a:tc rowSpan="2">
                  <a:txBody>
                    <a:bodyPr/>
                    <a:lstStyle/>
                    <a:p>
                      <a:r>
                        <a:rPr lang="ru-RU" sz="2200" dirty="0" smtClean="0">
                          <a:latin typeface="Times New Roman" pitchFamily="18" charset="0"/>
                          <a:cs typeface="Times New Roman" pitchFamily="18" charset="0"/>
                        </a:rPr>
                        <a:t>Нулевая гипотеза</a:t>
                      </a:r>
                      <a:endParaRPr lang="ru-RU" sz="2200" dirty="0">
                        <a:latin typeface="Times New Roman" pitchFamily="18" charset="0"/>
                        <a:cs typeface="Times New Roman" pitchFamily="18" charset="0"/>
                      </a:endParaRPr>
                    </a:p>
                  </a:txBody>
                  <a:tcPr anchor="b"/>
                </a:tc>
                <a:tc gridSpan="6">
                  <a:txBody>
                    <a:bodyPr/>
                    <a:lstStyle/>
                    <a:p>
                      <a:r>
                        <a:rPr lang="en-US" sz="2200" dirty="0" smtClean="0">
                          <a:latin typeface="Times New Roman" pitchFamily="18" charset="0"/>
                          <a:cs typeface="Times New Roman" pitchFamily="18" charset="0"/>
                        </a:rPr>
                        <a:t>T-test for Dependent Samples</a:t>
                      </a:r>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r>
              <a:tr h="522058">
                <a:tc vMerge="1">
                  <a:txBody>
                    <a:bodyPr/>
                    <a:lstStyle/>
                    <a:p>
                      <a:endParaRPr lang="ru-RU" sz="2200" dirty="0">
                        <a:latin typeface="Times New Roman" pitchFamily="18" charset="0"/>
                        <a:cs typeface="Times New Roman" pitchFamily="18" charset="0"/>
                      </a:endParaRPr>
                    </a:p>
                  </a:txBody>
                  <a:tcPr/>
                </a:tc>
                <a:tc>
                  <a:txBody>
                    <a:bodyPr/>
                    <a:lstStyle/>
                    <a:p>
                      <a:pPr algn="ctr"/>
                      <a:r>
                        <a:rPr lang="en-US" sz="2200" dirty="0" smtClean="0">
                          <a:latin typeface="Times New Roman" pitchFamily="18" charset="0"/>
                          <a:cs typeface="Times New Roman" pitchFamily="18" charset="0"/>
                        </a:rPr>
                        <a:t>Mean</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Std.Dv</a:t>
                      </a:r>
                      <a:r>
                        <a:rPr lang="en-US"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N</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df</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p</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r>
              <a:tr h="522058">
                <a:tc>
                  <a:txBody>
                    <a:bodyPr/>
                    <a:lstStyle/>
                    <a:p>
                      <a:r>
                        <a:rPr lang="ru-RU" sz="2200" dirty="0" err="1" smtClean="0">
                          <a:latin typeface="Times New Roman" pitchFamily="18" charset="0"/>
                          <a:cs typeface="Times New Roman" pitchFamily="18" charset="0"/>
                        </a:rPr>
                        <a:t>триглиц</a:t>
                      </a:r>
                      <a:r>
                        <a:rPr lang="ru-RU" sz="2200" dirty="0" smtClean="0">
                          <a:latin typeface="Times New Roman" pitchFamily="18" charset="0"/>
                          <a:cs typeface="Times New Roman" pitchFamily="18" charset="0"/>
                        </a:rPr>
                        <a:t>. натощак</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en-US" sz="2200" dirty="0" smtClean="0">
                          <a:latin typeface="Times New Roman" pitchFamily="18" charset="0"/>
                          <a:cs typeface="Times New Roman" pitchFamily="18" charset="0"/>
                        </a:rPr>
                        <a:t>1</a:t>
                      </a:r>
                      <a:r>
                        <a:rPr lang="ru-RU" sz="2200" dirty="0" smtClean="0">
                          <a:latin typeface="Times New Roman" pitchFamily="18" charset="0"/>
                          <a:cs typeface="Times New Roman" pitchFamily="18" charset="0"/>
                        </a:rPr>
                        <a:t>,425217</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0,793410</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r>
              <a:tr h="5220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200" dirty="0" err="1" smtClean="0">
                          <a:latin typeface="Times New Roman" pitchFamily="18" charset="0"/>
                          <a:cs typeface="Times New Roman" pitchFamily="18" charset="0"/>
                        </a:rPr>
                        <a:t>триглиц</a:t>
                      </a:r>
                      <a:r>
                        <a:rPr lang="ru-RU" sz="2200" dirty="0" smtClean="0">
                          <a:latin typeface="Times New Roman" pitchFamily="18" charset="0"/>
                          <a:cs typeface="Times New Roman" pitchFamily="18" charset="0"/>
                        </a:rPr>
                        <a:t>. через</a:t>
                      </a:r>
                      <a:r>
                        <a:rPr lang="ru-RU" sz="2200" baseline="0" dirty="0" smtClean="0">
                          <a:latin typeface="Times New Roman" pitchFamily="18" charset="0"/>
                          <a:cs typeface="Times New Roman" pitchFamily="18" charset="0"/>
                        </a:rPr>
                        <a:t> час</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ru-RU" sz="2200" dirty="0" smtClean="0">
                          <a:latin typeface="Times New Roman" pitchFamily="18" charset="0"/>
                          <a:cs typeface="Times New Roman" pitchFamily="18" charset="0"/>
                        </a:rPr>
                        <a:t>1,390000</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0,800477</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23</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1,018844</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22</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0,319351</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6" name="Таблица 5"/>
          <p:cNvGraphicFramePr>
            <a:graphicFrameLocks noGrp="1"/>
          </p:cNvGraphicFramePr>
          <p:nvPr/>
        </p:nvGraphicFramePr>
        <p:xfrm>
          <a:off x="179512" y="3933056"/>
          <a:ext cx="8820471" cy="2088232"/>
        </p:xfrm>
        <a:graphic>
          <a:graphicData uri="http://schemas.openxmlformats.org/drawingml/2006/table">
            <a:tbl>
              <a:tblPr firstRow="1" bandRow="1">
                <a:tableStyleId>{5940675A-B579-460E-94D1-54222C63F5DA}</a:tableStyleId>
              </a:tblPr>
              <a:tblGrid>
                <a:gridCol w="2411759"/>
                <a:gridCol w="1368152"/>
                <a:gridCol w="1440160"/>
                <a:gridCol w="576064"/>
                <a:gridCol w="1296144"/>
                <a:gridCol w="468125"/>
                <a:gridCol w="1260067"/>
              </a:tblGrid>
              <a:tr h="522058">
                <a:tc rowSpan="2">
                  <a:txBody>
                    <a:bodyPr/>
                    <a:lstStyle/>
                    <a:p>
                      <a:r>
                        <a:rPr lang="ru-RU" sz="2200" dirty="0" smtClean="0">
                          <a:latin typeface="Times New Roman" pitchFamily="18" charset="0"/>
                          <a:cs typeface="Times New Roman" pitchFamily="18" charset="0"/>
                        </a:rPr>
                        <a:t>Нулевая гипотеза</a:t>
                      </a:r>
                      <a:endParaRPr lang="ru-RU" sz="2200" dirty="0">
                        <a:latin typeface="Times New Roman" pitchFamily="18" charset="0"/>
                        <a:cs typeface="Times New Roman" pitchFamily="18" charset="0"/>
                      </a:endParaRPr>
                    </a:p>
                  </a:txBody>
                  <a:tcPr anchor="b"/>
                </a:tc>
                <a:tc gridSpan="6">
                  <a:txBody>
                    <a:bodyPr/>
                    <a:lstStyle/>
                    <a:p>
                      <a:r>
                        <a:rPr lang="en-US" sz="2200" dirty="0" smtClean="0">
                          <a:latin typeface="Times New Roman" pitchFamily="18" charset="0"/>
                          <a:cs typeface="Times New Roman" pitchFamily="18" charset="0"/>
                        </a:rPr>
                        <a:t>T-test for Dependent Samples</a:t>
                      </a:r>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c hMerge="1">
                  <a:txBody>
                    <a:bodyPr/>
                    <a:lstStyle/>
                    <a:p>
                      <a:endParaRPr lang="ru-RU" sz="2200" dirty="0">
                        <a:latin typeface="Times New Roman" pitchFamily="18" charset="0"/>
                        <a:cs typeface="Times New Roman" pitchFamily="18" charset="0"/>
                      </a:endParaRPr>
                    </a:p>
                  </a:txBody>
                  <a:tcPr/>
                </a:tc>
              </a:tr>
              <a:tr h="522058">
                <a:tc vMerge="1">
                  <a:txBody>
                    <a:bodyPr/>
                    <a:lstStyle/>
                    <a:p>
                      <a:endParaRPr lang="ru-RU" sz="2200" dirty="0">
                        <a:latin typeface="Times New Roman" pitchFamily="18" charset="0"/>
                        <a:cs typeface="Times New Roman" pitchFamily="18" charset="0"/>
                      </a:endParaRPr>
                    </a:p>
                  </a:txBody>
                  <a:tcPr/>
                </a:tc>
                <a:tc>
                  <a:txBody>
                    <a:bodyPr/>
                    <a:lstStyle/>
                    <a:p>
                      <a:pPr algn="ctr"/>
                      <a:r>
                        <a:rPr lang="en-US" sz="2200" dirty="0" smtClean="0">
                          <a:latin typeface="Times New Roman" pitchFamily="18" charset="0"/>
                          <a:cs typeface="Times New Roman" pitchFamily="18" charset="0"/>
                        </a:rPr>
                        <a:t>Mean</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Std.Dv</a:t>
                      </a:r>
                      <a:r>
                        <a:rPr lang="en-US"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N</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t</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err="1" smtClean="0">
                          <a:latin typeface="Times New Roman" pitchFamily="18" charset="0"/>
                          <a:cs typeface="Times New Roman" pitchFamily="18" charset="0"/>
                        </a:rPr>
                        <a:t>df</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200" dirty="0" smtClean="0">
                          <a:latin typeface="Times New Roman" pitchFamily="18" charset="0"/>
                          <a:cs typeface="Times New Roman" pitchFamily="18" charset="0"/>
                        </a:rPr>
                        <a:t>p</a:t>
                      </a:r>
                      <a:endParaRPr lang="ru-RU" sz="22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2">
                        <a:lumMod val="90000"/>
                      </a:schemeClr>
                    </a:solidFill>
                  </a:tcPr>
                </a:tc>
              </a:tr>
              <a:tr h="522058">
                <a:tc>
                  <a:txBody>
                    <a:bodyPr/>
                    <a:lstStyle/>
                    <a:p>
                      <a:r>
                        <a:rPr lang="ru-RU" sz="2200" dirty="0" err="1" smtClean="0">
                          <a:latin typeface="Times New Roman" pitchFamily="18" charset="0"/>
                          <a:cs typeface="Times New Roman" pitchFamily="18" charset="0"/>
                        </a:rPr>
                        <a:t>ТГ</a:t>
                      </a:r>
                      <a:r>
                        <a:rPr lang="ru-RU" sz="2200" dirty="0" smtClean="0">
                          <a:latin typeface="Times New Roman" pitchFamily="18" charset="0"/>
                          <a:cs typeface="Times New Roman" pitchFamily="18" charset="0"/>
                        </a:rPr>
                        <a:t> натощак</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en-US" sz="2200" dirty="0" smtClean="0">
                          <a:latin typeface="Times New Roman" pitchFamily="18" charset="0"/>
                          <a:cs typeface="Times New Roman" pitchFamily="18" charset="0"/>
                        </a:rPr>
                        <a:t>1</a:t>
                      </a:r>
                      <a:r>
                        <a:rPr lang="ru-RU" sz="2200" dirty="0" smtClean="0">
                          <a:latin typeface="Times New Roman" pitchFamily="18" charset="0"/>
                          <a:cs typeface="Times New Roman" pitchFamily="18" charset="0"/>
                        </a:rPr>
                        <a:t>,425217</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0,793410</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r>
              <a:tr h="5220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200" dirty="0" err="1" smtClean="0">
                          <a:latin typeface="Times New Roman" pitchFamily="18" charset="0"/>
                          <a:cs typeface="Times New Roman" pitchFamily="18" charset="0"/>
                        </a:rPr>
                        <a:t>ТГ</a:t>
                      </a:r>
                      <a:r>
                        <a:rPr lang="ru-RU" sz="2200" baseline="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через</a:t>
                      </a:r>
                      <a:r>
                        <a:rPr lang="ru-RU" sz="2200" baseline="0" dirty="0" smtClean="0">
                          <a:latin typeface="Times New Roman" pitchFamily="18" charset="0"/>
                          <a:cs typeface="Times New Roman" pitchFamily="18" charset="0"/>
                        </a:rPr>
                        <a:t> 2 часа</a:t>
                      </a:r>
                      <a:endParaRPr lang="ru-RU" sz="22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r>
                        <a:rPr lang="ru-RU" sz="2200" dirty="0" smtClean="0">
                          <a:latin typeface="Times New Roman" pitchFamily="18" charset="0"/>
                          <a:cs typeface="Times New Roman" pitchFamily="18" charset="0"/>
                        </a:rPr>
                        <a:t>1,527826</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a:t>
                      </a:r>
                      <a:r>
                        <a:rPr lang="ru-RU" sz="2200" dirty="0" smtClean="0">
                          <a:latin typeface="Times New Roman" pitchFamily="18" charset="0"/>
                          <a:cs typeface="Times New Roman" pitchFamily="18" charset="0"/>
                        </a:rPr>
                        <a:t>918808</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23</a:t>
                      </a:r>
                      <a:endParaRPr lang="ru-RU" sz="2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u-RU"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1,</a:t>
                      </a:r>
                      <a:r>
                        <a:rPr lang="ru-RU" sz="2200" dirty="0" smtClean="0">
                          <a:latin typeface="Times New Roman" pitchFamily="18" charset="0"/>
                          <a:cs typeface="Times New Roman" pitchFamily="18" charset="0"/>
                        </a:rPr>
                        <a:t>56562</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22</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latin typeface="Times New Roman" pitchFamily="18" charset="0"/>
                          <a:cs typeface="Times New Roman" pitchFamily="18" charset="0"/>
                        </a:rPr>
                        <a:t>0,</a:t>
                      </a:r>
                      <a:r>
                        <a:rPr lang="ru-RU" sz="2200" dirty="0" smtClean="0">
                          <a:latin typeface="Times New Roman" pitchFamily="18" charset="0"/>
                          <a:cs typeface="Times New Roman" pitchFamily="18" charset="0"/>
                        </a:rPr>
                        <a:t>131710</a:t>
                      </a:r>
                      <a:endParaRPr lang="ru-RU" sz="2200" dirty="0">
                        <a:latin typeface="Times New Roman" pitchFamily="18" charset="0"/>
                        <a:cs typeface="Times New Roman" pitchFamily="18"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cxnSp>
        <p:nvCxnSpPr>
          <p:cNvPr id="8" name="Прямая соединительная линия 7"/>
          <p:cNvCxnSpPr/>
          <p:nvPr/>
        </p:nvCxnSpPr>
        <p:spPr>
          <a:xfrm>
            <a:off x="5328000" y="2026800"/>
            <a:ext cx="0" cy="1026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5346000" y="4968000"/>
            <a:ext cx="0" cy="1026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476672"/>
            <a:ext cx="8363272" cy="6237312"/>
          </a:xfrm>
        </p:spPr>
        <p:txBody>
          <a:bodyPr>
            <a:normAutofit fontScale="90000"/>
          </a:bodyPr>
          <a:lstStyle/>
          <a:p>
            <a:r>
              <a:rPr lang="ru-RU" sz="2400" cap="none" dirty="0" smtClean="0">
                <a:solidFill>
                  <a:schemeClr val="tx1"/>
                </a:solidFill>
                <a:effectLst/>
                <a:latin typeface="Times New Roman" pitchFamily="18" charset="0"/>
                <a:cs typeface="Times New Roman" pitchFamily="18" charset="0"/>
              </a:rPr>
              <a:t>В таблицах 1 и 2 </a:t>
            </a:r>
            <a:r>
              <a:rPr lang="en-US" sz="2400" cap="none" dirty="0" smtClean="0">
                <a:solidFill>
                  <a:schemeClr val="tx1"/>
                </a:solidFill>
                <a:effectLst/>
                <a:latin typeface="Times New Roman" pitchFamily="18" charset="0"/>
                <a:cs typeface="Times New Roman" pitchFamily="18" charset="0"/>
              </a:rPr>
              <a:t>mean</a:t>
            </a:r>
            <a:r>
              <a:rPr lang="ru-RU" sz="2400" cap="none" dirty="0" smtClean="0">
                <a:solidFill>
                  <a:schemeClr val="tx1"/>
                </a:solidFill>
                <a:effectLst/>
                <a:latin typeface="Times New Roman" pitchFamily="18" charset="0"/>
                <a:cs typeface="Times New Roman" pitchFamily="18" charset="0"/>
              </a:rPr>
              <a:t> - выборочное среднее, </a:t>
            </a:r>
            <a:r>
              <a:rPr lang="en-US" sz="2400" cap="none" dirty="0" smtClean="0">
                <a:solidFill>
                  <a:schemeClr val="tx1"/>
                </a:solidFill>
                <a:effectLst/>
                <a:latin typeface="Times New Roman" pitchFamily="18" charset="0"/>
                <a:cs typeface="Times New Roman" pitchFamily="18" charset="0"/>
              </a:rPr>
              <a:t>std</a:t>
            </a:r>
            <a:r>
              <a:rPr lang="ru-RU" sz="2400" cap="none" dirty="0" smtClean="0">
                <a:solidFill>
                  <a:schemeClr val="tx1"/>
                </a:solidFill>
                <a:effectLst/>
                <a:latin typeface="Times New Roman" pitchFamily="18" charset="0"/>
                <a:cs typeface="Times New Roman" pitchFamily="18" charset="0"/>
              </a:rPr>
              <a:t>. </a:t>
            </a:r>
            <a:r>
              <a:rPr lang="en-US" sz="2400" cap="none" dirty="0" err="1" smtClean="0">
                <a:solidFill>
                  <a:schemeClr val="tx1"/>
                </a:solidFill>
                <a:effectLst/>
                <a:latin typeface="Times New Roman" pitchFamily="18" charset="0"/>
                <a:cs typeface="Times New Roman" pitchFamily="18" charset="0"/>
              </a:rPr>
              <a:t>Dv</a:t>
            </a:r>
            <a:r>
              <a:rPr lang="ru-RU" sz="2400" cap="none" dirty="0" smtClean="0">
                <a:solidFill>
                  <a:schemeClr val="tx1"/>
                </a:solidFill>
                <a:effectLst/>
                <a:latin typeface="Times New Roman" pitchFamily="18" charset="0"/>
                <a:cs typeface="Times New Roman" pitchFamily="18" charset="0"/>
              </a:rPr>
              <a:t>. – несмещённая оценка среднеквадратического отклонения </a:t>
            </a:r>
            <a:r>
              <a:rPr lang="en-US" sz="2400" cap="none" dirty="0" smtClean="0">
                <a:solidFill>
                  <a:schemeClr val="tx1"/>
                </a:solidFill>
                <a:effectLst/>
                <a:latin typeface="Times New Roman" pitchFamily="18" charset="0"/>
                <a:cs typeface="Times New Roman" pitchFamily="18" charset="0"/>
              </a:rPr>
              <a:t>s</a:t>
            </a:r>
            <a:r>
              <a:rPr lang="ru-RU" sz="2400" cap="none" dirty="0" smtClean="0">
                <a:solidFill>
                  <a:schemeClr val="tx1"/>
                </a:solidFill>
                <a:effectLst/>
                <a:latin typeface="Times New Roman" pitchFamily="18" charset="0"/>
                <a:cs typeface="Times New Roman" pitchFamily="18" charset="0"/>
              </a:rPr>
              <a:t> , </a:t>
            </a:r>
            <a:r>
              <a:rPr lang="en-US" sz="2400" cap="none" dirty="0" smtClean="0">
                <a:solidFill>
                  <a:schemeClr val="tx1"/>
                </a:solidFill>
                <a:effectLst/>
                <a:latin typeface="Times New Roman" pitchFamily="18" charset="0"/>
                <a:cs typeface="Times New Roman" pitchFamily="18" charset="0"/>
              </a:rPr>
              <a:t>t</a:t>
            </a:r>
            <a:r>
              <a:rPr lang="ru-RU" sz="2400" cap="none" dirty="0" smtClean="0">
                <a:solidFill>
                  <a:schemeClr val="tx1"/>
                </a:solidFill>
                <a:effectLst/>
                <a:latin typeface="Times New Roman" pitchFamily="18" charset="0"/>
                <a:cs typeface="Times New Roman" pitchFamily="18" charset="0"/>
              </a:rPr>
              <a:t> – выборочное значение </a:t>
            </a:r>
            <a:r>
              <a:rPr lang="en-US" sz="2400" i="1" cap="none" dirty="0" smtClean="0">
                <a:solidFill>
                  <a:schemeClr val="tx1"/>
                </a:solidFill>
                <a:effectLst/>
                <a:latin typeface="Times New Roman" pitchFamily="18" charset="0"/>
                <a:cs typeface="Times New Roman" pitchFamily="18" charset="0"/>
              </a:rPr>
              <a:t>t</a:t>
            </a:r>
            <a:r>
              <a:rPr lang="ru-RU" sz="2400" i="1" cap="none" baseline="-25000" dirty="0" smtClean="0">
                <a:solidFill>
                  <a:schemeClr val="tx1"/>
                </a:solidFill>
                <a:effectLst/>
                <a:latin typeface="Times New Roman" pitchFamily="18" charset="0"/>
                <a:cs typeface="Times New Roman" pitchFamily="18" charset="0"/>
              </a:rPr>
              <a:t>набл.</a:t>
            </a:r>
            <a:r>
              <a:rPr lang="ru-RU" sz="2400" cap="none" dirty="0" smtClean="0">
                <a:solidFill>
                  <a:schemeClr val="tx1"/>
                </a:solidFill>
                <a:effectLst/>
                <a:latin typeface="Times New Roman" pitchFamily="18" charset="0"/>
                <a:cs typeface="Times New Roman" pitchFamily="18" charset="0"/>
              </a:rPr>
              <a:t> ,                - число степеней свободы распределения Стьюдента, р – минимальное значение вероятности ошибки первого рода - вероятности ошибочно отвергнуть основную гипотезу при наблюдении выборки               .</a:t>
            </a:r>
            <a:br>
              <a:rPr lang="ru-RU" sz="2400" cap="none" dirty="0" smtClean="0">
                <a:solidFill>
                  <a:schemeClr val="tx1"/>
                </a:solidFill>
                <a:effectLst/>
                <a:latin typeface="Times New Roman" pitchFamily="18" charset="0"/>
                <a:cs typeface="Times New Roman" pitchFamily="18" charset="0"/>
              </a:rPr>
            </a:br>
            <a:r>
              <a:rPr lang="ru-RU" sz="2400" cap="none" dirty="0" smtClean="0">
                <a:solidFill>
                  <a:schemeClr val="tx1"/>
                </a:solidFill>
                <a:effectLst/>
                <a:latin typeface="Times New Roman" pitchFamily="18" charset="0"/>
                <a:cs typeface="Times New Roman" pitchFamily="18" charset="0"/>
              </a:rPr>
              <a:t/>
            </a:r>
            <a:br>
              <a:rPr lang="ru-RU" sz="2400" cap="none" dirty="0" smtClean="0">
                <a:solidFill>
                  <a:schemeClr val="tx1"/>
                </a:solidFill>
                <a:effectLst/>
                <a:latin typeface="Times New Roman" pitchFamily="18" charset="0"/>
                <a:cs typeface="Times New Roman" pitchFamily="18" charset="0"/>
              </a:rPr>
            </a:br>
            <a:r>
              <a:rPr lang="ru-RU" sz="2400" cap="none" dirty="0" smtClean="0">
                <a:solidFill>
                  <a:schemeClr val="tx1"/>
                </a:solidFill>
                <a:effectLst/>
                <a:latin typeface="Times New Roman" pitchFamily="18" charset="0"/>
                <a:cs typeface="Times New Roman" pitchFamily="18" charset="0"/>
              </a:rPr>
              <a:t>Пороговое значение вероятности ошибочно отвергнуть основную гипотезу (</a:t>
            </a:r>
            <a:r>
              <a:rPr lang="en-US" sz="2400" cap="none" dirty="0" smtClean="0">
                <a:solidFill>
                  <a:schemeClr val="tx1"/>
                </a:solidFill>
                <a:effectLst/>
                <a:latin typeface="Times New Roman" pitchFamily="18" charset="0"/>
                <a:cs typeface="Times New Roman" pitchFamily="18" charset="0"/>
              </a:rPr>
              <a:t>p</a:t>
            </a:r>
            <a:r>
              <a:rPr lang="ru-RU" sz="2400" cap="none" dirty="0" smtClean="0">
                <a:solidFill>
                  <a:schemeClr val="tx1"/>
                </a:solidFill>
                <a:effectLst/>
                <a:latin typeface="Times New Roman" pitchFamily="18" charset="0"/>
                <a:cs typeface="Times New Roman" pitchFamily="18" charset="0"/>
              </a:rPr>
              <a:t> – значение) в таблице 1 равно 0,319351, следовательно, на любом меньшем уровне значимости следует принять гипотезу        </a:t>
            </a:r>
            <a:br>
              <a:rPr lang="ru-RU" sz="2400" cap="none" dirty="0" smtClean="0">
                <a:solidFill>
                  <a:schemeClr val="tx1"/>
                </a:solidFill>
                <a:effectLst/>
                <a:latin typeface="Times New Roman" pitchFamily="18" charset="0"/>
                <a:cs typeface="Times New Roman" pitchFamily="18" charset="0"/>
              </a:rPr>
            </a:br>
            <a:r>
              <a:rPr lang="ru-RU" sz="2400" cap="none" dirty="0" smtClean="0">
                <a:solidFill>
                  <a:schemeClr val="tx1"/>
                </a:solidFill>
                <a:effectLst/>
                <a:latin typeface="Times New Roman" pitchFamily="18" charset="0"/>
                <a:cs typeface="Times New Roman" pitchFamily="18" charset="0"/>
              </a:rPr>
              <a:t>                   и сделать вывод о том, что </a:t>
            </a:r>
            <a:r>
              <a:rPr lang="ru-RU" sz="2400" cap="none" dirty="0" err="1" smtClean="0">
                <a:solidFill>
                  <a:schemeClr val="tx1"/>
                </a:solidFill>
                <a:effectLst/>
                <a:latin typeface="Times New Roman" pitchFamily="18" charset="0"/>
                <a:cs typeface="Times New Roman" pitchFamily="18" charset="0"/>
              </a:rPr>
              <a:t>среднецепочечные</a:t>
            </a:r>
            <a:r>
              <a:rPr lang="ru-RU" sz="2400" cap="none" dirty="0" smtClean="0">
                <a:solidFill>
                  <a:schemeClr val="tx1"/>
                </a:solidFill>
                <a:effectLst/>
                <a:latin typeface="Times New Roman" pitchFamily="18" charset="0"/>
                <a:cs typeface="Times New Roman" pitchFamily="18" charset="0"/>
              </a:rPr>
              <a:t> жирные кислоты не приводят к изменению числа </a:t>
            </a:r>
            <a:r>
              <a:rPr lang="ru-RU" sz="2400" cap="none" dirty="0" err="1" smtClean="0">
                <a:solidFill>
                  <a:schemeClr val="tx1"/>
                </a:solidFill>
                <a:effectLst/>
                <a:latin typeface="Times New Roman" pitchFamily="18" charset="0"/>
                <a:cs typeface="Times New Roman" pitchFamily="18" charset="0"/>
              </a:rPr>
              <a:t>триглицеридов</a:t>
            </a:r>
            <a:r>
              <a:rPr lang="ru-RU" sz="2400" cap="none" dirty="0" smtClean="0">
                <a:solidFill>
                  <a:schemeClr val="tx1"/>
                </a:solidFill>
                <a:effectLst/>
                <a:latin typeface="Times New Roman" pitchFamily="18" charset="0"/>
                <a:cs typeface="Times New Roman" pitchFamily="18" charset="0"/>
              </a:rPr>
              <a:t> через час после тестирования. В таблице 2 пороговое значение вероятности ошибочно отвергнуть основную гипотезу равно 0,13171, что позволяет также сделать вывод о том, что число </a:t>
            </a:r>
            <a:r>
              <a:rPr lang="ru-RU" sz="2400" cap="none" dirty="0" err="1" smtClean="0">
                <a:solidFill>
                  <a:schemeClr val="tx1"/>
                </a:solidFill>
                <a:effectLst/>
                <a:latin typeface="Times New Roman" pitchFamily="18" charset="0"/>
                <a:cs typeface="Times New Roman" pitchFamily="18" charset="0"/>
              </a:rPr>
              <a:t>триглицеридов</a:t>
            </a:r>
            <a:r>
              <a:rPr lang="ru-RU" sz="2400" cap="none" dirty="0" smtClean="0">
                <a:solidFill>
                  <a:schemeClr val="tx1"/>
                </a:solidFill>
                <a:effectLst/>
                <a:latin typeface="Times New Roman" pitchFamily="18" charset="0"/>
                <a:cs typeface="Times New Roman" pitchFamily="18" charset="0"/>
              </a:rPr>
              <a:t> не меняется и через два часа после тестирования на любом меньшем уровне значимости.</a:t>
            </a:r>
            <a:r>
              <a:rPr lang="ru-RU" sz="2400" cap="none" dirty="0" smtClean="0">
                <a:latin typeface="Times New Roman" pitchFamily="18" charset="0"/>
                <a:cs typeface="Times New Roman" pitchFamily="18" charset="0"/>
              </a:rPr>
              <a:t/>
            </a:r>
            <a:br>
              <a:rPr lang="ru-RU" sz="2400" cap="none" dirty="0" smtClean="0">
                <a:latin typeface="Times New Roman" pitchFamily="18" charset="0"/>
                <a:cs typeface="Times New Roman" pitchFamily="18" charset="0"/>
              </a:rPr>
            </a:br>
            <a:endParaRPr lang="ru-RU" sz="22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8</a:t>
            </a:fld>
            <a:endParaRPr lang="ru-RU"/>
          </a:p>
        </p:txBody>
      </p:sp>
      <p:graphicFrame>
        <p:nvGraphicFramePr>
          <p:cNvPr id="3074" name="Object 2"/>
          <p:cNvGraphicFramePr>
            <a:graphicFrameLocks noChangeAspect="1"/>
          </p:cNvGraphicFramePr>
          <p:nvPr/>
        </p:nvGraphicFramePr>
        <p:xfrm>
          <a:off x="539552" y="3896221"/>
          <a:ext cx="1331912" cy="396875"/>
        </p:xfrm>
        <a:graphic>
          <a:graphicData uri="http://schemas.openxmlformats.org/presentationml/2006/ole">
            <mc:AlternateContent xmlns:mc="http://schemas.openxmlformats.org/markup-compatibility/2006">
              <mc:Choice xmlns:v="urn:schemas-microsoft-com:vml" Requires="v">
                <p:oleObj spid="_x0000_s21530" name="Формула" r:id="rId3" imgW="939800" imgH="279400" progId="Equation.3">
                  <p:embed/>
                </p:oleObj>
              </mc:Choice>
              <mc:Fallback>
                <p:oleObj name="Формула" r:id="rId3" imgW="939800" imgH="279400" progId="Equation.3">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896221"/>
                        <a:ext cx="1331912"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2"/>
          <p:cNvGraphicFramePr>
            <a:graphicFrameLocks noChangeAspect="1"/>
          </p:cNvGraphicFramePr>
          <p:nvPr/>
        </p:nvGraphicFramePr>
        <p:xfrm>
          <a:off x="4212456" y="1250949"/>
          <a:ext cx="968440" cy="324000"/>
        </p:xfrm>
        <a:graphic>
          <a:graphicData uri="http://schemas.openxmlformats.org/presentationml/2006/ole">
            <mc:AlternateContent xmlns:mc="http://schemas.openxmlformats.org/markup-compatibility/2006">
              <mc:Choice xmlns:v="urn:schemas-microsoft-com:vml" Requires="v">
                <p:oleObj spid="_x0000_s21531" name="Формула" r:id="rId5" imgW="609336" imgH="203112" progId="Equation.3">
                  <p:embed/>
                </p:oleObj>
              </mc:Choice>
              <mc:Fallback>
                <p:oleObj name="Формула" r:id="rId5" imgW="609336" imgH="203112" progId="Equation.3">
                  <p:embed/>
                  <p:pic>
                    <p:nvPicPr>
                      <p:cNvPr id="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2456" y="1250949"/>
                        <a:ext cx="968440" cy="3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p:cNvGraphicFramePr>
            <a:graphicFrameLocks noChangeAspect="1"/>
          </p:cNvGraphicFramePr>
          <p:nvPr/>
        </p:nvGraphicFramePr>
        <p:xfrm>
          <a:off x="4859957" y="2195513"/>
          <a:ext cx="831667" cy="360000"/>
        </p:xfrm>
        <a:graphic>
          <a:graphicData uri="http://schemas.openxmlformats.org/presentationml/2006/ole">
            <mc:AlternateContent xmlns:mc="http://schemas.openxmlformats.org/markup-compatibility/2006">
              <mc:Choice xmlns:v="urn:schemas-microsoft-com:vml" Requires="v">
                <p:oleObj spid="_x0000_s21532" name="Формула" r:id="rId7" imgW="558558" imgH="241195" progId="Equation.3">
                  <p:embed/>
                </p:oleObj>
              </mc:Choice>
              <mc:Fallback>
                <p:oleObj name="Формула" r:id="rId7" imgW="558558" imgH="241195" progId="Equation.3">
                  <p:embed/>
                  <p:pic>
                    <p:nvPicPr>
                      <p:cNvPr id="0" name="Picture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59957" y="2195513"/>
                        <a:ext cx="831667" cy="36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196752"/>
            <a:ext cx="8363272" cy="4536504"/>
          </a:xfrm>
        </p:spPr>
        <p:txBody>
          <a:bodyPr>
            <a:normAutofit/>
          </a:bodyPr>
          <a:lstStyle/>
          <a:p>
            <a:pPr>
              <a:lnSpc>
                <a:spcPct val="130000"/>
              </a:lnSpc>
            </a:pPr>
            <a:r>
              <a:rPr lang="ru-RU" sz="2200" cap="none" dirty="0" smtClean="0">
                <a:solidFill>
                  <a:schemeClr val="tx1"/>
                </a:solidFill>
                <a:effectLst/>
                <a:latin typeface="Times New Roman" pitchFamily="18" charset="0"/>
                <a:cs typeface="Times New Roman" pitchFamily="18" charset="0"/>
              </a:rPr>
              <a:t>В таблицах 3 и 4 для сравнения приведены пороговые значения уровня значимости (вторая и в третья строки) при проверке других основных гипотез:                        , где        принимает различные ненулевые значения, указанные в верхних строках таблиц 3 и 4. Если               (табл. 3), то проверяется гипотеза об уменьшении числа </a:t>
            </a:r>
            <a:r>
              <a:rPr lang="ru-RU" sz="2200" cap="none" dirty="0" err="1" smtClean="0">
                <a:solidFill>
                  <a:schemeClr val="tx1"/>
                </a:solidFill>
                <a:effectLst/>
                <a:latin typeface="Times New Roman" pitchFamily="18" charset="0"/>
                <a:cs typeface="Times New Roman" pitchFamily="18" charset="0"/>
              </a:rPr>
              <a:t>триглицеридов</a:t>
            </a:r>
            <a:r>
              <a:rPr lang="ru-RU" sz="2200" cap="none" dirty="0" smtClean="0">
                <a:solidFill>
                  <a:schemeClr val="tx1"/>
                </a:solidFill>
                <a:effectLst/>
                <a:latin typeface="Times New Roman" pitchFamily="18" charset="0"/>
                <a:cs typeface="Times New Roman" pitchFamily="18" charset="0"/>
              </a:rPr>
              <a:t> после тестирования на величину        , если</a:t>
            </a:r>
            <a:br>
              <a:rPr lang="ru-RU" sz="2200" cap="none" dirty="0" smtClean="0">
                <a:solidFill>
                  <a:schemeClr val="tx1"/>
                </a:solidFill>
                <a:effectLst/>
                <a:latin typeface="Times New Roman" pitchFamily="18" charset="0"/>
                <a:cs typeface="Times New Roman" pitchFamily="18" charset="0"/>
              </a:rPr>
            </a:br>
            <a:r>
              <a:rPr lang="ru-RU" sz="2200" cap="none" dirty="0" smtClean="0">
                <a:solidFill>
                  <a:schemeClr val="tx1"/>
                </a:solidFill>
                <a:effectLst/>
                <a:latin typeface="Times New Roman" pitchFamily="18" charset="0"/>
                <a:cs typeface="Times New Roman" pitchFamily="18" charset="0"/>
              </a:rPr>
              <a:t>             (табл. 4) - об увеличении.    </a:t>
            </a:r>
            <a:endParaRPr lang="ru-RU" sz="2200" cap="none" dirty="0">
              <a:solidFill>
                <a:schemeClr val="tx1"/>
              </a:solidFill>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F62A07F8-BB65-4824-9C30-FC980872B666}" type="slidenum">
              <a:rPr lang="ru-RU" smtClean="0"/>
              <a:pPr/>
              <a:t>9</a:t>
            </a:fld>
            <a:endParaRPr lang="ru-RU"/>
          </a:p>
        </p:txBody>
      </p:sp>
      <p:graphicFrame>
        <p:nvGraphicFramePr>
          <p:cNvPr id="5" name="Object 2"/>
          <p:cNvGraphicFramePr>
            <a:graphicFrameLocks noChangeAspect="1"/>
          </p:cNvGraphicFramePr>
          <p:nvPr/>
        </p:nvGraphicFramePr>
        <p:xfrm>
          <a:off x="2854325" y="2133600"/>
          <a:ext cx="1457325" cy="396875"/>
        </p:xfrm>
        <a:graphic>
          <a:graphicData uri="http://schemas.openxmlformats.org/presentationml/2006/ole">
            <mc:AlternateContent xmlns:mc="http://schemas.openxmlformats.org/markup-compatibility/2006">
              <mc:Choice xmlns:v="urn:schemas-microsoft-com:vml" Requires="v">
                <p:oleObj spid="_x0000_s22571" name="Формула" r:id="rId3" imgW="1028700" imgH="279400" progId="Equation.3">
                  <p:embed/>
                </p:oleObj>
              </mc:Choice>
              <mc:Fallback>
                <p:oleObj name="Формула" r:id="rId3" imgW="1028700" imgH="279400" progId="Equation.3">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4325" y="2133600"/>
                        <a:ext cx="1457325"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p:cNvGraphicFramePr>
            <a:graphicFrameLocks noChangeAspect="1"/>
          </p:cNvGraphicFramePr>
          <p:nvPr/>
        </p:nvGraphicFramePr>
        <p:xfrm>
          <a:off x="5040809" y="2168029"/>
          <a:ext cx="395287" cy="396875"/>
        </p:xfrm>
        <a:graphic>
          <a:graphicData uri="http://schemas.openxmlformats.org/presentationml/2006/ole">
            <mc:AlternateContent xmlns:mc="http://schemas.openxmlformats.org/markup-compatibility/2006">
              <mc:Choice xmlns:v="urn:schemas-microsoft-com:vml" Requires="v">
                <p:oleObj spid="_x0000_s22572" name="Формула" r:id="rId5" imgW="279400" imgH="279400" progId="Equation.3">
                  <p:embed/>
                </p:oleObj>
              </mc:Choice>
              <mc:Fallback>
                <p:oleObj name="Формула" r:id="rId5" imgW="279400" imgH="279400" progId="Equation.3">
                  <p:embed/>
                  <p:pic>
                    <p:nvPicPr>
                      <p:cNvPr id="0"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0809" y="2168029"/>
                        <a:ext cx="395287"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3" name="Object 2"/>
          <p:cNvGraphicFramePr>
            <a:graphicFrameLocks noChangeAspect="1"/>
          </p:cNvGraphicFramePr>
          <p:nvPr/>
        </p:nvGraphicFramePr>
        <p:xfrm>
          <a:off x="1296641" y="3032125"/>
          <a:ext cx="827087" cy="396875"/>
        </p:xfrm>
        <a:graphic>
          <a:graphicData uri="http://schemas.openxmlformats.org/presentationml/2006/ole">
            <mc:AlternateContent xmlns:mc="http://schemas.openxmlformats.org/markup-compatibility/2006">
              <mc:Choice xmlns:v="urn:schemas-microsoft-com:vml" Requires="v">
                <p:oleObj spid="_x0000_s22573" name="Формула" r:id="rId7" imgW="583947" imgH="279279" progId="Equation.3">
                  <p:embed/>
                </p:oleObj>
              </mc:Choice>
              <mc:Fallback>
                <p:oleObj name="Формула" r:id="rId7" imgW="583947" imgH="279279" progId="Equation.3">
                  <p:embed/>
                  <p:pic>
                    <p:nvPicPr>
                      <p:cNvPr id="0"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6641" y="3032125"/>
                        <a:ext cx="827087"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4" name="Object 2"/>
          <p:cNvGraphicFramePr>
            <a:graphicFrameLocks noChangeAspect="1"/>
          </p:cNvGraphicFramePr>
          <p:nvPr/>
        </p:nvGraphicFramePr>
        <p:xfrm>
          <a:off x="7164288" y="3464173"/>
          <a:ext cx="395287" cy="396875"/>
        </p:xfrm>
        <a:graphic>
          <a:graphicData uri="http://schemas.openxmlformats.org/presentationml/2006/ole">
            <mc:AlternateContent xmlns:mc="http://schemas.openxmlformats.org/markup-compatibility/2006">
              <mc:Choice xmlns:v="urn:schemas-microsoft-com:vml" Requires="v">
                <p:oleObj spid="_x0000_s22574" name="Формула" r:id="rId9" imgW="279400" imgH="279400" progId="Equation.3">
                  <p:embed/>
                </p:oleObj>
              </mc:Choice>
              <mc:Fallback>
                <p:oleObj name="Формула" r:id="rId9" imgW="279400" imgH="279400" progId="Equation.3">
                  <p:embed/>
                  <p:pic>
                    <p:nvPicPr>
                      <p:cNvPr id="0"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4288" y="3464173"/>
                        <a:ext cx="395287"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5" name="Object 2"/>
          <p:cNvGraphicFramePr>
            <a:graphicFrameLocks noChangeAspect="1"/>
          </p:cNvGraphicFramePr>
          <p:nvPr/>
        </p:nvGraphicFramePr>
        <p:xfrm>
          <a:off x="611560" y="3896221"/>
          <a:ext cx="827087" cy="396875"/>
        </p:xfrm>
        <a:graphic>
          <a:graphicData uri="http://schemas.openxmlformats.org/presentationml/2006/ole">
            <mc:AlternateContent xmlns:mc="http://schemas.openxmlformats.org/markup-compatibility/2006">
              <mc:Choice xmlns:v="urn:schemas-microsoft-com:vml" Requires="v">
                <p:oleObj spid="_x0000_s22575" name="Формула" r:id="rId10" imgW="583947" imgH="279279" progId="Equation.3">
                  <p:embed/>
                </p:oleObj>
              </mc:Choice>
              <mc:Fallback>
                <p:oleObj name="Формула" r:id="rId10" imgW="583947" imgH="279279" progId="Equation.3">
                  <p:embed/>
                  <p:pic>
                    <p:nvPicPr>
                      <p:cNvPr id="0" name="Picture 2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1560" y="3896221"/>
                        <a:ext cx="827087"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77793160"/>
      </p:ext>
    </p:extLst>
  </p:cSld>
  <p:clrMapOvr>
    <a:masterClrMapping/>
  </p:clrMapOvr>
  <p:transition spd="slow">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ECE9D8"/>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ECE9D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TotalTime>
  <Words>886</Words>
  <Application>Microsoft Office PowerPoint</Application>
  <PresentationFormat>Экран (4:3)</PresentationFormat>
  <Paragraphs>181</Paragraphs>
  <Slides>15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15</vt:i4>
      </vt:variant>
    </vt:vector>
  </HeadingPairs>
  <TitlesOfParts>
    <vt:vector size="17" baseType="lpstr">
      <vt:lpstr>Трек</vt:lpstr>
      <vt:lpstr>Формула</vt:lpstr>
      <vt:lpstr>Анализ переносимости жировой нагрузки при хроническом панкреатите с помощью теории проверки статистических гипотез    </vt:lpstr>
      <vt:lpstr>В медицинской практике актуальным является вопрос, каким способом можно добиться улучшения питания пациентов, страдающих хроническим панкреатитом и испытывающих при этом белково-энергетическую недостаточность, не нарушая функционирование поджелудочной железы. В данной работе методами математической статистики проверяется предположение о том, что внешнесекреторная деятельность поджелудочной железы не нарушается при приёме хорошо усваивающихся среднецепочечных жирных кислот. </vt:lpstr>
      <vt:lpstr>Пациенты, имеющие диагноз «хронический панкреатит», часто сталкиваются с болевым абдоминальным симптомом, вызываемым потреблением продуктов, в состав которых входят как растительные, так и животные жиры. Данный синдром возникает вследствие нарушения внешней секреции поджелудочной железы и, поскольку пища при этом усваивается значительно хуже, приводит к метеоризму и диарее. У больных хроническим панкреатитом также нередко наблюдается белково-энергетическая недостаточность и дефицит массы тела.  Проблема заключается в том, что в медицинской литературе недостаточно сведений о влиянии среднецепочечных жирных кислот на функционирование поджелудочной железы и её внешнесекреторную деятельность при хроническом панкреатите.  </vt:lpstr>
      <vt:lpstr>Врачи-гастроэнтерологи клиники НИИ питания РАМН предложили провести проверку переносимости пациентами с хроническим панкреатитом жировой нагрузки со среднецепочечными жирными кислотами.  После проведения необходимых биохимических анализов, результаты обследования были разбиты на три группы: в первую попали значения биохимии крови до теста, во вторую – через час после теста, в третью – через два часа после теста. При визуальном сравнении результатов анализов трёх групп можно предположить, что нагрузка среднецепочечными жирными кислотами существенно не повлияла на биохимию крови пациентов. Насколько можно доверять данному предположению, определим с помощью теории проверки статистических гипотез.</vt:lpstr>
      <vt:lpstr>Применение теории проверки статистических гипотез для анализа влияния среднецепочечных жирных кислот на функционирование поджелудочной железы при хроническом панкреатите.  </vt:lpstr>
      <vt:lpstr>Поскольку клинические испытания проводились на выборке объёма 30, то есть достаточно малой выборке, наряду с критерием Стьюдента, который является достаточно устойчивым при отклонениях от нормального закона распределения, в данной работе применялись также непараметрические критерии проверки гипотезы о равенстве характеристик статистических совокупностей, а затем проводилось сравнение результатов.  Вычислительный эксперимент проводился с помощью программных средств системы анализа данных STATISTICA. Вначале была выдвинута основная гипотеза                     , означающая, что число триглицеридов в крови пациентов в среднем не изменилось под влиянием среднецепочечных жирных кислот. Результаты применения критерия Стьюдента к выборкам значений триглицеридов через час и через два часа после тестирования пациентов показаны в табл. 1 и табл. 2 соответственно.</vt:lpstr>
      <vt:lpstr>Таблица 1         Таблица 2                                    </vt:lpstr>
      <vt:lpstr>В таблицах 1 и 2 mean - выборочное среднее, std. Dv. – несмещённая оценка среднеквадратического отклонения s , t – выборочное значение tнабл. ,                - число степеней свободы распределения Стьюдента, р – минимальное значение вероятности ошибки первого рода - вероятности ошибочно отвергнуть основную гипотезу при наблюдении выборки               .  Пороговое значение вероятности ошибочно отвергнуть основную гипотезу (p – значение) в таблице 1 равно 0,319351, следовательно, на любом меньшем уровне значимости следует принять гипотезу                            и сделать вывод о том, что среднецепочечные жирные кислоты не приводят к изменению числа триглицеридов через час после тестирования. В таблице 2 пороговое значение вероятности ошибочно отвергнуть основную гипотезу равно 0,13171, что позволяет также сделать вывод о том, что число триглицеридов не меняется и через два часа после тестирования на любом меньшем уровне значимости. </vt:lpstr>
      <vt:lpstr>В таблицах 3 и 4 для сравнения приведены пороговые значения уровня значимости (вторая и в третья строки) при проверке других основных гипотез:                        , где        принимает различные ненулевые значения, указанные в верхних строках таблиц 3 и 4. Если               (табл. 3), то проверяется гипотеза об уменьшении числа триглицеридов после тестирования на величину        , если              (табл. 4) - об увеличении.    </vt:lpstr>
      <vt:lpstr>Таблицы 3,4   </vt:lpstr>
      <vt:lpstr>В таблице 3 показано, что p-значение, равное 0,67, получено для                    при оценке изменений количества триглицеридов через час после тестирования. В таблице 4 можно видеть, что p-значение принимает максимальное значение, равное 0,97, при               в том случае, когда оценивается изменение количества триглицеридов через два часа после тестирования. Следует отметить, что, согласно медицинскому стандарту, как уменьшение уровня триглицеридов на 0,05 ммоль/л, так и увеличение на 0,1 ммоль/л, не выходят за пределы нормы, следовательно, такие изменения можно считать несущественными. </vt:lpstr>
      <vt:lpstr>Далее проверяется основная гипотеза                     , означающая, что количество липазы в крови пациентов в среднем не изменилось под влиянием среднецепочечных жирных кислот. Результаты применения критерия Стьюдента к выборкам значений липазы через час и через два часа после тестирования пациентов показаны в табл. 5 и табл. 6 соответственно. Поскольку p-значения чрезвычайно велики: p = 0,82 через час после тестирования и           p = 0,93 через два часа после тестирования, то можно предположить, что применение в лечебном питании среднецепочечных жирных кислот не приведёт к увеличению количества липазы в крови пациентов. </vt:lpstr>
      <vt:lpstr>Таблица 5         Таблица 6                                    </vt:lpstr>
      <vt:lpstr>В таблицах 7 и 8 для сравнения приведены пороговые уровни значимости (вторая и в третья строки) при проверке других основных гипотез: Можно видеть, что p-значения при проверке нулевой гипотезы (выделены жирным шрифтом) превышают все остальные значения, следовательно, не вызывает сомнений вывод о том, что применение в лечебном питании среднецепочечных жирных кислот не приведёт к увеличению количества липазы в крови пациентов.</vt:lpstr>
      <vt:lpstr>СПАСИБО ЗА ВНИМАНИЕ!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ПРОВЕДЕНИЕ ЛАБОРАТОРНОЙ РАБОТЫ ПО МАТЕМАТИЧЕСКОЙ СТАТИСТИКЕ У БАКАЛАВРОВ НАПРАВЛЕНИЯ «ЭКОНОМИКА»</dc:title>
  <dc:creator>Tatyana</dc:creator>
  <cp:lastModifiedBy>RePack by SPecialiST</cp:lastModifiedBy>
  <cp:revision>108</cp:revision>
  <dcterms:created xsi:type="dcterms:W3CDTF">2014-03-24T19:16:12Z</dcterms:created>
  <dcterms:modified xsi:type="dcterms:W3CDTF">2018-12-02T17:53:25Z</dcterms:modified>
</cp:coreProperties>
</file>