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9"/>
  </p:notesMasterIdLst>
  <p:sldIdLst>
    <p:sldId id="325" r:id="rId2"/>
    <p:sldId id="305" r:id="rId3"/>
    <p:sldId id="329" r:id="rId4"/>
    <p:sldId id="330" r:id="rId5"/>
    <p:sldId id="331" r:id="rId6"/>
    <p:sldId id="332" r:id="rId7"/>
    <p:sldId id="335" r:id="rId8"/>
    <p:sldId id="320" r:id="rId9"/>
    <p:sldId id="334" r:id="rId10"/>
    <p:sldId id="262" r:id="rId11"/>
    <p:sldId id="327" r:id="rId12"/>
    <p:sldId id="328" r:id="rId13"/>
    <p:sldId id="265" r:id="rId14"/>
    <p:sldId id="266" r:id="rId15"/>
    <p:sldId id="268" r:id="rId16"/>
    <p:sldId id="318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4660"/>
  </p:normalViewPr>
  <p:slideViewPr>
    <p:cSldViewPr>
      <p:cViewPr varScale="1">
        <p:scale>
          <a:sx n="57" d="100"/>
          <a:sy n="57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523DD4-45BA-47D9-8DB4-8DE8EE5BECD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BDBB59E-4EE5-4B34-AE29-FEDD64C3DAFA}">
      <dgm:prSet phldrT="[Текст]" custT="1"/>
      <dgm:spPr/>
      <dgm:t>
        <a:bodyPr/>
        <a:lstStyle/>
        <a:p>
          <a:r>
            <a:rPr lang="ru-RU" sz="8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ru-RU" sz="800" dirty="0">
            <a:solidFill>
              <a:schemeClr val="accent1">
                <a:lumMod val="50000"/>
              </a:schemeClr>
            </a:solidFill>
          </a:endParaRPr>
        </a:p>
      </dgm:t>
    </dgm:pt>
    <dgm:pt modelId="{B7E8B5D4-6BFD-4C80-99EF-1E61589939F7}" type="sibTrans" cxnId="{E365199C-8C1C-486A-9855-102FB0041664}">
      <dgm:prSet/>
      <dgm:spPr/>
      <dgm:t>
        <a:bodyPr/>
        <a:lstStyle/>
        <a:p>
          <a:endParaRPr lang="ru-RU"/>
        </a:p>
      </dgm:t>
    </dgm:pt>
    <dgm:pt modelId="{7D743312-94BB-41A8-918C-3F3552462DF3}" type="parTrans" cxnId="{E365199C-8C1C-486A-9855-102FB0041664}">
      <dgm:prSet/>
      <dgm:spPr/>
      <dgm:t>
        <a:bodyPr/>
        <a:lstStyle/>
        <a:p>
          <a:endParaRPr lang="ru-RU"/>
        </a:p>
      </dgm:t>
    </dgm:pt>
    <dgm:pt modelId="{11FEC0F7-8598-4398-BE17-6E001942DC39}" type="pres">
      <dgm:prSet presAssocID="{50523DD4-45BA-47D9-8DB4-8DE8EE5BECD4}" presName="arrowDiagram" presStyleCnt="0">
        <dgm:presLayoutVars>
          <dgm:chMax val="5"/>
          <dgm:dir/>
          <dgm:resizeHandles val="exact"/>
        </dgm:presLayoutVars>
      </dgm:prSet>
      <dgm:spPr/>
    </dgm:pt>
    <dgm:pt modelId="{F7C115B7-51F8-48AC-83E3-D1640A888EEE}" type="pres">
      <dgm:prSet presAssocID="{50523DD4-45BA-47D9-8DB4-8DE8EE5BECD4}" presName="arrow" presStyleLbl="bgShp" presStyleIdx="0" presStyleCn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  <dgm:pt modelId="{745EE231-3DF1-4C15-8E13-417D1E6F9FCA}" type="pres">
      <dgm:prSet presAssocID="{50523DD4-45BA-47D9-8DB4-8DE8EE5BECD4}" presName="arrowDiagram1" presStyleCnt="0">
        <dgm:presLayoutVars>
          <dgm:bulletEnabled val="1"/>
        </dgm:presLayoutVars>
      </dgm:prSet>
      <dgm:spPr/>
    </dgm:pt>
    <dgm:pt modelId="{A62F5837-8971-4105-BBE0-5921467349BA}" type="pres">
      <dgm:prSet presAssocID="{8BDBB59E-4EE5-4B34-AE29-FEDD64C3DAFA}" presName="bullet1" presStyleLbl="node1" presStyleIdx="0" presStyleCnt="1"/>
      <dgm:spPr/>
    </dgm:pt>
    <dgm:pt modelId="{1ED183BA-9355-4E9F-AD40-6C9F057CF047}" type="pres">
      <dgm:prSet presAssocID="{8BDBB59E-4EE5-4B34-AE29-FEDD64C3DAFA}" presName="textBox1" presStyleLbl="revTx" presStyleIdx="0" presStyleCnt="1" custScaleX="14634" custScaleY="10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65199C-8C1C-486A-9855-102FB0041664}" srcId="{50523DD4-45BA-47D9-8DB4-8DE8EE5BECD4}" destId="{8BDBB59E-4EE5-4B34-AE29-FEDD64C3DAFA}" srcOrd="0" destOrd="0" parTransId="{7D743312-94BB-41A8-918C-3F3552462DF3}" sibTransId="{B7E8B5D4-6BFD-4C80-99EF-1E61589939F7}"/>
    <dgm:cxn modelId="{143978FD-2647-41B1-8CCC-1A42A22AE99C}" type="presOf" srcId="{8BDBB59E-4EE5-4B34-AE29-FEDD64C3DAFA}" destId="{1ED183BA-9355-4E9F-AD40-6C9F057CF047}" srcOrd="0" destOrd="0" presId="urn:microsoft.com/office/officeart/2005/8/layout/arrow2"/>
    <dgm:cxn modelId="{9B29CE01-ECDB-4926-BC8D-3B2438E011C1}" type="presOf" srcId="{50523DD4-45BA-47D9-8DB4-8DE8EE5BECD4}" destId="{11FEC0F7-8598-4398-BE17-6E001942DC39}" srcOrd="0" destOrd="0" presId="urn:microsoft.com/office/officeart/2005/8/layout/arrow2"/>
    <dgm:cxn modelId="{522F2D70-1C00-4F5B-BD25-3A09A8126B07}" type="presParOf" srcId="{11FEC0F7-8598-4398-BE17-6E001942DC39}" destId="{F7C115B7-51F8-48AC-83E3-D1640A888EEE}" srcOrd="0" destOrd="0" presId="urn:microsoft.com/office/officeart/2005/8/layout/arrow2"/>
    <dgm:cxn modelId="{B5B8DBEE-3A39-4BDB-9B5C-8C09DD698ED5}" type="presParOf" srcId="{11FEC0F7-8598-4398-BE17-6E001942DC39}" destId="{745EE231-3DF1-4C15-8E13-417D1E6F9FCA}" srcOrd="1" destOrd="0" presId="urn:microsoft.com/office/officeart/2005/8/layout/arrow2"/>
    <dgm:cxn modelId="{FDD5E863-4829-488E-9D48-3BBC16908B8A}" type="presParOf" srcId="{745EE231-3DF1-4C15-8E13-417D1E6F9FCA}" destId="{A62F5837-8971-4105-BBE0-5921467349BA}" srcOrd="0" destOrd="0" presId="urn:microsoft.com/office/officeart/2005/8/layout/arrow2"/>
    <dgm:cxn modelId="{4D449CF1-09E6-44A6-9803-F7F05750AD0D}" type="presParOf" srcId="{745EE231-3DF1-4C15-8E13-417D1E6F9FCA}" destId="{1ED183BA-9355-4E9F-AD40-6C9F057CF047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C115B7-51F8-48AC-83E3-D1640A888EEE}">
      <dsp:nvSpPr>
        <dsp:cNvPr id="0" name=""/>
        <dsp:cNvSpPr/>
      </dsp:nvSpPr>
      <dsp:spPr>
        <a:xfrm>
          <a:off x="494030" y="0"/>
          <a:ext cx="7241539" cy="4525962"/>
        </a:xfrm>
        <a:prstGeom prst="swooshArrow">
          <a:avLst>
            <a:gd name="adj1" fmla="val 25000"/>
            <a:gd name="adj2" fmla="val 25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A62F5837-8971-4105-BBE0-5921467349BA}">
      <dsp:nvSpPr>
        <dsp:cNvPr id="0" name=""/>
        <dsp:cNvSpPr/>
      </dsp:nvSpPr>
      <dsp:spPr>
        <a:xfrm>
          <a:off x="6019324" y="917865"/>
          <a:ext cx="535873" cy="5358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183BA-9355-4E9F-AD40-6C9F057CF047}">
      <dsp:nvSpPr>
        <dsp:cNvPr id="0" name=""/>
        <dsp:cNvSpPr/>
      </dsp:nvSpPr>
      <dsp:spPr>
        <a:xfrm>
          <a:off x="4627008" y="2686819"/>
          <a:ext cx="423890" cy="338124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83948" bIns="0" numCol="1" spcCol="1270" anchor="t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accent1">
                  <a:lumMod val="50000"/>
                </a:schemeClr>
              </a:solidFill>
            </a:rPr>
            <a:t>.</a:t>
          </a:r>
          <a:endParaRPr lang="ru-RU" sz="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27008" y="2686819"/>
        <a:ext cx="423890" cy="33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CB559-E985-49D1-8086-9DB8DBC352FF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1AFF9-33AA-479C-9B9C-E862A69BB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8770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1AFF9-33AA-479C-9B9C-E862A69BB34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1AFF9-33AA-479C-9B9C-E862A69BB34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033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1AFF9-33AA-479C-9B9C-E862A69BB34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706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7BA-82D0-4175-94AB-09AA5DFBAF4B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65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C091-0604-40A4-94E7-8745C2A915B1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784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4D4E-6346-47F7-BF7E-1DF2BB8B0E00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283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CEBF4-1B13-41A4-A342-0492358340DD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589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B983-C25D-465A-9F1F-43454FC5273B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316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0490-B670-4203-A80E-78FD4E90F5F3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375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504-EBC3-47DB-9C8A-96909F43BE11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888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5E37E-C619-4E18-ADEB-C9801EBE42F3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93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46A5-ACA9-44B4-8D5A-2EF66BD27A40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3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932D-7531-4870-960C-28A609E70BA1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623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0777-BF24-43F8-9020-0EC146A90A24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968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B75D-937E-4A85-9CAA-AB2E3CE4EA0A}" type="datetime1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4DD7-5BAF-4D1F-B9DD-7FFBF15A6A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6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4222" y="1844824"/>
            <a:ext cx="7704856" cy="1793167"/>
          </a:xfrm>
          <a:effectLst/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3200" dirty="0"/>
              <a:t>МЕТОДИЧЕСКИЕ ПОДХОДЫ К ОЦЕНКЕ КАЧЕСТВА ЖИЗНИ НАСЕЛЕНИЯ</a:t>
            </a:r>
            <a:br>
              <a:rPr lang="ru-RU" sz="3200" dirty="0"/>
            </a:br>
            <a:r>
              <a:rPr lang="ru-RU" sz="3200" dirty="0"/>
              <a:t>В РЕГИОНАХ РОССИИ С УЧЕТОМ НЕЭКОНОМИЧЕСКИХ </a:t>
            </a:r>
            <a:r>
              <a:rPr lang="ru-RU" sz="3200" dirty="0" smtClean="0"/>
              <a:t>ФАКТОРОВ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7772400" cy="2282552"/>
          </a:xfrm>
        </p:spPr>
        <p:txBody>
          <a:bodyPr>
            <a:noAutofit/>
          </a:bodyPr>
          <a:lstStyle/>
          <a:p>
            <a:pPr algn="r"/>
            <a:r>
              <a:rPr lang="ru-RU" sz="1600" b="1" dirty="0"/>
              <a:t>Людмила </a:t>
            </a:r>
            <a:r>
              <a:rPr lang="ru-RU" sz="1600" b="1" dirty="0" smtClean="0"/>
              <a:t>Петровна Бакуменко</a:t>
            </a:r>
            <a:endParaRPr lang="ru-RU" sz="1600" dirty="0"/>
          </a:p>
          <a:p>
            <a:pPr algn="r"/>
            <a:r>
              <a:rPr lang="ru-RU" sz="1600" i="1" dirty="0"/>
              <a:t>Марийский государственный университет, Россия</a:t>
            </a:r>
            <a:endParaRPr lang="ru-RU" sz="1600" dirty="0"/>
          </a:p>
          <a:p>
            <a:pPr algn="r"/>
            <a:r>
              <a:rPr lang="ru-RU" sz="1600" i="1" dirty="0"/>
              <a:t>lpbakum@mail.ru</a:t>
            </a:r>
            <a:endParaRPr lang="ru-RU" sz="1600" dirty="0"/>
          </a:p>
          <a:p>
            <a:pPr algn="r"/>
            <a:r>
              <a:rPr lang="ru-RU" sz="1600" b="1" dirty="0"/>
              <a:t> </a:t>
            </a:r>
            <a:endParaRPr lang="ru-RU" sz="1600" dirty="0"/>
          </a:p>
          <a:p>
            <a:pPr algn="r"/>
            <a:r>
              <a:rPr lang="ru-RU" sz="1600" b="1" dirty="0"/>
              <a:t>Елена </a:t>
            </a:r>
            <a:r>
              <a:rPr lang="ru-RU" sz="1600" b="1" dirty="0" smtClean="0"/>
              <a:t>Валерьевна Костромина</a:t>
            </a:r>
            <a:endParaRPr lang="ru-RU" sz="1600" dirty="0"/>
          </a:p>
          <a:p>
            <a:pPr algn="r"/>
            <a:r>
              <a:rPr lang="ru-RU" sz="1600" i="1" dirty="0"/>
              <a:t>Поволжский</a:t>
            </a:r>
            <a:r>
              <a:rPr lang="ru-RU" sz="1600" b="1" dirty="0"/>
              <a:t> </a:t>
            </a:r>
            <a:r>
              <a:rPr lang="ru-RU" sz="1600" i="1" dirty="0"/>
              <a:t>государственный технологический университет, Россия</a:t>
            </a:r>
            <a:endParaRPr lang="ru-RU" sz="1600" dirty="0"/>
          </a:p>
          <a:p>
            <a:pPr algn="r"/>
            <a:r>
              <a:rPr lang="ru-RU" sz="1600" i="1" dirty="0"/>
              <a:t>kostrominaev@volgatech.net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1192" y="332656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Открытый российский статистический </a:t>
            </a:r>
            <a:r>
              <a:rPr 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конгресс «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Статистика – язык цифровой цивилизации»</a:t>
            </a:r>
          </a:p>
          <a:p>
            <a:pPr algn="ctr">
              <a:spcAft>
                <a:spcPts val="0"/>
              </a:spcAft>
            </a:pPr>
            <a:r>
              <a:rPr 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Ростров-на-Дону, 4-6 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декабря 2018 года</a:t>
            </a:r>
            <a:endParaRPr lang="ru-RU" sz="2000" dirty="0">
              <a:solidFill>
                <a:schemeClr val="accent5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E:\конгресс\ii_orsc_ru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3706"/>
            <a:ext cx="1296144" cy="1124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0019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Группы показателей качества жизни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514568"/>
            <a:ext cx="714816" cy="274320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10</a:t>
            </a:fld>
            <a:endParaRPr lang="ru-RU" sz="2400" dirty="0"/>
          </a:p>
        </p:txBody>
      </p:sp>
      <p:sp>
        <p:nvSpPr>
          <p:cNvPr id="3" name="Овал 2"/>
          <p:cNvSpPr/>
          <p:nvPr/>
        </p:nvSpPr>
        <p:spPr>
          <a:xfrm>
            <a:off x="3347864" y="3212976"/>
            <a:ext cx="1512168" cy="14317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Качество жизни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57726" y="2049380"/>
            <a:ext cx="2015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Демографические переменные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15620" y="3307833"/>
            <a:ext cx="1906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Географические переменные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69703" y="4629503"/>
            <a:ext cx="1608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Переменные</a:t>
            </a:r>
            <a:r>
              <a:rPr lang="ru-RU" sz="1600" dirty="0"/>
              <a:t> </a:t>
            </a:r>
            <a:r>
              <a:rPr lang="ru-RU" dirty="0"/>
              <a:t>урбанизации</a:t>
            </a:r>
          </a:p>
        </p:txBody>
      </p:sp>
      <p:sp>
        <p:nvSpPr>
          <p:cNvPr id="13" name="Арка 12"/>
          <p:cNvSpPr/>
          <p:nvPr/>
        </p:nvSpPr>
        <p:spPr>
          <a:xfrm rot="18083920">
            <a:off x="2145056" y="2027218"/>
            <a:ext cx="4007866" cy="3927549"/>
          </a:xfrm>
          <a:prstGeom prst="blockArc">
            <a:avLst>
              <a:gd name="adj1" fmla="val 8002109"/>
              <a:gd name="adj2" fmla="val 20336765"/>
              <a:gd name="adj3" fmla="val 10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Арка 13"/>
          <p:cNvSpPr/>
          <p:nvPr/>
        </p:nvSpPr>
        <p:spPr>
          <a:xfrm rot="4729164">
            <a:off x="2247796" y="2009640"/>
            <a:ext cx="4007866" cy="3927549"/>
          </a:xfrm>
          <a:prstGeom prst="blockArc">
            <a:avLst>
              <a:gd name="adj1" fmla="val 13002846"/>
              <a:gd name="adj2" fmla="val 20336765"/>
              <a:gd name="adj3" fmla="val 1085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300537" y="4672673"/>
            <a:ext cx="1153797" cy="1154120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5000" b="-15000"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Овал 15"/>
          <p:cNvSpPr/>
          <p:nvPr/>
        </p:nvSpPr>
        <p:spPr>
          <a:xfrm>
            <a:off x="5146395" y="1870865"/>
            <a:ext cx="1133958" cy="115917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l="-25000" r="-25000"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Овал 16"/>
          <p:cNvSpPr/>
          <p:nvPr/>
        </p:nvSpPr>
        <p:spPr>
          <a:xfrm>
            <a:off x="5715426" y="3128064"/>
            <a:ext cx="1153797" cy="1154120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 t="-15000" b="-15000"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Прямоугольник 17"/>
          <p:cNvSpPr/>
          <p:nvPr/>
        </p:nvSpPr>
        <p:spPr>
          <a:xfrm>
            <a:off x="542253" y="1770306"/>
            <a:ext cx="20153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Показатели экономической безопасности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8948" y="2962491"/>
            <a:ext cx="2015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Показатели дохода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3732" y="5263261"/>
            <a:ext cx="31069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Показатели </a:t>
            </a:r>
            <a:r>
              <a:rPr lang="ru-RU" dirty="0" smtClean="0"/>
              <a:t>конкурентоспособности региона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7154" y="3909319"/>
            <a:ext cx="20153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Показатели </a:t>
            </a:r>
            <a:r>
              <a:rPr lang="ru-RU" dirty="0" smtClean="0"/>
              <a:t>развития производства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61503" y="1881743"/>
            <a:ext cx="700455" cy="7004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16070" y="2818026"/>
            <a:ext cx="700455" cy="7004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936658" y="3944316"/>
            <a:ext cx="700455" cy="7004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389409" y="4899505"/>
            <a:ext cx="700455" cy="7004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13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700" y="332656"/>
            <a:ext cx="4624029" cy="36004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Группы показателей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9228473"/>
              </p:ext>
            </p:extLst>
          </p:nvPr>
        </p:nvGraphicFramePr>
        <p:xfrm>
          <a:off x="457200" y="908720"/>
          <a:ext cx="8363271" cy="576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="" xmlns:a16="http://schemas.microsoft.com/office/drawing/2014/main" val="3426405184"/>
                    </a:ext>
                  </a:extLst>
                </a:gridCol>
                <a:gridCol w="2787757">
                  <a:extLst>
                    <a:ext uri="{9D8B030D-6E8A-4147-A177-3AD203B41FA5}">
                      <a16:colId xmlns="" xmlns:a16="http://schemas.microsoft.com/office/drawing/2014/main" val="3635451929"/>
                    </a:ext>
                  </a:extLst>
                </a:gridCol>
                <a:gridCol w="2787757">
                  <a:extLst>
                    <a:ext uri="{9D8B030D-6E8A-4147-A177-3AD203B41FA5}">
                      <a16:colId xmlns="" xmlns:a16="http://schemas.microsoft.com/office/drawing/2014/main" val="703277747"/>
                    </a:ext>
                  </a:extLst>
                </a:gridCol>
              </a:tblGrid>
              <a:tr h="82483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Демографические переменные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Географические переменные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Переменные урбанизации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3950699"/>
                  </a:ext>
                </a:extLst>
              </a:tr>
              <a:tr h="454438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Плотность населения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Средняя продолжительность жизни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безработных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Численность экономически активного населения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возрастной структуры населения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Площадь водных поверхностей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Площадь лесных земель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Площадь сельхозугодий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Использование свежей воды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Обеспеченность населения питьевой водой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Объем выбросов вредных веществ в атмосферный воздух от стационарных источников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dirty="0" smtClean="0"/>
                        <a:t>Площадь охраняемых природных территорий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Плотность автомобильных дорог с твердым покрытием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Плотность железнодорожных путей общего пользования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городского населения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1074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458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/>
              <a:t>Классификация регионов Росси по демографическим аспектам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44408" y="6453336"/>
            <a:ext cx="858832" cy="335552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12</a:t>
            </a:fld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71715" y="5013176"/>
            <a:ext cx="8229600" cy="128742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chemeClr val="bg2"/>
              </a:buClr>
            </a:pPr>
            <a:r>
              <a:rPr lang="ru-RU" sz="2400" dirty="0" smtClean="0">
                <a:solidFill>
                  <a:schemeClr val="bg1"/>
                </a:solidFill>
              </a:rPr>
              <a:t>плотность населения</a:t>
            </a:r>
          </a:p>
          <a:p>
            <a:pPr>
              <a:buClr>
                <a:schemeClr val="bg2"/>
              </a:buClr>
            </a:pPr>
            <a:r>
              <a:rPr lang="ru-RU" sz="2400" dirty="0" smtClean="0">
                <a:solidFill>
                  <a:schemeClr val="bg1"/>
                </a:solidFill>
              </a:rPr>
              <a:t>смертность </a:t>
            </a:r>
            <a:r>
              <a:rPr lang="ru-RU" sz="2400" dirty="0">
                <a:solidFill>
                  <a:schemeClr val="bg1"/>
                </a:solidFill>
              </a:rPr>
              <a:t>населения в трудоспособном возрасте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ru-RU" sz="2400" dirty="0" smtClean="0">
                <a:solidFill>
                  <a:schemeClr val="bg1"/>
                </a:solidFill>
              </a:rPr>
              <a:t>доля </a:t>
            </a:r>
            <a:r>
              <a:rPr lang="ru-RU" sz="2400" dirty="0">
                <a:solidFill>
                  <a:schemeClr val="bg1"/>
                </a:solidFill>
              </a:rPr>
              <a:t>безработного населения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1628799"/>
            <a:ext cx="3528392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lnSpc>
                <a:spcPct val="90000"/>
              </a:lnSpc>
              <a:spcBef>
                <a:spcPts val="750"/>
              </a:spcBef>
            </a:pPr>
            <a:r>
              <a:rPr lang="ru-RU" sz="2100" dirty="0"/>
              <a:t>Регионы-лидеры:</a:t>
            </a:r>
          </a:p>
          <a:p>
            <a:pPr defTabSz="685800">
              <a:lnSpc>
                <a:spcPct val="90000"/>
              </a:lnSpc>
              <a:spcBef>
                <a:spcPts val="750"/>
              </a:spcBef>
            </a:pPr>
            <a:r>
              <a:rPr lang="ru-RU" sz="2100" dirty="0"/>
              <a:t>Псковская область, Краснодарский край, Ростовская область, Республика Башкортостан, Республика Татарстан, Свердловская область, Тюменская область, Челябинская область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27306122"/>
              </p:ext>
            </p:extLst>
          </p:nvPr>
        </p:nvGraphicFramePr>
        <p:xfrm>
          <a:off x="492457" y="1328439"/>
          <a:ext cx="4871631" cy="3653724"/>
        </p:xfrm>
        <a:graphic>
          <a:graphicData uri="http://schemas.openxmlformats.org/presentationml/2006/ole">
            <p:oleObj spid="_x0000_s5129" r:id="rId3" imgW="5943600" imgH="44577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487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994" y="260648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регионов Росси по географическим аспектам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244408" y="6453336"/>
            <a:ext cx="858832" cy="335552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13</a:t>
            </a:fld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4" y="5040686"/>
            <a:ext cx="8229600" cy="133192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chemeClr val="bg2"/>
              </a:buClr>
            </a:pPr>
            <a:r>
              <a:rPr lang="ru-RU" sz="2400" dirty="0">
                <a:solidFill>
                  <a:schemeClr val="bg1"/>
                </a:solidFill>
              </a:rPr>
              <a:t>Обеспеченность населения питьевой водой</a:t>
            </a:r>
          </a:p>
          <a:p>
            <a:pPr>
              <a:buClr>
                <a:schemeClr val="bg2"/>
              </a:buClr>
            </a:pPr>
            <a:r>
              <a:rPr lang="ru-RU" sz="2400" dirty="0">
                <a:solidFill>
                  <a:schemeClr val="bg1"/>
                </a:solidFill>
              </a:rPr>
              <a:t>Объем выбросов вредных веществ в атмосферный воздух от стационарных источников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83768" y="17035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58991376"/>
              </p:ext>
            </p:extLst>
          </p:nvPr>
        </p:nvGraphicFramePr>
        <p:xfrm>
          <a:off x="610471" y="1438190"/>
          <a:ext cx="4680520" cy="3519653"/>
        </p:xfrm>
        <a:graphic>
          <a:graphicData uri="http://schemas.openxmlformats.org/presentationml/2006/ole">
            <p:oleObj spid="_x0000_s3106" r:id="rId3" imgW="4000680" imgH="3002400" progId="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53236" y="1333521"/>
            <a:ext cx="34050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100" dirty="0" smtClean="0"/>
              <a:t>Регионы-лидеры:</a:t>
            </a:r>
            <a:endParaRPr lang="en-US" sz="2100" dirty="0" smtClean="0"/>
          </a:p>
          <a:p>
            <a:r>
              <a:rPr lang="ru-RU" sz="2100" dirty="0"/>
              <a:t>Костромская область, Московская область, </a:t>
            </a:r>
            <a:endParaRPr lang="ru-RU" sz="2100" dirty="0" smtClean="0"/>
          </a:p>
          <a:p>
            <a:r>
              <a:rPr lang="ru-RU" sz="2100" dirty="0" smtClean="0"/>
              <a:t>г</a:t>
            </a:r>
            <a:r>
              <a:rPr lang="ru-RU" sz="2100" dirty="0"/>
              <a:t>. Москва, </a:t>
            </a:r>
            <a:endParaRPr lang="ru-RU" sz="2100" dirty="0" smtClean="0"/>
          </a:p>
          <a:p>
            <a:r>
              <a:rPr lang="ru-RU" sz="2100" dirty="0" smtClean="0"/>
              <a:t>Калининградская </a:t>
            </a:r>
            <a:r>
              <a:rPr lang="ru-RU" sz="2100" dirty="0"/>
              <a:t>область, Краснодарский край, Ростовская область, Республика Дагестан, Ставропольский край, Пермский край, </a:t>
            </a:r>
            <a:endParaRPr lang="ru-RU" sz="2100" dirty="0" smtClean="0"/>
          </a:p>
          <a:p>
            <a:r>
              <a:rPr lang="ru-RU" sz="2100" dirty="0" smtClean="0"/>
              <a:t>Тюменская </a:t>
            </a:r>
            <a:r>
              <a:rPr lang="ru-RU" sz="2100" dirty="0"/>
              <a:t>область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029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Классификация регионов Росси по </a:t>
            </a:r>
            <a:r>
              <a:rPr lang="ru-RU" dirty="0" smtClean="0"/>
              <a:t>освоенности территорий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16416" y="6525344"/>
            <a:ext cx="786824" cy="263544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14</a:t>
            </a:fld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7544" y="5589240"/>
            <a:ext cx="7632848" cy="71136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chemeClr val="bg2"/>
              </a:buClr>
            </a:pPr>
            <a:r>
              <a:rPr lang="ru-RU" sz="2400" dirty="0" smtClean="0">
                <a:solidFill>
                  <a:schemeClr val="bg1"/>
                </a:solidFill>
              </a:rPr>
              <a:t>Плотность автомобильных </a:t>
            </a:r>
            <a:r>
              <a:rPr lang="ru-RU" sz="2400" dirty="0">
                <a:solidFill>
                  <a:schemeClr val="bg1"/>
                </a:solidFill>
              </a:rPr>
              <a:t>дорог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08104" y="1628800"/>
            <a:ext cx="3888432" cy="374441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/>
              <a:t>Регионы-лидеры: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Белгородская область, Липецкая область,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Московская область, Калининградская область, Республика </a:t>
            </a:r>
            <a:r>
              <a:rPr lang="ru-RU" dirty="0"/>
              <a:t>Адыгея, </a:t>
            </a:r>
            <a:r>
              <a:rPr lang="ru-RU" dirty="0" smtClean="0"/>
              <a:t>Краснодарский край, Республика </a:t>
            </a:r>
            <a:r>
              <a:rPr lang="ru-RU" dirty="0"/>
              <a:t>Ингушетия, </a:t>
            </a:r>
            <a:r>
              <a:rPr lang="ru-RU" dirty="0" smtClean="0"/>
              <a:t>Кабардино-Балкарская Республика,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Республика </a:t>
            </a:r>
            <a:r>
              <a:rPr lang="ru-RU" dirty="0"/>
              <a:t>Северная Осетия – </a:t>
            </a:r>
            <a:r>
              <a:rPr lang="ru-RU" dirty="0" smtClean="0"/>
              <a:t>Алания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Чеченская Республика </a:t>
            </a:r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9988853"/>
              </p:ext>
            </p:extLst>
          </p:nvPr>
        </p:nvGraphicFramePr>
        <p:xfrm>
          <a:off x="467544" y="1556792"/>
          <a:ext cx="4968552" cy="3726414"/>
        </p:xfrm>
        <a:graphic>
          <a:graphicData uri="http://schemas.openxmlformats.org/presentationml/2006/ole">
            <p:oleObj spid="_x0000_s6149" r:id="rId3" imgW="5943600" imgH="44577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745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Регионы-лидеры по результатам классификации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858832" cy="407560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15</a:t>
            </a:fld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3491488"/>
              </p:ext>
            </p:extLst>
          </p:nvPr>
        </p:nvGraphicFramePr>
        <p:xfrm>
          <a:off x="755576" y="1340768"/>
          <a:ext cx="7886700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106198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Демографические переменные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Географические переменные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Переменные урбанизации</a:t>
                      </a:r>
                      <a:endParaRPr lang="ru-RU" sz="1800" dirty="0"/>
                    </a:p>
                  </a:txBody>
                  <a:tcPr/>
                </a:tc>
              </a:tr>
              <a:tr h="3906571">
                <a:tc>
                  <a:txBody>
                    <a:bodyPr/>
                    <a:lstStyle/>
                    <a:p>
                      <a: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</a:pPr>
                      <a:r>
                        <a:rPr lang="ru-RU" sz="1800" dirty="0" smtClean="0"/>
                        <a:t>Псковская область, </a:t>
                      </a:r>
                      <a:r>
                        <a:rPr lang="ru-RU" sz="1800" b="1" u="sng" dirty="0" smtClean="0"/>
                        <a:t>Краснодарский край</a:t>
                      </a:r>
                      <a:r>
                        <a:rPr lang="ru-RU" sz="1800" u="sng" dirty="0" smtClean="0"/>
                        <a:t>, Ростовская область</a:t>
                      </a:r>
                      <a:r>
                        <a:rPr lang="ru-RU" sz="1800" dirty="0" smtClean="0"/>
                        <a:t>, Республика Башкортостан, Республика Татарстан, Свердловская область, </a:t>
                      </a:r>
                      <a:r>
                        <a:rPr lang="ru-RU" sz="1800" u="sng" dirty="0" smtClean="0"/>
                        <a:t>Тюменская область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u="none" dirty="0" smtClean="0"/>
                        <a:t>Челябинская область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Костромская область, </a:t>
                      </a:r>
                      <a:r>
                        <a:rPr lang="ru-RU" sz="1800" u="sng" dirty="0" smtClean="0"/>
                        <a:t>Московская область</a:t>
                      </a:r>
                      <a:r>
                        <a:rPr lang="ru-RU" sz="1800" dirty="0" smtClean="0"/>
                        <a:t>, </a:t>
                      </a:r>
                    </a:p>
                    <a:p>
                      <a:r>
                        <a:rPr lang="ru-RU" sz="1800" dirty="0" smtClean="0"/>
                        <a:t>г. Москва, </a:t>
                      </a:r>
                    </a:p>
                    <a:p>
                      <a:r>
                        <a:rPr lang="ru-RU" sz="1800" u="sng" dirty="0" smtClean="0"/>
                        <a:t>Калининградская область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b="1" u="sng" dirty="0" smtClean="0"/>
                        <a:t>Краснодарский край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u="sng" dirty="0" smtClean="0"/>
                        <a:t>Ростовская область</a:t>
                      </a:r>
                      <a:r>
                        <a:rPr lang="ru-RU" sz="1800" dirty="0" smtClean="0"/>
                        <a:t>, Республика Дагестан, Ставропольский край, Пермский край, </a:t>
                      </a:r>
                    </a:p>
                    <a:p>
                      <a:r>
                        <a:rPr lang="ru-RU" sz="1800" u="sng" dirty="0" smtClean="0"/>
                        <a:t>Тюменская область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/>
                        <a:t>Белгородская область, Липецкая область,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1800" u="sng" dirty="0" smtClean="0"/>
                        <a:t>Московская область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u="sng" dirty="0" smtClean="0"/>
                        <a:t>Калининградская область</a:t>
                      </a:r>
                      <a:r>
                        <a:rPr lang="ru-RU" sz="1800" dirty="0" smtClean="0"/>
                        <a:t>, Республика Адыгея, </a:t>
                      </a:r>
                      <a:r>
                        <a:rPr lang="ru-RU" sz="1800" b="1" u="sng" dirty="0" smtClean="0"/>
                        <a:t>Краснодарский край</a:t>
                      </a:r>
                      <a:r>
                        <a:rPr lang="ru-RU" sz="1800" dirty="0" smtClean="0"/>
                        <a:t>, Республика Ингушетия, Кабардино-Балкарская Республика,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/>
                        <a:t>Республика Северная Осетия – Алания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/>
                        <a:t>Чеченская Республика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02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424" y="6525344"/>
            <a:ext cx="714816" cy="263544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16</a:t>
            </a:fld>
            <a:endParaRPr lang="ru-RU" sz="2400" dirty="0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7886700" cy="48361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Анализ показателей качества проживания населения, таких как расположенность и качество территорий, окружающей среды, развитие транспортной инфраструктуры и т.д., является важной составляющей оценки регионального качества жизни.</a:t>
            </a:r>
          </a:p>
          <a:p>
            <a:pPr marL="0" indent="0" algn="just">
              <a:buNone/>
            </a:pPr>
            <a:r>
              <a:rPr lang="ru-RU" dirty="0" smtClean="0"/>
              <a:t>Неэкономические аспекты качества жизни используются чаще экономических, когда необходима средняя или долгосрочная оценка, так как этот тип измерений сильнее связан с результатами стратегии по улучшению жизни человека.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Поскольку неэкономические показатели медленнее реагируют и требуют больших затрат, чем получение экономических данных, они имеют дополнительное преимущество – адаптироваться к детализации, что делает их информативными для распределения последствий при изменении политики.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96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3645024"/>
            <a:ext cx="6755375" cy="769441"/>
          </a:xfrm>
          <a:prstGeom prst="rect">
            <a:avLst/>
          </a:prstGeom>
          <a:noFill/>
          <a:ln>
            <a:noFill/>
          </a:ln>
          <a:effectLst>
            <a:reflection blurRad="76200" endPos="74000" dir="5400000" sy="-100000" algn="bl" rotWithShape="0"/>
          </a:effectLst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5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487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Значимость </a:t>
            </a:r>
            <a:r>
              <a:rPr lang="ru-RU" dirty="0" smtClean="0"/>
              <a:t>учета неэкономических факторов в оценке качества жизни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7854878"/>
              </p:ext>
            </p:extLst>
          </p:nvPr>
        </p:nvGraphicFramePr>
        <p:xfrm>
          <a:off x="457200" y="1988241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z="2400" smtClean="0"/>
              <a:pPr/>
              <a:t>2</a:t>
            </a:fld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3608" y="4509120"/>
            <a:ext cx="1872208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/>
              <a:t>Неэкономические характеристики социального </a:t>
            </a:r>
            <a:r>
              <a:rPr lang="ru-RU" sz="1400" dirty="0" smtClean="0"/>
              <a:t>развития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31840" y="3195932"/>
            <a:ext cx="1584176" cy="980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/>
              <a:t>Наращивание национального человеческого капитала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2636912"/>
            <a:ext cx="156655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/>
              <a:t>Устойчивое экономическое развитие</a:t>
            </a:r>
          </a:p>
        </p:txBody>
      </p:sp>
    </p:spTree>
    <p:extLst>
      <p:ext uri="{BB962C8B-B14F-4D97-AF65-F5344CB8AC3E}">
        <p14:creationId xmlns="" xmlns:p14="http://schemas.microsoft.com/office/powerpoint/2010/main" val="2319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История исследований неэкономических аспектов качества жизни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704856" cy="43102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Т. Рахман, Р. С. </a:t>
            </a:r>
            <a:r>
              <a:rPr lang="ru-RU" sz="2000" dirty="0" err="1" smtClean="0"/>
              <a:t>Миттелхаммер</a:t>
            </a:r>
            <a:r>
              <a:rPr lang="en-US" sz="2000" dirty="0" smtClean="0"/>
              <a:t> (</a:t>
            </a:r>
            <a:r>
              <a:rPr lang="ru-RU" sz="2000" dirty="0" err="1" smtClean="0"/>
              <a:t>измерени</a:t>
            </a:r>
            <a:r>
              <a:rPr lang="en-US" sz="2000" dirty="0" smtClean="0"/>
              <a:t>e</a:t>
            </a:r>
            <a:r>
              <a:rPr lang="ru-RU" sz="2000" dirty="0" smtClean="0"/>
              <a:t> </a:t>
            </a:r>
            <a:r>
              <a:rPr lang="ru-RU" sz="2000" dirty="0"/>
              <a:t>человеческого </a:t>
            </a:r>
            <a:r>
              <a:rPr lang="ru-RU" sz="2000" dirty="0" smtClean="0"/>
              <a:t>благополучия</a:t>
            </a:r>
            <a:r>
              <a:rPr lang="ru-RU" sz="2000" dirty="0"/>
              <a:t>,</a:t>
            </a:r>
            <a:r>
              <a:rPr lang="en-US" sz="2000" dirty="0" smtClean="0"/>
              <a:t> 2003 </a:t>
            </a:r>
            <a:r>
              <a:rPr lang="ru-RU" sz="2000" dirty="0" smtClean="0"/>
              <a:t>г.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r>
              <a:rPr lang="ru-RU" sz="2000" dirty="0" smtClean="0"/>
              <a:t>Р. </a:t>
            </a:r>
            <a:r>
              <a:rPr lang="ru-RU" sz="2000" dirty="0" err="1" smtClean="0"/>
              <a:t>Винховен</a:t>
            </a:r>
            <a:r>
              <a:rPr lang="ru-RU" sz="2000" dirty="0" smtClean="0"/>
              <a:t> (уровень жизни, 2004 г.)</a:t>
            </a:r>
          </a:p>
          <a:p>
            <a:r>
              <a:rPr lang="ru-RU" sz="2000" dirty="0" smtClean="0"/>
              <a:t>Р. </a:t>
            </a:r>
            <a:r>
              <a:rPr lang="ru-RU" sz="2000" dirty="0" err="1" smtClean="0"/>
              <a:t>Канбур</a:t>
            </a:r>
            <a:r>
              <a:rPr lang="ru-RU" sz="2000" dirty="0" smtClean="0"/>
              <a:t>, А. </a:t>
            </a:r>
            <a:r>
              <a:rPr lang="ru-RU" sz="2000" dirty="0" err="1" smtClean="0"/>
              <a:t>Венаблес</a:t>
            </a:r>
            <a:r>
              <a:rPr lang="ru-RU" sz="2000" dirty="0" smtClean="0"/>
              <a:t> (</a:t>
            </a:r>
            <a:r>
              <a:rPr lang="ru-RU" sz="2000" dirty="0"/>
              <a:t>неравенство в уровне жизни, обусловленное пространственным </a:t>
            </a:r>
            <a:r>
              <a:rPr lang="ru-RU" sz="2000" dirty="0" smtClean="0"/>
              <a:t>неравенством, 2005 г.)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/>
              <a:t>М. Мак-</a:t>
            </a:r>
            <a:r>
              <a:rPr lang="ru-RU" sz="2000" dirty="0" err="1" smtClean="0"/>
              <a:t>Гилливрэй</a:t>
            </a:r>
            <a:r>
              <a:rPr lang="ru-RU" sz="2000" dirty="0" smtClean="0"/>
              <a:t>, А. </a:t>
            </a:r>
            <a:r>
              <a:rPr lang="ru-RU" sz="2000" dirty="0" err="1" smtClean="0"/>
              <a:t>Шоррокс</a:t>
            </a:r>
            <a:r>
              <a:rPr lang="ru-RU" sz="2000" dirty="0" smtClean="0"/>
              <a:t> (</a:t>
            </a:r>
            <a:r>
              <a:rPr lang="ru-RU" sz="2000" dirty="0"/>
              <a:t>важность аспектов качества жизни, не связанных с </a:t>
            </a:r>
            <a:r>
              <a:rPr lang="ru-RU" sz="2000" dirty="0" smtClean="0"/>
              <a:t>доходами; </a:t>
            </a:r>
            <a:r>
              <a:rPr lang="ru-RU" sz="2000" dirty="0" err="1" smtClean="0"/>
              <a:t>межстрановая</a:t>
            </a:r>
            <a:r>
              <a:rPr lang="ru-RU" sz="2000" dirty="0" smtClean="0"/>
              <a:t> </a:t>
            </a:r>
            <a:r>
              <a:rPr lang="ru-RU" sz="2000" dirty="0"/>
              <a:t>дифференциация НЭКЖ, 2005 г.)</a:t>
            </a:r>
          </a:p>
          <a:p>
            <a:r>
              <a:rPr lang="ru-RU" sz="2000" dirty="0" smtClean="0"/>
              <a:t>Е. </a:t>
            </a:r>
            <a:r>
              <a:rPr lang="ru-RU" sz="2000" dirty="0" err="1" smtClean="0"/>
              <a:t>Диенер</a:t>
            </a:r>
            <a:r>
              <a:rPr lang="ru-RU" sz="2000" dirty="0" smtClean="0"/>
              <a:t> </a:t>
            </a:r>
            <a:r>
              <a:rPr lang="ru-RU" sz="2000" dirty="0"/>
              <a:t>(субъективные показатели НЭКЖ, 2006 г. </a:t>
            </a:r>
            <a:r>
              <a:rPr lang="ru-RU" sz="2000" dirty="0" smtClean="0"/>
              <a:t>)</a:t>
            </a:r>
            <a:r>
              <a:rPr lang="ru-RU" sz="2000" dirty="0"/>
              <a:t> </a:t>
            </a:r>
            <a:endParaRPr lang="ru-RU" sz="2000" dirty="0" smtClean="0"/>
          </a:p>
          <a:p>
            <a:r>
              <a:rPr lang="ru-RU" sz="2000" dirty="0" smtClean="0"/>
              <a:t>С</a:t>
            </a:r>
            <a:r>
              <a:rPr lang="ru-RU" sz="2000" dirty="0"/>
              <a:t>. </a:t>
            </a:r>
            <a:r>
              <a:rPr lang="ru-RU" sz="2000" dirty="0" err="1"/>
              <a:t>Россоу</a:t>
            </a:r>
            <a:r>
              <a:rPr lang="ru-RU" sz="2000" dirty="0"/>
              <a:t>, В. </a:t>
            </a:r>
            <a:r>
              <a:rPr lang="ru-RU" sz="2000" dirty="0" err="1"/>
              <a:t>Наудэ</a:t>
            </a:r>
            <a:r>
              <a:rPr lang="ru-RU" sz="2000" dirty="0"/>
              <a:t> (измерение НЭКЖ Африки, 2008)</a:t>
            </a:r>
          </a:p>
          <a:p>
            <a:r>
              <a:rPr lang="ru-RU" sz="2000" dirty="0" smtClean="0"/>
              <a:t>С. </a:t>
            </a:r>
            <a:r>
              <a:rPr lang="ru-RU" sz="2000" dirty="0" err="1" smtClean="0"/>
              <a:t>Россоу</a:t>
            </a:r>
            <a:r>
              <a:rPr lang="ru-RU" sz="2000" dirty="0" smtClean="0"/>
              <a:t>, </a:t>
            </a:r>
            <a:r>
              <a:rPr lang="ru-RU" sz="2000" dirty="0"/>
              <a:t>Г. </a:t>
            </a:r>
            <a:r>
              <a:rPr lang="ru-RU" sz="2000" dirty="0" err="1" smtClean="0"/>
              <a:t>Пачеко</a:t>
            </a:r>
            <a:r>
              <a:rPr lang="ru-RU" sz="2000" dirty="0" smtClean="0"/>
              <a:t> (измерение </a:t>
            </a:r>
            <a:r>
              <a:rPr lang="ru-RU" sz="2000" dirty="0"/>
              <a:t>НЭКЖ Новой </a:t>
            </a:r>
            <a:r>
              <a:rPr lang="ru-RU" sz="2000" dirty="0" smtClean="0"/>
              <a:t>Зеландии, 2011)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z="2400" smtClean="0"/>
              <a:pPr/>
              <a:t>3</a:t>
            </a:fld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5215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Понятия, близкие по смыслу к понятию качества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2400" dirty="0" smtClean="0"/>
              <a:t>Социальный прогресс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1900" dirty="0" smtClean="0"/>
              <a:t>- способность </a:t>
            </a:r>
            <a:r>
              <a:rPr lang="ru-RU" sz="1900" dirty="0"/>
              <a:t>общества удовлетворить основные человеческие потребности своих граждан, установить базис, который позволяет гражданам и группам населения повышать и поддерживать качество жизни, а также создавать условия для всех людей для достижения их полного потенциала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Благосостояние населения </a:t>
            </a:r>
            <a:r>
              <a:rPr lang="ru-RU" sz="1900" dirty="0"/>
              <a:t>- обеспеченность </a:t>
            </a:r>
            <a:r>
              <a:rPr lang="ru-RU" sz="1900" dirty="0" smtClean="0"/>
              <a:t>населения </a:t>
            </a:r>
            <a:r>
              <a:rPr lang="ru-RU" sz="1900" dirty="0"/>
              <a:t>нужными для жизни духовными, материальными, социальными благами</a:t>
            </a:r>
            <a:r>
              <a:rPr lang="ru-RU" sz="2400" dirty="0"/>
              <a:t>.</a:t>
            </a:r>
          </a:p>
          <a:p>
            <a:pPr>
              <a:spcAft>
                <a:spcPts val="1200"/>
              </a:spcAft>
            </a:pPr>
            <a:r>
              <a:rPr lang="ru-RU" sz="2400" dirty="0" smtClean="0"/>
              <a:t>Развитие </a:t>
            </a:r>
            <a:r>
              <a:rPr lang="ru-RU" sz="2400" dirty="0"/>
              <a:t>человеческого потенциала </a:t>
            </a:r>
            <a:r>
              <a:rPr lang="ru-RU" sz="1800" dirty="0"/>
              <a:t>- возможности для развития человека, обеспечиваемые государственной </a:t>
            </a:r>
            <a:r>
              <a:rPr lang="ru-RU" sz="1800" dirty="0" smtClean="0"/>
              <a:t>системой</a:t>
            </a:r>
            <a:endParaRPr lang="en-US" sz="1800" dirty="0" smtClean="0"/>
          </a:p>
          <a:p>
            <a:pPr>
              <a:spcAft>
                <a:spcPts val="1200"/>
              </a:spcAft>
            </a:pPr>
            <a:r>
              <a:rPr lang="ru-RU" sz="2400" dirty="0" smtClean="0"/>
              <a:t>Формирование </a:t>
            </a:r>
            <a:r>
              <a:rPr lang="ru-RU" sz="2400" dirty="0" err="1" smtClean="0"/>
              <a:t>социокультурного</a:t>
            </a:r>
            <a:r>
              <a:rPr lang="ru-RU" sz="2400" dirty="0" smtClean="0"/>
              <a:t> пространства </a:t>
            </a:r>
            <a:r>
              <a:rPr lang="ru-RU" sz="1800" dirty="0" smtClean="0"/>
              <a:t>– обеспечение ряда условий для проявления жизненной активности личности</a:t>
            </a:r>
            <a:endParaRPr lang="en-US" sz="1800" dirty="0" smtClean="0"/>
          </a:p>
          <a:p>
            <a:pPr>
              <a:spcAft>
                <a:spcPts val="1200"/>
              </a:spcAft>
              <a:buNone/>
            </a:pP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z="2400" smtClean="0"/>
              <a:pPr/>
              <a:t>4</a:t>
            </a:fld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5689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www.m-economy.ru/ftp_images/arts/55/55_05_05_01.png"/>
          <p:cNvPicPr>
            <a:picLocks noGrp="1"/>
          </p:cNvPicPr>
          <p:nvPr>
            <p:ph idx="1"/>
          </p:nvPr>
        </p:nvPicPr>
        <p:blipFill>
          <a:blip r:embed="rId2" cstate="print">
            <a:lum contras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087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38952" y="6597352"/>
            <a:ext cx="464288" cy="274320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5</a:t>
            </a:fld>
            <a:endParaRPr lang="ru-RU" sz="2400"/>
          </a:p>
        </p:txBody>
      </p:sp>
    </p:spTree>
    <p:extLst>
      <p:ext uri="{BB962C8B-B14F-4D97-AF65-F5344CB8AC3E}">
        <p14:creationId xmlns="" xmlns:p14="http://schemas.microsoft.com/office/powerpoint/2010/main" val="21449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Зависимость</a:t>
            </a:r>
            <a:r>
              <a:rPr lang="en-US" dirty="0" smtClean="0"/>
              <a:t> </a:t>
            </a:r>
            <a:r>
              <a:rPr lang="ru-RU" dirty="0" smtClean="0"/>
              <a:t>ИСП от ВВП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6883902" cy="4703286"/>
          </a:xfr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z="2400" smtClean="0"/>
              <a:pPr/>
              <a:t>6</a:t>
            </a:fld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0250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Предпосылки разработки методологического инструментария для измерения регионального качества жизни населения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dirty="0" smtClean="0"/>
              <a:t>Усложнение проблематики качества жизни в новых социально-экономических условиях требует разработки новых методов оценки качества жизни населения, включающие не только критерии материальной обеспеченности и территориальной доступности базовых социальных услуг, предоставляемых государством.</a:t>
            </a:r>
          </a:p>
          <a:p>
            <a:pPr lvl="0" algn="just"/>
            <a:r>
              <a:rPr lang="ru-RU" dirty="0" smtClean="0"/>
              <a:t>Переход от централизованного планирования социально-экономического развития к существенному сокращению участия государства в экономике и обеспечении уровня и качества жизни населения, передаче социальных функций государства в регионы и муниципальные образования привел к изменению роли различных механизмов регулирования диспропорций в качестве жизни населения страны и регионов.</a:t>
            </a:r>
          </a:p>
          <a:p>
            <a:pPr lvl="0" algn="just"/>
            <a:r>
              <a:rPr lang="ru-RU" dirty="0" smtClean="0"/>
              <a:t>Увеличение региональной дифференциации таких проблем, как бедность, качество окружающей среды, безработица, вынужденная миграция, недоступность общественных благ, обуславливает ориентацию на регионы при разработке критериев оценивания качества жизни.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222" y="441266"/>
            <a:ext cx="1656184" cy="681749"/>
          </a:xfrm>
        </p:spPr>
        <p:txBody>
          <a:bodyPr/>
          <a:lstStyle/>
          <a:p>
            <a:r>
              <a:rPr lang="ru-RU" sz="43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Цель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222" y="1371662"/>
            <a:ext cx="8201922" cy="1350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/>
              <a:t>Проанализировать методические подходы к оценке качества жизни </a:t>
            </a:r>
            <a:r>
              <a:rPr lang="ru-RU" sz="2500" dirty="0" smtClean="0"/>
              <a:t>населения в </a:t>
            </a:r>
            <a:r>
              <a:rPr lang="ru-RU" sz="2500" dirty="0"/>
              <a:t>регионах России с учетом неэкономических факторов</a:t>
            </a:r>
          </a:p>
        </p:txBody>
      </p:sp>
      <p:sp>
        <p:nvSpPr>
          <p:cNvPr id="5" name="Номер слайда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fld id="{3A414DD7-5BAF-4D1F-B9DD-7FFBF15A6A46}" type="slidenum">
              <a:rPr lang="ru-RU" sz="2400" smtClean="0"/>
              <a:pPr/>
              <a:t>8</a:t>
            </a:fld>
            <a:endParaRPr lang="ru-RU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0862" y="2996952"/>
            <a:ext cx="1964904" cy="710952"/>
          </a:xfrm>
          <a:prstGeom prst="rect">
            <a:avLst/>
          </a:prstGeom>
        </p:spPr>
        <p:txBody>
          <a:bodyPr rIns="91440" anchor="b">
            <a:normAutofit fontScale="92500" lnSpcReduction="1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54864" algn="r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3861048"/>
            <a:ext cx="8229600" cy="230425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1200"/>
              </a:spcAft>
            </a:pPr>
            <a:r>
              <a:rPr lang="ru-RU" dirty="0" smtClean="0"/>
              <a:t>Выбрать показатели, отражающие различные  стороны качества жизни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Построить индикаторы по каждой из категорий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Используя полученные индикаторы, проанализировать качество </a:t>
            </a:r>
            <a:r>
              <a:rPr lang="ru-RU" dirty="0"/>
              <a:t>жизни </a:t>
            </a:r>
            <a:r>
              <a:rPr lang="ru-RU" dirty="0" smtClean="0"/>
              <a:t>в российских регионах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312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spect="1"/>
          </p:cNvSpPr>
          <p:nvPr>
            <p:ph type="title"/>
          </p:nvPr>
        </p:nvSpPr>
        <p:spPr>
          <a:xfrm>
            <a:off x="404107" y="0"/>
            <a:ext cx="8739893" cy="938325"/>
          </a:xfrm>
        </p:spPr>
        <p:txBody>
          <a:bodyPr>
            <a:noAutofit/>
          </a:bodyPr>
          <a:lstStyle/>
          <a:p>
            <a:r>
              <a:rPr lang="ru-RU" sz="3200" dirty="0"/>
              <a:t>Подходы к построению системы показателей </a:t>
            </a:r>
          </a:p>
        </p:txBody>
      </p:sp>
      <p:sp>
        <p:nvSpPr>
          <p:cNvPr id="4" name="Номер слайда 3"/>
          <p:cNvSpPr>
            <a:spLocks noGrp="1" noChangeAspect="1"/>
          </p:cNvSpPr>
          <p:nvPr>
            <p:ph type="sldNum" sz="quarter" idx="12"/>
          </p:nvPr>
        </p:nvSpPr>
        <p:spPr>
          <a:xfrm>
            <a:off x="8527897" y="6525344"/>
            <a:ext cx="602307" cy="238807"/>
          </a:xfrm>
        </p:spPr>
        <p:txBody>
          <a:bodyPr/>
          <a:lstStyle/>
          <a:p>
            <a:fld id="{3A414DD7-5BAF-4D1F-B9DD-7FFBF15A6A46}" type="slidenum">
              <a:rPr lang="ru-RU" sz="2400" smtClean="0"/>
              <a:pPr/>
              <a:t>9</a:t>
            </a:fld>
            <a:endParaRPr lang="ru-RU" sz="2400" dirty="0"/>
          </a:p>
        </p:txBody>
      </p:sp>
      <p:sp>
        <p:nvSpPr>
          <p:cNvPr id="8" name="Скругленный прямоугольник 7"/>
          <p:cNvSpPr>
            <a:spLocks noChangeAspect="1"/>
          </p:cNvSpPr>
          <p:nvPr/>
        </p:nvSpPr>
        <p:spPr>
          <a:xfrm>
            <a:off x="2483769" y="2325586"/>
            <a:ext cx="1218220" cy="347696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dirty="0" smtClean="0"/>
              <a:t>Благосостояние</a:t>
            </a:r>
            <a:endParaRPr lang="ru-RU" sz="1400" dirty="0"/>
          </a:p>
        </p:txBody>
      </p:sp>
      <p:sp>
        <p:nvSpPr>
          <p:cNvPr id="9" name="Скругленный прямоугольник 8"/>
          <p:cNvSpPr>
            <a:spLocks noChangeAspect="1"/>
          </p:cNvSpPr>
          <p:nvPr/>
        </p:nvSpPr>
        <p:spPr>
          <a:xfrm>
            <a:off x="3856364" y="2319959"/>
            <a:ext cx="1164153" cy="347696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dirty="0" smtClean="0"/>
              <a:t>Экология</a:t>
            </a:r>
            <a:endParaRPr lang="ru-RU" sz="1400" dirty="0"/>
          </a:p>
        </p:txBody>
      </p:sp>
      <p:sp>
        <p:nvSpPr>
          <p:cNvPr id="10" name="Скругленный прямоугольник 9"/>
          <p:cNvSpPr>
            <a:spLocks noChangeAspect="1"/>
          </p:cNvSpPr>
          <p:nvPr/>
        </p:nvSpPr>
        <p:spPr>
          <a:xfrm>
            <a:off x="6028247" y="2339896"/>
            <a:ext cx="1155287" cy="347696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dirty="0" smtClean="0"/>
              <a:t>Инфраструктура</a:t>
            </a:r>
            <a:endParaRPr lang="ru-RU" sz="1400" dirty="0"/>
          </a:p>
        </p:txBody>
      </p:sp>
      <p:sp>
        <p:nvSpPr>
          <p:cNvPr id="11" name="Скругленный прямоугольник 10"/>
          <p:cNvSpPr>
            <a:spLocks noChangeAspect="1"/>
          </p:cNvSpPr>
          <p:nvPr/>
        </p:nvSpPr>
        <p:spPr>
          <a:xfrm>
            <a:off x="1388386" y="2805755"/>
            <a:ext cx="5919917" cy="94013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" rtlCol="0" anchor="t" anchorCtr="0"/>
          <a:lstStyle/>
          <a:p>
            <a:r>
              <a:rPr lang="ru-RU" sz="1400" dirty="0" smtClean="0"/>
              <a:t>Причины</a:t>
            </a:r>
            <a:endParaRPr lang="ru-RU" sz="1400" dirty="0"/>
          </a:p>
        </p:txBody>
      </p:sp>
      <p:sp>
        <p:nvSpPr>
          <p:cNvPr id="14" name="Скругленный прямоугольник 13"/>
          <p:cNvSpPr>
            <a:spLocks noChangeAspect="1"/>
          </p:cNvSpPr>
          <p:nvPr/>
        </p:nvSpPr>
        <p:spPr>
          <a:xfrm>
            <a:off x="1388386" y="4101899"/>
            <a:ext cx="5919917" cy="94013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" rtlCol="0" anchor="t" anchorCtr="0"/>
          <a:lstStyle/>
          <a:p>
            <a:r>
              <a:rPr lang="ru-RU" sz="1400" dirty="0" smtClean="0"/>
              <a:t>Индикаторы</a:t>
            </a:r>
            <a:endParaRPr lang="ru-RU" sz="1400" dirty="0"/>
          </a:p>
        </p:txBody>
      </p:sp>
      <p:sp>
        <p:nvSpPr>
          <p:cNvPr id="15" name="Скругленный прямоугольник 14"/>
          <p:cNvSpPr>
            <a:spLocks noChangeAspect="1"/>
          </p:cNvSpPr>
          <p:nvPr/>
        </p:nvSpPr>
        <p:spPr>
          <a:xfrm>
            <a:off x="1388386" y="5398043"/>
            <a:ext cx="5919917" cy="940135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" rtlCol="0" anchor="t" anchorCtr="0"/>
          <a:lstStyle/>
          <a:p>
            <a:r>
              <a:rPr lang="ru-RU" sz="1400" dirty="0" smtClean="0"/>
              <a:t>Следствия</a:t>
            </a:r>
            <a:endParaRPr lang="ru-RU" sz="1400" dirty="0"/>
          </a:p>
        </p:txBody>
      </p:sp>
      <p:sp>
        <p:nvSpPr>
          <p:cNvPr id="31" name="Скругленный прямоугольник 30"/>
          <p:cNvSpPr>
            <a:spLocks noChangeAspect="1"/>
          </p:cNvSpPr>
          <p:nvPr/>
        </p:nvSpPr>
        <p:spPr>
          <a:xfrm>
            <a:off x="2483769" y="2966539"/>
            <a:ext cx="1218220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2" name="Скругленный прямоугольник 31"/>
          <p:cNvSpPr>
            <a:spLocks noChangeAspect="1"/>
          </p:cNvSpPr>
          <p:nvPr/>
        </p:nvSpPr>
        <p:spPr>
          <a:xfrm>
            <a:off x="2483768" y="4123175"/>
            <a:ext cx="1218221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rgbClr val="7030A0">
                <a:alpha val="55000"/>
              </a:srgb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3" name="Скругленный прямоугольник 32"/>
          <p:cNvSpPr>
            <a:spLocks noChangeAspect="1"/>
          </p:cNvSpPr>
          <p:nvPr/>
        </p:nvSpPr>
        <p:spPr>
          <a:xfrm>
            <a:off x="3903214" y="2992021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4" name="Скругленный прямоугольник 33"/>
          <p:cNvSpPr>
            <a:spLocks noChangeAspect="1"/>
          </p:cNvSpPr>
          <p:nvPr/>
        </p:nvSpPr>
        <p:spPr>
          <a:xfrm>
            <a:off x="3920514" y="4152103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rgbClr val="7030A0">
                <a:alpha val="55000"/>
              </a:srgb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5" name="Скругленный прямоугольник 34"/>
          <p:cNvSpPr>
            <a:spLocks noChangeAspect="1"/>
          </p:cNvSpPr>
          <p:nvPr/>
        </p:nvSpPr>
        <p:spPr>
          <a:xfrm>
            <a:off x="2483768" y="5414931"/>
            <a:ext cx="1218221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6" name="Скругленный прямоугольник 35"/>
          <p:cNvSpPr>
            <a:spLocks noChangeAspect="1"/>
          </p:cNvSpPr>
          <p:nvPr/>
        </p:nvSpPr>
        <p:spPr>
          <a:xfrm>
            <a:off x="3910495" y="5398043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7" name="Скругленный прямоугольник 36"/>
          <p:cNvSpPr>
            <a:spLocks noChangeAspect="1"/>
          </p:cNvSpPr>
          <p:nvPr/>
        </p:nvSpPr>
        <p:spPr>
          <a:xfrm>
            <a:off x="6071108" y="2988143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8" name="Скругленный прямоугольник 37"/>
          <p:cNvSpPr>
            <a:spLocks noChangeAspect="1"/>
          </p:cNvSpPr>
          <p:nvPr/>
        </p:nvSpPr>
        <p:spPr>
          <a:xfrm>
            <a:off x="6080754" y="4123175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rgbClr val="7030A0">
                <a:alpha val="55000"/>
              </a:srgbClr>
            </a:solidFill>
            <a:round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9" name="Скругленный прямоугольник 38"/>
          <p:cNvSpPr>
            <a:spLocks noChangeAspect="1"/>
          </p:cNvSpPr>
          <p:nvPr/>
        </p:nvSpPr>
        <p:spPr>
          <a:xfrm>
            <a:off x="6080754" y="5398043"/>
            <a:ext cx="1155542" cy="800179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 w="76200">
            <a:solidFill>
              <a:schemeClr val="tx2">
                <a:lumMod val="50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40" name="Овал 39"/>
          <p:cNvSpPr>
            <a:spLocks noChangeAspect="1"/>
          </p:cNvSpPr>
          <p:nvPr/>
        </p:nvSpPr>
        <p:spPr>
          <a:xfrm>
            <a:off x="7558461" y="3541397"/>
            <a:ext cx="1384407" cy="1452760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Показатели НЭКЖ</a:t>
            </a:r>
          </a:p>
        </p:txBody>
      </p:sp>
      <p:cxnSp>
        <p:nvCxnSpPr>
          <p:cNvPr id="55" name="Прямая со стрелкой 54"/>
          <p:cNvCxnSpPr>
            <a:cxnSpLocks noChangeAspect="1"/>
            <a:stCxn id="40" idx="1"/>
            <a:endCxn id="31" idx="2"/>
          </p:cNvCxnSpPr>
          <p:nvPr/>
        </p:nvCxnSpPr>
        <p:spPr>
          <a:xfrm flipH="1">
            <a:off x="3092879" y="3754149"/>
            <a:ext cx="4668324" cy="12569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cxnSpLocks noChangeAspect="1"/>
            <a:stCxn id="40" idx="1"/>
            <a:endCxn id="33" idx="2"/>
          </p:cNvCxnSpPr>
          <p:nvPr/>
        </p:nvCxnSpPr>
        <p:spPr>
          <a:xfrm flipH="1">
            <a:off x="4480985" y="3754149"/>
            <a:ext cx="3280218" cy="38051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cxnSpLocks noChangeAspect="1"/>
            <a:stCxn id="40" idx="1"/>
            <a:endCxn id="37" idx="2"/>
          </p:cNvCxnSpPr>
          <p:nvPr/>
        </p:nvCxnSpPr>
        <p:spPr>
          <a:xfrm flipH="1">
            <a:off x="6648879" y="3754149"/>
            <a:ext cx="1112324" cy="34173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cxnSpLocks noChangeAspect="1"/>
            <a:stCxn id="40" idx="2"/>
            <a:endCxn id="32" idx="2"/>
          </p:cNvCxnSpPr>
          <p:nvPr/>
        </p:nvCxnSpPr>
        <p:spPr>
          <a:xfrm flipH="1">
            <a:off x="3092879" y="4267777"/>
            <a:ext cx="4465582" cy="655577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cxnSpLocks noChangeAspect="1"/>
            <a:stCxn id="40" idx="2"/>
            <a:endCxn id="34" idx="2"/>
          </p:cNvCxnSpPr>
          <p:nvPr/>
        </p:nvCxnSpPr>
        <p:spPr>
          <a:xfrm flipH="1">
            <a:off x="4498285" y="4267777"/>
            <a:ext cx="3060176" cy="684505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cxnSpLocks noChangeAspect="1"/>
            <a:stCxn id="40" idx="2"/>
            <a:endCxn id="38" idx="2"/>
          </p:cNvCxnSpPr>
          <p:nvPr/>
        </p:nvCxnSpPr>
        <p:spPr>
          <a:xfrm flipH="1">
            <a:off x="6658525" y="4267777"/>
            <a:ext cx="899936" cy="655577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cxnSpLocks noChangeAspect="1"/>
            <a:stCxn id="40" idx="3"/>
            <a:endCxn id="35" idx="2"/>
          </p:cNvCxnSpPr>
          <p:nvPr/>
        </p:nvCxnSpPr>
        <p:spPr>
          <a:xfrm flipH="1">
            <a:off x="3092879" y="4781405"/>
            <a:ext cx="4668324" cy="1433705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cxnSpLocks noChangeAspect="1"/>
            <a:stCxn id="40" idx="3"/>
            <a:endCxn id="36" idx="2"/>
          </p:cNvCxnSpPr>
          <p:nvPr/>
        </p:nvCxnSpPr>
        <p:spPr>
          <a:xfrm flipH="1">
            <a:off x="4488266" y="4781405"/>
            <a:ext cx="3272937" cy="1416817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cxnSpLocks noChangeAspect="1"/>
            <a:stCxn id="40" idx="3"/>
            <a:endCxn id="39" idx="2"/>
          </p:cNvCxnSpPr>
          <p:nvPr/>
        </p:nvCxnSpPr>
        <p:spPr>
          <a:xfrm flipH="1">
            <a:off x="6658525" y="4781405"/>
            <a:ext cx="1102678" cy="1416817"/>
          </a:xfrm>
          <a:prstGeom prst="straightConnector1">
            <a:avLst/>
          </a:prstGeom>
          <a:ln w="76200">
            <a:solidFill>
              <a:schemeClr val="tx2">
                <a:lumMod val="50000"/>
                <a:alpha val="55000"/>
              </a:schemeClr>
            </a:solidFill>
            <a:round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Овал 172"/>
          <p:cNvSpPr>
            <a:spLocks noChangeAspect="1"/>
          </p:cNvSpPr>
          <p:nvPr/>
        </p:nvSpPr>
        <p:spPr>
          <a:xfrm>
            <a:off x="5246458" y="2545942"/>
            <a:ext cx="93993" cy="939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74" name="Овал 173"/>
          <p:cNvSpPr>
            <a:spLocks noChangeAspect="1"/>
          </p:cNvSpPr>
          <p:nvPr/>
        </p:nvSpPr>
        <p:spPr>
          <a:xfrm>
            <a:off x="5483435" y="2545942"/>
            <a:ext cx="93993" cy="939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75" name="Овал 174"/>
          <p:cNvSpPr>
            <a:spLocks noChangeAspect="1"/>
          </p:cNvSpPr>
          <p:nvPr/>
        </p:nvSpPr>
        <p:spPr>
          <a:xfrm>
            <a:off x="5712714" y="2545942"/>
            <a:ext cx="93993" cy="939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82" name="TextBox 181"/>
          <p:cNvSpPr txBox="1">
            <a:spLocks noChangeAspect="1"/>
          </p:cNvSpPr>
          <p:nvPr/>
        </p:nvSpPr>
        <p:spPr>
          <a:xfrm>
            <a:off x="3076064" y="1484784"/>
            <a:ext cx="2444470" cy="321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Горизонтальное деление</a:t>
            </a:r>
            <a:endParaRPr lang="ru-RU" dirty="0"/>
          </a:p>
        </p:txBody>
      </p:sp>
      <p:sp>
        <p:nvSpPr>
          <p:cNvPr id="183" name="TextBox 182"/>
          <p:cNvSpPr txBox="1">
            <a:spLocks noChangeAspect="1"/>
          </p:cNvSpPr>
          <p:nvPr/>
        </p:nvSpPr>
        <p:spPr>
          <a:xfrm>
            <a:off x="790285" y="3453748"/>
            <a:ext cx="685371" cy="128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Вертикальное деление</a:t>
            </a:r>
            <a:endParaRPr lang="ru-RU" dirty="0"/>
          </a:p>
        </p:txBody>
      </p:sp>
      <p:sp>
        <p:nvSpPr>
          <p:cNvPr id="184" name="Правая фигурная скобка 183"/>
          <p:cNvSpPr>
            <a:spLocks noChangeAspect="1"/>
          </p:cNvSpPr>
          <p:nvPr/>
        </p:nvSpPr>
        <p:spPr>
          <a:xfrm rot="10800000">
            <a:off x="480635" y="3281330"/>
            <a:ext cx="376078" cy="3196696"/>
          </a:xfrm>
          <a:prstGeom prst="rightBrace">
            <a:avLst>
              <a:gd name="adj1" fmla="val 8333"/>
              <a:gd name="adj2" fmla="val 5120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авая фигурная скобка 184"/>
          <p:cNvSpPr>
            <a:spLocks noChangeAspect="1"/>
          </p:cNvSpPr>
          <p:nvPr/>
        </p:nvSpPr>
        <p:spPr>
          <a:xfrm rot="16200000">
            <a:off x="3846642" y="-574267"/>
            <a:ext cx="376078" cy="5292588"/>
          </a:xfrm>
          <a:prstGeom prst="rightBrace">
            <a:avLst>
              <a:gd name="adj1" fmla="val 8333"/>
              <a:gd name="adj2" fmla="val 5120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78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882</Words>
  <Application>Microsoft Office PowerPoint</Application>
  <PresentationFormat>Экран (4:3)</PresentationFormat>
  <Paragraphs>133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МЕТОДИЧЕСКИЕ ПОДХОДЫ К ОЦЕНКЕ КАЧЕСТВА ЖИЗНИ НАСЕЛЕНИЯ В РЕГИОНАХ РОССИИ С УЧЕТОМ НЕЭКОНОМИЧЕСКИХ ФАКТОРОВ</vt:lpstr>
      <vt:lpstr>Значимость учета неэкономических факторов в оценке качества жизни</vt:lpstr>
      <vt:lpstr>История исследований неэкономических аспектов качества жизни</vt:lpstr>
      <vt:lpstr>Понятия, близкие по смыслу к понятию качества жизни</vt:lpstr>
      <vt:lpstr>Слайд 5</vt:lpstr>
      <vt:lpstr>Зависимость ИСП от ВВП</vt:lpstr>
      <vt:lpstr>Предпосылки разработки методологического инструментария для измерения регионального качества жизни населения</vt:lpstr>
      <vt:lpstr>Цель</vt:lpstr>
      <vt:lpstr>Подходы к построению системы показателей </vt:lpstr>
      <vt:lpstr>Группы показателей качества жизни</vt:lpstr>
      <vt:lpstr>Группы показателей</vt:lpstr>
      <vt:lpstr>Классификация регионов Росси по демографическим аспектам</vt:lpstr>
      <vt:lpstr>Классификация регионов Росси по географическим аспектам</vt:lpstr>
      <vt:lpstr>Классификация регионов Росси по освоенности территорий</vt:lpstr>
      <vt:lpstr>Регионы-лидеры по результатам классификации</vt:lpstr>
      <vt:lpstr>Выводы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СИСТЕМЫ ПОКАЗАТЕЛЕЙ ДЛЯ ОЦЕНКИ НЕЭКОНОМИЧЕСКОГО КАЧЕСТВА ЖИЗНИ В РЕГИОНАХ РОССИИ</dc:title>
  <dc:creator>User</dc:creator>
  <cp:lastModifiedBy>Oleg</cp:lastModifiedBy>
  <cp:revision>129</cp:revision>
  <dcterms:created xsi:type="dcterms:W3CDTF">2017-10-19T14:02:59Z</dcterms:created>
  <dcterms:modified xsi:type="dcterms:W3CDTF">2018-12-05T06:28:21Z</dcterms:modified>
</cp:coreProperties>
</file>