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5" r:id="rId10"/>
    <p:sldId id="266" r:id="rId11"/>
    <p:sldId id="267" r:id="rId12"/>
    <p:sldId id="268" r:id="rId13"/>
    <p:sldId id="269" r:id="rId14"/>
    <p:sldId id="270" r:id="rId1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A3B40"/>
    <a:srgbClr val="740C0C"/>
    <a:srgbClr val="E32833"/>
    <a:srgbClr val="9F1111"/>
    <a:srgbClr val="FA6C5C"/>
    <a:srgbClr val="FDB5A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667" autoAdjust="0"/>
    <p:restoredTop sz="94660"/>
  </p:normalViewPr>
  <p:slideViewPr>
    <p:cSldViewPr snapToGrid="0">
      <p:cViewPr varScale="1">
        <p:scale>
          <a:sx n="78" d="100"/>
          <a:sy n="78" d="100"/>
        </p:scale>
        <p:origin x="22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652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7800" y="1151466"/>
            <a:ext cx="6866467" cy="2125133"/>
          </a:xfrm>
        </p:spPr>
        <p:txBody>
          <a:bodyPr anchor="b"/>
          <a:lstStyle>
            <a:lvl1pPr algn="ctr">
              <a:defRPr sz="6000" b="1" cap="none" spc="0">
                <a:ln w="6600">
                  <a:solidFill>
                    <a:srgbClr val="740C0C"/>
                  </a:solidFill>
                  <a:prstDash val="solid"/>
                </a:ln>
                <a:solidFill>
                  <a:srgbClr val="E32833"/>
                </a:solidFill>
                <a:effectLst>
                  <a:outerShdw dist="63500" dir="2700000" algn="tl" rotWithShape="0">
                    <a:srgbClr val="740C0C"/>
                  </a:outerShdw>
                </a:effectLst>
                <a:latin typeface="Arial Narrow" panose="020B0606020202030204" pitchFamily="34" charset="0"/>
              </a:defRPr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7800" y="5378245"/>
            <a:ext cx="4905477" cy="1225038"/>
          </a:xfrm>
        </p:spPr>
        <p:txBody>
          <a:bodyPr/>
          <a:lstStyle>
            <a:lvl1pPr marL="0" indent="0" algn="l">
              <a:buNone/>
              <a:defRPr sz="2400" b="1" i="1" cap="none" spc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openDmnd">
                  <a:fgClr>
                    <a:srgbClr val="E32833"/>
                  </a:fgClr>
                  <a:bgClr>
                    <a:srgbClr val="FA6C5C"/>
                  </a:bgClr>
                </a:pattFill>
                <a:effectLst>
                  <a:outerShdw dist="38100" dir="2640000" algn="bl" rotWithShape="0">
                    <a:srgbClr val="740C0C"/>
                  </a:outerShdw>
                </a:effectLst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 smtClean="0"/>
              <a:t>Образец подзаголовка</a:t>
            </a:r>
            <a:endParaRPr lang="ru-RU" dirty="0"/>
          </a:p>
        </p:txBody>
      </p:sp>
      <p:sp>
        <p:nvSpPr>
          <p:cNvPr id="8" name="Подзаголовок 2"/>
          <p:cNvSpPr txBox="1">
            <a:spLocks/>
          </p:cNvSpPr>
          <p:nvPr userDrawn="1"/>
        </p:nvSpPr>
        <p:spPr>
          <a:xfrm>
            <a:off x="5152103" y="0"/>
            <a:ext cx="6676103" cy="875071"/>
          </a:xfrm>
          <a:prstGeom prst="rect">
            <a:avLst/>
          </a:prstGeom>
          <a:gradFill>
            <a:gsLst>
              <a:gs pos="0">
                <a:srgbClr val="FA6C5C"/>
              </a:gs>
              <a:gs pos="88000">
                <a:srgbClr val="E32833"/>
              </a:gs>
            </a:gsLst>
          </a:gra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b="1" i="1" kern="1200" cap="none" spc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openDmnd">
                  <a:fgClr>
                    <a:srgbClr val="E32833"/>
                  </a:fgClr>
                  <a:bgClr>
                    <a:srgbClr val="FA6C5C"/>
                  </a:bgClr>
                </a:pattFill>
                <a:effectLst>
                  <a:outerShdw dist="38100" dir="2640000" algn="bl" rotWithShape="0">
                    <a:srgbClr val="740C0C"/>
                  </a:outerShdw>
                </a:effectLst>
                <a:latin typeface="Arial Narrow" panose="020B0606020202030204" pitchFamily="34" charset="0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Arial Narrow" panose="020B0606020202030204" pitchFamily="34" charset="0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Arial Narrow" panose="020B0606020202030204" pitchFamily="34" charset="0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Arial Narrow" panose="020B0606020202030204" pitchFamily="34" charset="0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Arial Narrow" panose="020B0606020202030204" pitchFamily="34" charset="0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 b="1" i="0" cap="none" spc="0" dirty="0">
              <a:ln w="12700">
                <a:solidFill>
                  <a:srgbClr val="740C0C"/>
                </a:solidFill>
                <a:prstDash val="solid"/>
              </a:ln>
              <a:solidFill>
                <a:srgbClr val="FFFFFF"/>
              </a:solidFill>
              <a:effectLst>
                <a:outerShdw blurRad="63500" dist="38100" dir="5400000" algn="tl" rotWithShape="0">
                  <a:schemeClr val="tx1">
                    <a:alpha val="49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9838320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022C8-E027-4717-B634-73AC08F130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01903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5680485"/>
            <a:ext cx="8420305" cy="1016205"/>
          </a:xfrm>
        </p:spPr>
        <p:txBody>
          <a:bodyPr/>
          <a:lstStyle>
            <a:lvl1pPr marL="0" indent="0" algn="ctr">
              <a:buNone/>
              <a:defRPr sz="2400" b="1" cap="none" spc="0">
                <a:ln w="12700">
                  <a:solidFill>
                    <a:srgbClr val="740C0C"/>
                  </a:solidFill>
                  <a:prstDash val="solid"/>
                </a:ln>
                <a:pattFill prst="dkUpDiag">
                  <a:fgClr>
                    <a:srgbClr val="E32833"/>
                  </a:fgClr>
                  <a:bgClr>
                    <a:srgbClr val="FA6C5C"/>
                  </a:bgClr>
                </a:pattFill>
                <a:effectLst>
                  <a:outerShdw dist="38100" dir="2640000" algn="bl" rotWithShape="0">
                    <a:srgbClr val="740C0C"/>
                  </a:outerShdw>
                </a:effectLst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022C8-E027-4717-B634-73AC08F130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097384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022C8-E027-4717-B634-73AC08F130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24999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022C8-E027-4717-B634-73AC08F130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96086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Рисунок 9"/>
          <p:cNvPicPr>
            <a:picLocks noChangeAspect="1"/>
          </p:cNvPicPr>
          <p:nvPr userDrawn="1"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648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8767" y="138983"/>
            <a:ext cx="11855245" cy="8540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18766" y="1132041"/>
            <a:ext cx="11855245" cy="5087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9330811" y="6331565"/>
            <a:ext cx="263504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 b="1" cap="none" spc="0">
                <a:ln w="6600">
                  <a:solidFill>
                    <a:srgbClr val="740C0C"/>
                  </a:solidFill>
                  <a:prstDash val="solid"/>
                </a:ln>
                <a:solidFill>
                  <a:srgbClr val="E32833"/>
                </a:solidFill>
                <a:effectLst>
                  <a:outerShdw dist="50800" dir="2700000" algn="tl" rotWithShape="0">
                    <a:srgbClr val="740C0C"/>
                  </a:outerShdw>
                </a:effectLst>
              </a:defRPr>
            </a:lvl1pPr>
          </a:lstStyle>
          <a:p>
            <a:fld id="{92C022C8-E027-4717-B634-73AC08F1309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60751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4" r:id="rId4"/>
    <p:sldLayoutId id="2147483655" r:id="rId5"/>
  </p:sldLayoutIdLst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lnSpc>
          <a:spcPct val="80000"/>
        </a:lnSpc>
        <a:spcBef>
          <a:spcPct val="0"/>
        </a:spcBef>
        <a:buNone/>
        <a:defRPr sz="3600" b="1" kern="1200" cap="none" spc="0">
          <a:ln w="6600">
            <a:solidFill>
              <a:srgbClr val="740C0C"/>
            </a:solidFill>
            <a:prstDash val="solid"/>
          </a:ln>
          <a:solidFill>
            <a:srgbClr val="E32833"/>
          </a:solidFill>
          <a:effectLst>
            <a:outerShdw dist="50800" dir="2700000" algn="tl" rotWithShape="0">
              <a:srgbClr val="740C0C"/>
            </a:outerShdw>
          </a:effectLst>
          <a:latin typeface="Arial Narrow" panose="020B060602020203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 Narrow" panose="020B060602020203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 Narrow" panose="020B060602020203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 Narrow" panose="020B060602020203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 Narrow" panose="020B060602020203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 Narrow" panose="020B060602020203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7800" y="1161298"/>
            <a:ext cx="7756832" cy="2125133"/>
          </a:xfrm>
        </p:spPr>
        <p:txBody>
          <a:bodyPr>
            <a:noAutofit/>
          </a:bodyPr>
          <a:lstStyle/>
          <a:p>
            <a:r>
              <a:rPr lang="ru-RU" sz="4000" dirty="0" smtClean="0"/>
              <a:t>УРОВЕНЬ ЖИЗНИ НАСЕЛЕНИЯ СУБЪЕКТОВ РОССИЙСКОЙ ФЕДЕРАЦИИ:СТАТИСТИЧЕСКОЕ ИССЛЕДОВАНИЕ</a:t>
            </a:r>
            <a:endParaRPr lang="ru-RU" sz="4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9142" y="5338916"/>
            <a:ext cx="6203335" cy="1225038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  <a:spcBef>
                <a:spcPts val="0"/>
              </a:spcBef>
            </a:pPr>
            <a:r>
              <a:rPr lang="ru-RU" sz="3200" dirty="0" smtClean="0">
                <a:ln w="12700">
                  <a:solidFill>
                    <a:srgbClr val="740C0C"/>
                  </a:solidFill>
                  <a:prstDash val="solid"/>
                </a:ln>
                <a:solidFill>
                  <a:srgbClr val="FA3B40"/>
                </a:solidFill>
                <a:effectLst/>
              </a:rPr>
              <a:t>д.э.н., профессор</a:t>
            </a:r>
            <a:endParaRPr lang="ru-RU" sz="3200" dirty="0" smtClean="0">
              <a:ln w="12700">
                <a:solidFill>
                  <a:srgbClr val="740C0C"/>
                </a:solidFill>
                <a:prstDash val="solid"/>
              </a:ln>
              <a:solidFill>
                <a:srgbClr val="FA3B40"/>
              </a:solidFill>
            </a:endParaRPr>
          </a:p>
          <a:p>
            <a:pPr>
              <a:lnSpc>
                <a:spcPct val="80000"/>
              </a:lnSpc>
              <a:spcBef>
                <a:spcPts val="0"/>
              </a:spcBef>
            </a:pPr>
            <a:r>
              <a:rPr lang="ru-RU" sz="3200" dirty="0" err="1" smtClean="0">
                <a:ln w="12700">
                  <a:solidFill>
                    <a:srgbClr val="740C0C"/>
                  </a:solidFill>
                  <a:prstDash val="solid"/>
                </a:ln>
                <a:solidFill>
                  <a:srgbClr val="FA3B40"/>
                </a:solidFill>
                <a:effectLst/>
              </a:rPr>
              <a:t>Хубаев</a:t>
            </a:r>
            <a:r>
              <a:rPr lang="ru-RU" sz="3200" dirty="0" smtClean="0">
                <a:ln w="12700">
                  <a:solidFill>
                    <a:srgbClr val="740C0C"/>
                  </a:solidFill>
                  <a:prstDash val="solid"/>
                </a:ln>
                <a:solidFill>
                  <a:srgbClr val="FA3B40"/>
                </a:solidFill>
                <a:effectLst/>
              </a:rPr>
              <a:t> Георгий Николаевич</a:t>
            </a:r>
            <a:endParaRPr lang="ru-RU" sz="3200" dirty="0">
              <a:ln w="12700">
                <a:solidFill>
                  <a:srgbClr val="740C0C"/>
                </a:solidFill>
                <a:prstDash val="solid"/>
              </a:ln>
              <a:solidFill>
                <a:srgbClr val="FA3B4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201264" y="88491"/>
            <a:ext cx="6685936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000" b="1" cap="none" spc="0" dirty="0" smtClean="0">
                <a:ln w="10160">
                  <a:solidFill>
                    <a:schemeClr val="bg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139700" dist="38100" algn="ctr" rotWithShape="0">
                    <a:prstClr val="black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Ростовский государственный экономический университет (РИНХ)</a:t>
            </a:r>
            <a:endParaRPr lang="ru-RU" sz="2000" b="1" cap="none" spc="0" dirty="0">
              <a:ln w="10160">
                <a:solidFill>
                  <a:schemeClr val="bg1"/>
                </a:solidFill>
                <a:prstDash val="solid"/>
              </a:ln>
              <a:solidFill>
                <a:srgbClr val="FFFFFF"/>
              </a:solidFill>
              <a:effectLst>
                <a:outerShdw blurRad="139700" dist="38100" algn="ctr" rotWithShape="0">
                  <a:prstClr val="black"/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40546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8767" y="138982"/>
            <a:ext cx="11855245" cy="935237"/>
          </a:xfrm>
        </p:spPr>
        <p:txBody>
          <a:bodyPr>
            <a:normAutofit/>
          </a:bodyPr>
          <a:lstStyle/>
          <a:p>
            <a:r>
              <a:rPr lang="ru-RU" sz="2800" dirty="0"/>
              <a:t>Показатель «Уровень грамотности взрослого населения и совокупный валовой коэффициент охвата образованием»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218767" y="1063661"/>
            <a:ext cx="986902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i="1" dirty="0" smtClean="0">
                <a:ln>
                  <a:solidFill>
                    <a:srgbClr val="740C0C"/>
                  </a:solidFill>
                </a:ln>
                <a:solidFill>
                  <a:srgbClr val="E328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anose="020F0502020204030204" pitchFamily="34" charset="0"/>
              </a:rPr>
              <a:t>*  </a:t>
            </a:r>
            <a:r>
              <a:rPr lang="ru-RU" b="1" i="1" dirty="0" smtClean="0">
                <a:ln>
                  <a:solidFill>
                    <a:srgbClr val="740C0C"/>
                  </a:solidFill>
                </a:ln>
                <a:solidFill>
                  <a:srgbClr val="E328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anose="020F0502020204030204" pitchFamily="34" charset="0"/>
              </a:rPr>
              <a:t>Значения </a:t>
            </a:r>
            <a:r>
              <a:rPr lang="ru-RU" b="1" i="1" dirty="0">
                <a:ln>
                  <a:solidFill>
                    <a:srgbClr val="740C0C"/>
                  </a:solidFill>
                </a:ln>
                <a:solidFill>
                  <a:srgbClr val="E328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anose="020F0502020204030204" pitchFamily="34" charset="0"/>
              </a:rPr>
              <a:t>этого показателя отсутствуют в исходной </a:t>
            </a:r>
            <a:r>
              <a:rPr lang="ru-RU" b="1" i="1" dirty="0" smtClean="0">
                <a:ln>
                  <a:solidFill>
                    <a:srgbClr val="740C0C"/>
                  </a:solidFill>
                </a:ln>
                <a:solidFill>
                  <a:srgbClr val="E328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anose="020F0502020204030204" pitchFamily="34" charset="0"/>
              </a:rPr>
              <a:t>информации</a:t>
            </a:r>
            <a:r>
              <a:rPr lang="en-US" b="1" i="1" dirty="0" smtClean="0">
                <a:ln>
                  <a:solidFill>
                    <a:srgbClr val="740C0C"/>
                  </a:solidFill>
                </a:ln>
                <a:solidFill>
                  <a:srgbClr val="E328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anose="020F0502020204030204" pitchFamily="34" charset="0"/>
              </a:rPr>
              <a:t> </a:t>
            </a:r>
            <a:r>
              <a:rPr lang="ru-RU" b="1" i="1" dirty="0" smtClean="0">
                <a:ln>
                  <a:solidFill>
                    <a:srgbClr val="740C0C"/>
                  </a:solidFill>
                </a:ln>
                <a:solidFill>
                  <a:srgbClr val="E328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anose="020F0502020204030204" pitchFamily="34" charset="0"/>
              </a:rPr>
              <a:t>Росстата РФ</a:t>
            </a:r>
            <a:endParaRPr lang="ru-RU" b="1" i="1" dirty="0">
              <a:ln>
                <a:solidFill>
                  <a:srgbClr val="740C0C"/>
                </a:solidFill>
              </a:ln>
              <a:solidFill>
                <a:srgbClr val="E328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8" name="Группа 7"/>
          <p:cNvGrpSpPr/>
          <p:nvPr/>
        </p:nvGrpSpPr>
        <p:grpSpPr>
          <a:xfrm>
            <a:off x="524465" y="1789390"/>
            <a:ext cx="10828764" cy="1073817"/>
            <a:chOff x="524465" y="1839026"/>
            <a:chExt cx="10828764" cy="1073817"/>
          </a:xfrm>
        </p:grpSpPr>
        <p:sp>
          <p:nvSpPr>
            <p:cNvPr id="3" name="Скругленный прямоугольник 2"/>
            <p:cNvSpPr/>
            <p:nvPr/>
          </p:nvSpPr>
          <p:spPr>
            <a:xfrm>
              <a:off x="524465" y="1874875"/>
              <a:ext cx="2038690" cy="1037968"/>
            </a:xfrm>
            <a:prstGeom prst="roundRect">
              <a:avLst>
                <a:gd name="adj" fmla="val 0"/>
              </a:avLst>
            </a:prstGeom>
            <a:noFill/>
            <a:ln>
              <a:noFill/>
            </a:ln>
            <a:effectLst/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80000"/>
                </a:lnSpc>
              </a:pPr>
              <a:r>
                <a:rPr lang="ru-RU" sz="1600" b="1" i="1" dirty="0">
                  <a:solidFill>
                    <a:sysClr val="windowText" lastClr="0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Уровень грамотности взрослого населения и совокупный валовой коэффициент охвата образованием</a:t>
              </a:r>
            </a:p>
          </p:txBody>
        </p:sp>
        <p:grpSp>
          <p:nvGrpSpPr>
            <p:cNvPr id="14" name="Группа 13"/>
            <p:cNvGrpSpPr/>
            <p:nvPr/>
          </p:nvGrpSpPr>
          <p:grpSpPr>
            <a:xfrm>
              <a:off x="2563155" y="2381943"/>
              <a:ext cx="382098" cy="102972"/>
              <a:chOff x="3885102" y="3546389"/>
              <a:chExt cx="382098" cy="102972"/>
            </a:xfrm>
          </p:grpSpPr>
          <p:cxnSp>
            <p:nvCxnSpPr>
              <p:cNvPr id="11" name="Прямая соединительная линия 10"/>
              <p:cNvCxnSpPr/>
              <p:nvPr/>
            </p:nvCxnSpPr>
            <p:spPr>
              <a:xfrm>
                <a:off x="3885102" y="3546389"/>
                <a:ext cx="382098" cy="0"/>
              </a:xfrm>
              <a:prstGeom prst="line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3">
                <a:schemeClr val="accent5"/>
              </a:lnRef>
              <a:fillRef idx="0">
                <a:schemeClr val="accent5"/>
              </a:fillRef>
              <a:effectRef idx="2">
                <a:schemeClr val="accent5"/>
              </a:effectRef>
              <a:fontRef idx="minor">
                <a:schemeClr val="tx1"/>
              </a:fontRef>
            </p:style>
          </p:cxnSp>
          <p:cxnSp>
            <p:nvCxnSpPr>
              <p:cNvPr id="13" name="Прямая соединительная линия 12"/>
              <p:cNvCxnSpPr/>
              <p:nvPr/>
            </p:nvCxnSpPr>
            <p:spPr>
              <a:xfrm>
                <a:off x="3885102" y="3649361"/>
                <a:ext cx="382098" cy="0"/>
              </a:xfrm>
              <a:prstGeom prst="line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3">
                <a:schemeClr val="accent5"/>
              </a:lnRef>
              <a:fillRef idx="0">
                <a:schemeClr val="accent5"/>
              </a:fillRef>
              <a:effectRef idx="2">
                <a:schemeClr val="accent5"/>
              </a:effectRef>
              <a:fontRef idx="minor">
                <a:schemeClr val="tx1"/>
              </a:fontRef>
            </p:style>
          </p:cxnSp>
        </p:grpSp>
        <p:sp>
          <p:nvSpPr>
            <p:cNvPr id="27" name="Скругленный прямоугольник 26"/>
            <p:cNvSpPr/>
            <p:nvPr/>
          </p:nvSpPr>
          <p:spPr>
            <a:xfrm>
              <a:off x="2878774" y="1862959"/>
              <a:ext cx="2125509" cy="1037968"/>
            </a:xfrm>
            <a:prstGeom prst="roundRect">
              <a:avLst>
                <a:gd name="adj" fmla="val 0"/>
              </a:avLst>
            </a:prstGeom>
            <a:noFill/>
            <a:ln>
              <a:noFill/>
            </a:ln>
            <a:effectLst/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80000"/>
                </a:lnSpc>
              </a:pPr>
              <a:r>
                <a:rPr lang="ru-RU" sz="1600" b="1" i="1" dirty="0">
                  <a:solidFill>
                    <a:sysClr val="windowText" lastClr="0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Численность обучающихся по образовательным программам начального, основного и среднего общего образования, тыс. </a:t>
              </a:r>
              <a:r>
                <a:rPr lang="ru-RU" sz="1600" b="1" i="1" dirty="0" smtClean="0">
                  <a:solidFill>
                    <a:sysClr val="windowText" lastClr="0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чел</a:t>
              </a:r>
              <a:r>
                <a:rPr lang="en-US" sz="1600" b="1" i="1" dirty="0" smtClean="0">
                  <a:solidFill>
                    <a:sysClr val="windowText" lastClr="0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.</a:t>
              </a:r>
              <a:endParaRPr lang="ru-RU" sz="1600" b="1" i="1" dirty="0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30" name="Скругленный прямоугольник 29"/>
            <p:cNvSpPr/>
            <p:nvPr/>
          </p:nvSpPr>
          <p:spPr>
            <a:xfrm>
              <a:off x="5007391" y="1839026"/>
              <a:ext cx="2114934" cy="1037968"/>
            </a:xfrm>
            <a:prstGeom prst="roundRect">
              <a:avLst>
                <a:gd name="adj" fmla="val 0"/>
              </a:avLst>
            </a:prstGeom>
            <a:noFill/>
            <a:ln>
              <a:noFill/>
            </a:ln>
            <a:effectLst/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80000"/>
                </a:lnSpc>
              </a:pPr>
              <a:r>
                <a:rPr lang="ru-RU" sz="1600" b="1" i="1" dirty="0">
                  <a:solidFill>
                    <a:sysClr val="windowText" lastClr="0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Численность студентов, обучающихся по программам подготовки квалифицированных рабочих, служащих, тыс. </a:t>
              </a:r>
              <a:r>
                <a:rPr lang="ru-RU" sz="1600" b="1" i="1" dirty="0" smtClean="0">
                  <a:solidFill>
                    <a:sysClr val="windowText" lastClr="0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чел</a:t>
              </a:r>
              <a:r>
                <a:rPr lang="en-US" sz="1600" b="1" i="1" dirty="0" smtClean="0">
                  <a:solidFill>
                    <a:sysClr val="windowText" lastClr="0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.</a:t>
              </a:r>
              <a:endParaRPr lang="ru-RU" sz="1600" b="1" i="1" dirty="0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31" name="Скругленный прямоугольник 30"/>
            <p:cNvSpPr/>
            <p:nvPr/>
          </p:nvSpPr>
          <p:spPr>
            <a:xfrm>
              <a:off x="7299354" y="1839026"/>
              <a:ext cx="1869128" cy="1037968"/>
            </a:xfrm>
            <a:prstGeom prst="roundRect">
              <a:avLst>
                <a:gd name="adj" fmla="val 0"/>
              </a:avLst>
            </a:prstGeom>
            <a:noFill/>
            <a:ln>
              <a:noFill/>
            </a:ln>
            <a:effectLst/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80000"/>
                </a:lnSpc>
              </a:pPr>
              <a:r>
                <a:rPr lang="ru-RU" sz="1600" b="1" i="1" dirty="0">
                  <a:solidFill>
                    <a:sysClr val="windowText" lastClr="0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Численность студентов, обучающихся по программам подготовки специалистов среднего звена, тыс. </a:t>
              </a:r>
              <a:r>
                <a:rPr lang="ru-RU" sz="1600" b="1" i="1" dirty="0" smtClean="0">
                  <a:solidFill>
                    <a:sysClr val="windowText" lastClr="0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чел</a:t>
              </a:r>
              <a:r>
                <a:rPr lang="en-US" sz="1600" b="1" i="1" dirty="0" smtClean="0">
                  <a:solidFill>
                    <a:sysClr val="windowText" lastClr="0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.</a:t>
              </a:r>
              <a:endParaRPr lang="ru-RU" sz="1600" b="1" i="1" dirty="0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33" name="Скругленный прямоугольник 32"/>
            <p:cNvSpPr/>
            <p:nvPr/>
          </p:nvSpPr>
          <p:spPr>
            <a:xfrm>
              <a:off x="9484101" y="1862959"/>
              <a:ext cx="1869128" cy="1037968"/>
            </a:xfrm>
            <a:prstGeom prst="roundRect">
              <a:avLst>
                <a:gd name="adj" fmla="val 0"/>
              </a:avLst>
            </a:prstGeom>
            <a:noFill/>
            <a:ln>
              <a:noFill/>
            </a:ln>
            <a:effectLst/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80000"/>
                </a:lnSpc>
              </a:pPr>
              <a:r>
                <a:rPr lang="ru-RU" sz="1600" b="1" i="1" dirty="0">
                  <a:solidFill>
                    <a:sysClr val="windowText" lastClr="0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Численность студентов, обучающихся по программам </a:t>
              </a:r>
              <a:r>
                <a:rPr lang="ru-RU" sz="1600" b="1" i="1" dirty="0" err="1">
                  <a:solidFill>
                    <a:sysClr val="windowText" lastClr="0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бакалавриата</a:t>
              </a:r>
              <a:r>
                <a:rPr lang="ru-RU" sz="1600" b="1" i="1" dirty="0">
                  <a:solidFill>
                    <a:sysClr val="windowText" lastClr="0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специалиста, магистратуры, тыс. </a:t>
              </a:r>
              <a:r>
                <a:rPr lang="ru-RU" sz="1600" b="1" i="1" dirty="0" smtClean="0">
                  <a:solidFill>
                    <a:sysClr val="windowText" lastClr="0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чел</a:t>
              </a:r>
              <a:r>
                <a:rPr lang="en-US" sz="1600" b="1" i="1" dirty="0" smtClean="0">
                  <a:solidFill>
                    <a:sysClr val="windowText" lastClr="0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.</a:t>
              </a:r>
              <a:endParaRPr lang="ru-RU" sz="1600" b="1" i="1" dirty="0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grpSp>
          <p:nvGrpSpPr>
            <p:cNvPr id="6" name="Группа 5"/>
            <p:cNvGrpSpPr/>
            <p:nvPr/>
          </p:nvGrpSpPr>
          <p:grpSpPr>
            <a:xfrm>
              <a:off x="4796110" y="2197987"/>
              <a:ext cx="382098" cy="382098"/>
              <a:chOff x="2073678" y="3529154"/>
              <a:chExt cx="382098" cy="382098"/>
            </a:xfrm>
          </p:grpSpPr>
          <p:cxnSp>
            <p:nvCxnSpPr>
              <p:cNvPr id="39" name="Прямая соединительная линия 38"/>
              <p:cNvCxnSpPr/>
              <p:nvPr/>
            </p:nvCxnSpPr>
            <p:spPr>
              <a:xfrm rot="5400000">
                <a:off x="2073678" y="3720203"/>
                <a:ext cx="382098" cy="0"/>
              </a:xfrm>
              <a:prstGeom prst="line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3">
                <a:schemeClr val="accent5"/>
              </a:lnRef>
              <a:fillRef idx="0">
                <a:schemeClr val="accent5"/>
              </a:fillRef>
              <a:effectRef idx="2">
                <a:schemeClr val="accent5"/>
              </a:effectRef>
              <a:fontRef idx="minor">
                <a:schemeClr val="tx1"/>
              </a:fontRef>
            </p:style>
          </p:cxnSp>
          <p:cxnSp>
            <p:nvCxnSpPr>
              <p:cNvPr id="48" name="Прямая соединительная линия 47"/>
              <p:cNvCxnSpPr/>
              <p:nvPr/>
            </p:nvCxnSpPr>
            <p:spPr>
              <a:xfrm>
                <a:off x="2073678" y="3720203"/>
                <a:ext cx="382098" cy="0"/>
              </a:xfrm>
              <a:prstGeom prst="line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3">
                <a:schemeClr val="accent5"/>
              </a:lnRef>
              <a:fillRef idx="0">
                <a:schemeClr val="accent5"/>
              </a:fillRef>
              <a:effectRef idx="2">
                <a:schemeClr val="accent5"/>
              </a:effectRef>
              <a:fontRef idx="minor">
                <a:schemeClr val="tx1"/>
              </a:fontRef>
            </p:style>
          </p:cxnSp>
        </p:grpSp>
        <p:grpSp>
          <p:nvGrpSpPr>
            <p:cNvPr id="49" name="Группа 48"/>
            <p:cNvGrpSpPr/>
            <p:nvPr/>
          </p:nvGrpSpPr>
          <p:grpSpPr>
            <a:xfrm>
              <a:off x="6990285" y="2166961"/>
              <a:ext cx="382098" cy="382098"/>
              <a:chOff x="2073678" y="3529154"/>
              <a:chExt cx="382098" cy="382098"/>
            </a:xfrm>
          </p:grpSpPr>
          <p:cxnSp>
            <p:nvCxnSpPr>
              <p:cNvPr id="50" name="Прямая соединительная линия 49"/>
              <p:cNvCxnSpPr/>
              <p:nvPr/>
            </p:nvCxnSpPr>
            <p:spPr>
              <a:xfrm rot="5400000">
                <a:off x="2073678" y="3720203"/>
                <a:ext cx="382098" cy="0"/>
              </a:xfrm>
              <a:prstGeom prst="line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3">
                <a:schemeClr val="accent5"/>
              </a:lnRef>
              <a:fillRef idx="0">
                <a:schemeClr val="accent5"/>
              </a:fillRef>
              <a:effectRef idx="2">
                <a:schemeClr val="accent5"/>
              </a:effectRef>
              <a:fontRef idx="minor">
                <a:schemeClr val="tx1"/>
              </a:fontRef>
            </p:style>
          </p:cxnSp>
          <p:cxnSp>
            <p:nvCxnSpPr>
              <p:cNvPr id="51" name="Прямая соединительная линия 50"/>
              <p:cNvCxnSpPr/>
              <p:nvPr/>
            </p:nvCxnSpPr>
            <p:spPr>
              <a:xfrm>
                <a:off x="2073678" y="3720203"/>
                <a:ext cx="382098" cy="0"/>
              </a:xfrm>
              <a:prstGeom prst="line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3">
                <a:schemeClr val="accent5"/>
              </a:lnRef>
              <a:fillRef idx="0">
                <a:schemeClr val="accent5"/>
              </a:fillRef>
              <a:effectRef idx="2">
                <a:schemeClr val="accent5"/>
              </a:effectRef>
              <a:fontRef idx="minor">
                <a:schemeClr val="tx1"/>
              </a:fontRef>
            </p:style>
          </p:cxnSp>
        </p:grpSp>
        <p:grpSp>
          <p:nvGrpSpPr>
            <p:cNvPr id="52" name="Группа 51"/>
            <p:cNvGrpSpPr/>
            <p:nvPr/>
          </p:nvGrpSpPr>
          <p:grpSpPr>
            <a:xfrm>
              <a:off x="9135243" y="2166961"/>
              <a:ext cx="382098" cy="382098"/>
              <a:chOff x="2073678" y="3529154"/>
              <a:chExt cx="382098" cy="382098"/>
            </a:xfrm>
          </p:grpSpPr>
          <p:cxnSp>
            <p:nvCxnSpPr>
              <p:cNvPr id="53" name="Прямая соединительная линия 52"/>
              <p:cNvCxnSpPr/>
              <p:nvPr/>
            </p:nvCxnSpPr>
            <p:spPr>
              <a:xfrm rot="5400000">
                <a:off x="2073678" y="3720203"/>
                <a:ext cx="382098" cy="0"/>
              </a:xfrm>
              <a:prstGeom prst="line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3">
                <a:schemeClr val="accent5"/>
              </a:lnRef>
              <a:fillRef idx="0">
                <a:schemeClr val="accent5"/>
              </a:fillRef>
              <a:effectRef idx="2">
                <a:schemeClr val="accent5"/>
              </a:effectRef>
              <a:fontRef idx="minor">
                <a:schemeClr val="tx1"/>
              </a:fontRef>
            </p:style>
          </p:cxnSp>
          <p:cxnSp>
            <p:nvCxnSpPr>
              <p:cNvPr id="54" name="Прямая соединительная линия 53"/>
              <p:cNvCxnSpPr/>
              <p:nvPr/>
            </p:nvCxnSpPr>
            <p:spPr>
              <a:xfrm>
                <a:off x="2073678" y="3720203"/>
                <a:ext cx="382098" cy="0"/>
              </a:xfrm>
              <a:prstGeom prst="line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3">
                <a:schemeClr val="accent5"/>
              </a:lnRef>
              <a:fillRef idx="0">
                <a:schemeClr val="accent5"/>
              </a:fillRef>
              <a:effectRef idx="2">
                <a:schemeClr val="accent5"/>
              </a:effectRef>
              <a:fontRef idx="minor">
                <a:schemeClr val="tx1"/>
              </a:fontRef>
            </p:style>
          </p:cxnSp>
        </p:grpSp>
      </p:grpSp>
      <p:sp>
        <p:nvSpPr>
          <p:cNvPr id="61" name="Скругленный прямоугольник 60"/>
          <p:cNvSpPr/>
          <p:nvPr/>
        </p:nvSpPr>
        <p:spPr>
          <a:xfrm>
            <a:off x="7122325" y="4020603"/>
            <a:ext cx="4717101" cy="1187748"/>
          </a:xfrm>
          <a:prstGeom prst="roundRect">
            <a:avLst>
              <a:gd name="adj" fmla="val 8284"/>
            </a:avLst>
          </a:prstGeom>
          <a:effectLst>
            <a:outerShdw blurRad="152400" dist="38100" algn="ctr" rotWithShape="0">
              <a:prstClr val="black">
                <a:alpha val="87000"/>
              </a:prstClr>
            </a:outerShdw>
          </a:effectLst>
          <a:scene3d>
            <a:camera prst="orthographicFront"/>
            <a:lightRig rig="flat" dir="t"/>
          </a:scene3d>
          <a:sp3d prstMaterial="plastic">
            <a:bevelT w="120900" h="88900"/>
            <a:bevelB w="88900" h="31750" prst="angle"/>
          </a:sp3d>
        </p:spPr>
        <p:style>
          <a:lnRef idx="0">
            <a:schemeClr val="accent3">
              <a:shade val="80000"/>
              <a:hueOff val="0"/>
              <a:satOff val="0"/>
              <a:lumOff val="0"/>
              <a:alphaOff val="0"/>
            </a:schemeClr>
          </a:lnRef>
          <a:fillRef idx="3">
            <a:schemeClr val="lt1">
              <a:hueOff val="0"/>
              <a:satOff val="0"/>
              <a:lumOff val="0"/>
              <a:alphaOff val="0"/>
            </a:schemeClr>
          </a:fillRef>
          <a:effectRef idx="2">
            <a:scrgbClr r="0" g="0" b="0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72000" tIns="72000" rIns="72000" bIns="72000" numCol="1" spcCol="1270" anchor="ctr" anchorCtr="0">
            <a:noAutofit/>
          </a:bodyPr>
          <a:lstStyle/>
          <a:p>
            <a:pPr algn="ctr"/>
            <a:r>
              <a:rPr lang="ru-RU" sz="1600" b="1" dirty="0">
                <a:ln>
                  <a:solidFill>
                    <a:srgbClr val="740C0C"/>
                  </a:solidFill>
                </a:ln>
                <a:solidFill>
                  <a:srgbClr val="E328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для модели с двумя факторами-независимыми переменными X1, X2: </a:t>
            </a:r>
          </a:p>
          <a:p>
            <a:pPr algn="ctr"/>
            <a:r>
              <a:rPr lang="en-US" sz="1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b1=0,0052; b2=0,212; b1/Ϭb1 =6,03; b2/Ϭb2=26,15; </a:t>
            </a:r>
          </a:p>
          <a:p>
            <a:pPr algn="ctr"/>
            <a:r>
              <a:rPr lang="en-US" sz="1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R2=0,95; R2</a:t>
            </a:r>
            <a:r>
              <a:rPr lang="ru-RU" sz="16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скорр</a:t>
            </a:r>
            <a:r>
              <a:rPr lang="ru-RU" sz="1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=0,94; </a:t>
            </a:r>
            <a:r>
              <a:rPr lang="en-US" sz="1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</a:t>
            </a:r>
            <a:r>
              <a:rPr lang="ru-RU" sz="16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кр</a:t>
            </a:r>
            <a:r>
              <a:rPr lang="ru-RU" sz="1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=803,9</a:t>
            </a:r>
          </a:p>
        </p:txBody>
      </p:sp>
      <p:sp>
        <p:nvSpPr>
          <p:cNvPr id="62" name="Скругленный прямоугольник 61"/>
          <p:cNvSpPr/>
          <p:nvPr/>
        </p:nvSpPr>
        <p:spPr>
          <a:xfrm>
            <a:off x="7122324" y="5272026"/>
            <a:ext cx="4717101" cy="1261985"/>
          </a:xfrm>
          <a:prstGeom prst="roundRect">
            <a:avLst>
              <a:gd name="adj" fmla="val 8284"/>
            </a:avLst>
          </a:prstGeom>
          <a:effectLst>
            <a:outerShdw blurRad="152400" dist="38100" algn="ctr" rotWithShape="0">
              <a:prstClr val="black">
                <a:alpha val="87000"/>
              </a:prstClr>
            </a:outerShdw>
          </a:effectLst>
          <a:scene3d>
            <a:camera prst="orthographicFront"/>
            <a:lightRig rig="flat" dir="t"/>
          </a:scene3d>
          <a:sp3d prstMaterial="plastic">
            <a:bevelT w="120900" h="88900"/>
            <a:bevelB w="88900" h="31750" prst="angle"/>
          </a:sp3d>
        </p:spPr>
        <p:style>
          <a:lnRef idx="0">
            <a:schemeClr val="accent3">
              <a:shade val="80000"/>
              <a:hueOff val="0"/>
              <a:satOff val="0"/>
              <a:lumOff val="0"/>
              <a:alphaOff val="0"/>
            </a:schemeClr>
          </a:lnRef>
          <a:fillRef idx="3">
            <a:schemeClr val="lt1">
              <a:hueOff val="0"/>
              <a:satOff val="0"/>
              <a:lumOff val="0"/>
              <a:alphaOff val="0"/>
            </a:schemeClr>
          </a:fillRef>
          <a:effectRef idx="2">
            <a:scrgbClr r="0" g="0" b="0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72000" tIns="72000" rIns="72000" bIns="72000" numCol="1" spcCol="1270" anchor="ctr" anchorCtr="0">
            <a:noAutofit/>
          </a:bodyPr>
          <a:lstStyle/>
          <a:p>
            <a:pPr algn="ctr"/>
            <a:r>
              <a:rPr lang="ru-RU" sz="1600" b="1" dirty="0">
                <a:ln>
                  <a:solidFill>
                    <a:srgbClr val="740C0C"/>
                  </a:solidFill>
                </a:ln>
                <a:solidFill>
                  <a:srgbClr val="E328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для модели с одним фактором X2: </a:t>
            </a:r>
          </a:p>
          <a:p>
            <a:pPr algn="ctr"/>
            <a:r>
              <a:rPr lang="pt-BR" sz="1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b1=0,244; b1/Ϭb1 =32,98; </a:t>
            </a:r>
          </a:p>
          <a:p>
            <a:pPr algn="ctr"/>
            <a:r>
              <a:rPr lang="pt-BR" sz="1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R2=0,93; R2скорр=0,92; Fкр=1087,9</a:t>
            </a:r>
          </a:p>
        </p:txBody>
      </p:sp>
      <p:sp>
        <p:nvSpPr>
          <p:cNvPr id="63" name="Скругленный прямоугольник 62"/>
          <p:cNvSpPr/>
          <p:nvPr/>
        </p:nvSpPr>
        <p:spPr>
          <a:xfrm>
            <a:off x="7122324" y="3183755"/>
            <a:ext cx="4717101" cy="773173"/>
          </a:xfrm>
          <a:prstGeom prst="roundRect">
            <a:avLst>
              <a:gd name="adj" fmla="val 8284"/>
            </a:avLst>
          </a:prstGeom>
          <a:gradFill>
            <a:gsLst>
              <a:gs pos="0">
                <a:srgbClr val="FA6C5C"/>
              </a:gs>
              <a:gs pos="50000">
                <a:srgbClr val="9F1111"/>
              </a:gs>
              <a:gs pos="100000">
                <a:srgbClr val="740C0C"/>
              </a:gs>
            </a:gsLst>
          </a:gradFill>
          <a:effectLst>
            <a:outerShdw blurRad="152400" dist="38100" algn="ctr" rotWithShape="0">
              <a:prstClr val="black">
                <a:alpha val="87000"/>
              </a:prstClr>
            </a:outerShdw>
          </a:effectLst>
          <a:scene3d>
            <a:camera prst="orthographicFront"/>
            <a:lightRig rig="flat" dir="t"/>
          </a:scene3d>
          <a:sp3d prstMaterial="plastic">
            <a:bevelT w="120900" h="88900"/>
            <a:bevelB w="88900" h="31750" prst="angle"/>
          </a:sp3d>
        </p:spPr>
        <p:style>
          <a:lnRef idx="0">
            <a:schemeClr val="accent3">
              <a:shade val="80000"/>
              <a:hueOff val="0"/>
              <a:satOff val="0"/>
              <a:lumOff val="0"/>
              <a:alphaOff val="0"/>
            </a:schemeClr>
          </a:lnRef>
          <a:fillRef idx="3">
            <a:schemeClr val="lt1">
              <a:hueOff val="0"/>
              <a:satOff val="0"/>
              <a:lumOff val="0"/>
              <a:alphaOff val="0"/>
            </a:schemeClr>
          </a:fillRef>
          <a:effectRef idx="2">
            <a:scrgbClr r="0" g="0" b="0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72000" tIns="72000" rIns="72000" bIns="72000" numCol="1" spcCol="1270" anchor="ctr" anchorCtr="0">
            <a:noAutofit/>
          </a:bodyPr>
          <a:lstStyle/>
          <a:p>
            <a:pPr lvl="0" algn="ctr" defTabSz="889000">
              <a:lnSpc>
                <a:spcPct val="90000"/>
              </a:lnSpc>
              <a:spcBef>
                <a:spcPct val="0"/>
              </a:spcBef>
            </a:pPr>
            <a:r>
              <a:rPr lang="ru-RU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Характеристики качества построенных регрессионных моделей с независимыми переменными X1 и: X2:</a:t>
            </a:r>
            <a:endParaRPr lang="ru-RU" i="1" kern="1200" dirty="0">
              <a:ln>
                <a:solidFill>
                  <a:schemeClr val="bg1"/>
                </a:solidFill>
              </a:ln>
              <a:solidFill>
                <a:schemeClr val="bg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64" name="Заголовок 1"/>
          <p:cNvSpPr txBox="1">
            <a:spLocks/>
          </p:cNvSpPr>
          <p:nvPr/>
        </p:nvSpPr>
        <p:spPr>
          <a:xfrm>
            <a:off x="107385" y="3389284"/>
            <a:ext cx="6702537" cy="28150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3600" b="1" kern="1200" cap="none" spc="0">
                <a:ln w="6600">
                  <a:solidFill>
                    <a:srgbClr val="740C0C"/>
                  </a:solidFill>
                  <a:prstDash val="solid"/>
                </a:ln>
                <a:solidFill>
                  <a:srgbClr val="E32833"/>
                </a:solidFill>
                <a:effectLst>
                  <a:outerShdw dist="50800" dir="2700000" algn="tl" rotWithShape="0">
                    <a:srgbClr val="740C0C"/>
                  </a:outerShdw>
                </a:effectLst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r>
              <a:rPr lang="ru-RU" sz="2200" dirty="0">
                <a:effectLst/>
              </a:rPr>
              <a:t>О</a:t>
            </a:r>
            <a:r>
              <a:rPr lang="ru-RU" sz="2200" dirty="0" smtClean="0">
                <a:effectLst/>
              </a:rPr>
              <a:t>бнаружена </a:t>
            </a:r>
            <a:r>
              <a:rPr lang="ru-RU" sz="2200" dirty="0">
                <a:effectLst/>
              </a:rPr>
              <a:t>статистически значимая связь </a:t>
            </a:r>
            <a:r>
              <a:rPr lang="ru-RU" sz="2200" dirty="0" smtClean="0">
                <a:effectLst/>
              </a:rPr>
              <a:t>между</a:t>
            </a:r>
            <a:r>
              <a:rPr lang="en-US" sz="2200" dirty="0" smtClean="0">
                <a:effectLst/>
              </a:rPr>
              <a:t>:</a:t>
            </a:r>
            <a:r>
              <a:rPr lang="ru-RU" sz="2200" dirty="0" smtClean="0">
                <a:effectLst/>
              </a:rPr>
              <a:t> </a:t>
            </a:r>
            <a:endParaRPr lang="ru-RU" sz="2200" dirty="0"/>
          </a:p>
        </p:txBody>
      </p:sp>
      <p:grpSp>
        <p:nvGrpSpPr>
          <p:cNvPr id="10" name="Группа 9"/>
          <p:cNvGrpSpPr/>
          <p:nvPr/>
        </p:nvGrpSpPr>
        <p:grpSpPr>
          <a:xfrm>
            <a:off x="218767" y="3749211"/>
            <a:ext cx="6418998" cy="2932589"/>
            <a:chOff x="306640" y="3854818"/>
            <a:chExt cx="6418998" cy="2932589"/>
          </a:xfrm>
        </p:grpSpPr>
        <p:sp>
          <p:nvSpPr>
            <p:cNvPr id="57" name="Ромб 56"/>
            <p:cNvSpPr/>
            <p:nvPr/>
          </p:nvSpPr>
          <p:spPr>
            <a:xfrm>
              <a:off x="306640" y="4890766"/>
              <a:ext cx="3179111" cy="1896641"/>
            </a:xfrm>
            <a:prstGeom prst="diamond">
              <a:avLst/>
            </a:prstGeom>
            <a:effectLst>
              <a:outerShdw blurRad="152400" dist="38100" algn="ctr" rotWithShape="0">
                <a:prstClr val="black">
                  <a:alpha val="87000"/>
                </a:prstClr>
              </a:outerShdw>
            </a:effectLst>
            <a:scene3d>
              <a:camera prst="orthographicFront"/>
              <a:lightRig rig="flat" dir="t"/>
            </a:scene3d>
            <a:sp3d prstMaterial="plastic">
              <a:bevelT w="120900" h="88900"/>
              <a:bevelB w="88900" h="31750" prst="angle"/>
            </a:sp3d>
          </p:spPr>
          <p:style>
            <a:lnRef idx="0">
              <a:schemeClr val="accent3">
                <a:shade val="80000"/>
                <a:hueOff val="0"/>
                <a:satOff val="0"/>
                <a:lumOff val="0"/>
                <a:alphaOff val="0"/>
              </a:schemeClr>
            </a:lnRef>
            <a:fillRef idx="3">
              <a:schemeClr val="lt1">
                <a:hueOff val="0"/>
                <a:satOff val="0"/>
                <a:lumOff val="0"/>
                <a:alphaOff val="0"/>
              </a:schemeClr>
            </a:fillRef>
            <a:effectRef idx="2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algn="ctr">
                <a:lnSpc>
                  <a:spcPct val="80000"/>
                </a:lnSpc>
              </a:pPr>
              <a:r>
                <a:rPr lang="en-GB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anose="020B0606020202030204" pitchFamily="34" charset="0"/>
                </a:rPr>
                <a:t>X</a:t>
              </a:r>
              <a:r>
                <a:rPr lang="ru-RU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anose="020B0606020202030204" pitchFamily="34" charset="0"/>
                </a:rPr>
                <a:t>1 </a:t>
              </a:r>
              <a:r>
                <a:rPr lang="ru-RU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anose="020B0606020202030204" pitchFamily="34" charset="0"/>
                </a:rPr>
                <a:t>– </a:t>
              </a:r>
              <a:endParaRPr lang="en-US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endParaRPr>
            </a:p>
            <a:p>
              <a:pPr algn="ctr">
                <a:lnSpc>
                  <a:spcPct val="80000"/>
                </a:lnSpc>
              </a:pPr>
              <a:r>
                <a:rPr lang="ru-RU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anose="020B0606020202030204" pitchFamily="34" charset="0"/>
                </a:rPr>
                <a:t>стоимость </a:t>
              </a:r>
              <a:r>
                <a:rPr lang="ru-RU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anose="020B0606020202030204" pitchFamily="34" charset="0"/>
                </a:rPr>
                <a:t>фиксированного набора потребительских товаров и услуг, </a:t>
              </a:r>
              <a:r>
                <a:rPr lang="ru-RU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anose="020B0606020202030204" pitchFamily="34" charset="0"/>
                </a:rPr>
                <a:t>руб</a:t>
              </a:r>
              <a:endParaRPr lang="ru-RU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endParaRPr>
            </a:p>
          </p:txBody>
        </p:sp>
        <p:sp>
          <p:nvSpPr>
            <p:cNvPr id="59" name="Ромб 58"/>
            <p:cNvSpPr/>
            <p:nvPr/>
          </p:nvSpPr>
          <p:spPr>
            <a:xfrm>
              <a:off x="3546527" y="4890766"/>
              <a:ext cx="3179111" cy="1896641"/>
            </a:xfrm>
            <a:prstGeom prst="diamond">
              <a:avLst/>
            </a:prstGeom>
            <a:effectLst>
              <a:outerShdw blurRad="152400" dist="38100" algn="ctr" rotWithShape="0">
                <a:prstClr val="black">
                  <a:alpha val="87000"/>
                </a:prstClr>
              </a:outerShdw>
            </a:effectLst>
            <a:scene3d>
              <a:camera prst="orthographicFront"/>
              <a:lightRig rig="flat" dir="t"/>
            </a:scene3d>
            <a:sp3d prstMaterial="plastic">
              <a:bevelT w="120900" h="88900"/>
              <a:bevelB w="88900" h="31750" prst="angle"/>
            </a:sp3d>
          </p:spPr>
          <p:style>
            <a:lnRef idx="0">
              <a:schemeClr val="accent3">
                <a:shade val="80000"/>
                <a:hueOff val="0"/>
                <a:satOff val="0"/>
                <a:lumOff val="0"/>
                <a:alphaOff val="0"/>
              </a:schemeClr>
            </a:lnRef>
            <a:fillRef idx="3">
              <a:schemeClr val="lt1">
                <a:hueOff val="0"/>
                <a:satOff val="0"/>
                <a:lumOff val="0"/>
                <a:alphaOff val="0"/>
              </a:schemeClr>
            </a:fillRef>
            <a:effectRef idx="2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0" tIns="72000" rIns="0" bIns="72000" numCol="1" spcCol="1270" anchor="ctr" anchorCtr="0">
              <a:noAutofit/>
            </a:bodyPr>
            <a:lstStyle/>
            <a:p>
              <a:pPr algn="ctr">
                <a:lnSpc>
                  <a:spcPct val="80000"/>
                </a:lnSpc>
              </a:pPr>
              <a:r>
                <a:rPr lang="en-GB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anose="020B0606020202030204" pitchFamily="34" charset="0"/>
                </a:rPr>
                <a:t>X</a:t>
              </a:r>
              <a:r>
                <a:rPr lang="ru-RU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anose="020B0606020202030204" pitchFamily="34" charset="0"/>
                </a:rPr>
                <a:t>3</a:t>
              </a:r>
              <a:r>
                <a:rPr lang="ru-RU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anose="020B0606020202030204" pitchFamily="34" charset="0"/>
                </a:rPr>
                <a:t> - </a:t>
              </a:r>
              <a:r>
                <a:rPr lang="ru-RU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anose="020B0606020202030204" pitchFamily="34" charset="0"/>
                </a:rPr>
                <a:t>среднегодовая численность занятых, тыс.</a:t>
              </a:r>
              <a:endParaRPr lang="ru-RU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endParaRPr>
            </a:p>
          </p:txBody>
        </p:sp>
        <p:sp>
          <p:nvSpPr>
            <p:cNvPr id="56" name="Ромб 55"/>
            <p:cNvSpPr/>
            <p:nvPr/>
          </p:nvSpPr>
          <p:spPr>
            <a:xfrm>
              <a:off x="1878998" y="3854818"/>
              <a:ext cx="3274282" cy="1982496"/>
            </a:xfrm>
            <a:prstGeom prst="diamond">
              <a:avLst/>
            </a:prstGeom>
            <a:gradFill>
              <a:gsLst>
                <a:gs pos="0">
                  <a:srgbClr val="FA6C5C"/>
                </a:gs>
                <a:gs pos="50000">
                  <a:srgbClr val="9F1111"/>
                </a:gs>
                <a:gs pos="100000">
                  <a:srgbClr val="740C0C"/>
                </a:gs>
              </a:gsLst>
            </a:gradFill>
            <a:effectLst>
              <a:outerShdw blurRad="152400" dist="38100" algn="ctr" rotWithShape="0">
                <a:prstClr val="black">
                  <a:alpha val="87000"/>
                </a:prstClr>
              </a:outerShdw>
            </a:effectLst>
            <a:scene3d>
              <a:camera prst="orthographicFront"/>
              <a:lightRig rig="flat" dir="t"/>
            </a:scene3d>
            <a:sp3d prstMaterial="plastic">
              <a:bevelT w="120900" h="88900"/>
              <a:bevelB w="88900" h="31750" prst="angle"/>
            </a:sp3d>
          </p:spPr>
          <p:style>
            <a:lnRef idx="0">
              <a:schemeClr val="accent3">
                <a:shade val="80000"/>
                <a:hueOff val="0"/>
                <a:satOff val="0"/>
                <a:lumOff val="0"/>
                <a:alphaOff val="0"/>
              </a:schemeClr>
            </a:lnRef>
            <a:fillRef idx="3">
              <a:schemeClr val="lt1">
                <a:hueOff val="0"/>
                <a:satOff val="0"/>
                <a:lumOff val="0"/>
                <a:alphaOff val="0"/>
              </a:schemeClr>
            </a:fillRef>
            <a:effectRef idx="2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0" tIns="72000" rIns="0" bIns="72000" numCol="1" spcCol="1270" anchor="ctr" anchorCtr="0">
              <a:noAutofit/>
            </a:bodyPr>
            <a:lstStyle/>
            <a:p>
              <a:pPr lvl="0" algn="ctr" defTabSz="889000">
                <a:lnSpc>
                  <a:spcPct val="80000"/>
                </a:lnSpc>
              </a:pPr>
              <a:endParaRPr lang="ru-RU" sz="16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endParaRPr>
            </a:p>
          </p:txBody>
        </p:sp>
        <p:sp>
          <p:nvSpPr>
            <p:cNvPr id="9" name="Прямоугольник 8"/>
            <p:cNvSpPr/>
            <p:nvPr/>
          </p:nvSpPr>
          <p:spPr>
            <a:xfrm>
              <a:off x="2201112" y="4135102"/>
              <a:ext cx="2690830" cy="142192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ctr" defTabSz="889000">
                <a:lnSpc>
                  <a:spcPct val="80000"/>
                </a:lnSpc>
              </a:pPr>
              <a:r>
                <a:rPr lang="en-US" dirty="0">
                  <a:ln>
                    <a:solidFill>
                      <a:schemeClr val="bg1"/>
                    </a:solidFill>
                  </a:ln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anose="020B0606020202030204" pitchFamily="34" charset="0"/>
                </a:rPr>
                <a:t>Y4 – </a:t>
              </a:r>
              <a:endParaRPr lang="en-US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endParaRPr>
            </a:p>
            <a:p>
              <a:pPr lvl="0" algn="ctr" defTabSz="889000">
                <a:lnSpc>
                  <a:spcPct val="80000"/>
                </a:lnSpc>
              </a:pPr>
              <a:r>
                <a:rPr lang="ru-RU" dirty="0" smtClean="0">
                  <a:ln>
                    <a:solidFill>
                      <a:schemeClr val="bg1"/>
                    </a:solidFill>
                  </a:ln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anose="020B0606020202030204" pitchFamily="34" charset="0"/>
                </a:rPr>
                <a:t>Уровень</a:t>
              </a:r>
              <a:r>
                <a:rPr lang="en-US" dirty="0" smtClean="0">
                  <a:ln>
                    <a:solidFill>
                      <a:schemeClr val="bg1"/>
                    </a:solidFill>
                  </a:ln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anose="020B0606020202030204" pitchFamily="34" charset="0"/>
                </a:rPr>
                <a:t> </a:t>
              </a:r>
              <a:r>
                <a:rPr lang="ru-RU" dirty="0">
                  <a:ln>
                    <a:solidFill>
                      <a:schemeClr val="bg1"/>
                    </a:solidFill>
                  </a:ln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anose="020B0606020202030204" pitchFamily="34" charset="0"/>
                </a:rPr>
                <a:t>грамотности</a:t>
              </a:r>
              <a:r>
                <a:rPr lang="en-US" dirty="0">
                  <a:ln>
                    <a:solidFill>
                      <a:schemeClr val="bg1"/>
                    </a:solidFill>
                  </a:ln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anose="020B0606020202030204" pitchFamily="34" charset="0"/>
                </a:rPr>
                <a:t> </a:t>
              </a:r>
              <a:r>
                <a:rPr lang="ru-RU" dirty="0">
                  <a:ln>
                    <a:solidFill>
                      <a:schemeClr val="bg1"/>
                    </a:solidFill>
                  </a:ln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anose="020B0606020202030204" pitchFamily="34" charset="0"/>
                </a:rPr>
                <a:t>взрослого населения и совокупный валовой коэффициент охвата образованием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9133096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Показатель «Ожидаемая продолжительность жизни при рождении, число лет» в 2015 г.</a:t>
            </a: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710508" y="5502228"/>
            <a:ext cx="10871761" cy="1115745"/>
          </a:xfrm>
          <a:prstGeom prst="roundRect">
            <a:avLst>
              <a:gd name="adj" fmla="val 8284"/>
            </a:avLst>
          </a:prstGeom>
          <a:effectLst>
            <a:outerShdw blurRad="152400" dist="38100" algn="ctr" rotWithShape="0">
              <a:prstClr val="black">
                <a:alpha val="87000"/>
              </a:prstClr>
            </a:outerShdw>
          </a:effectLst>
          <a:scene3d>
            <a:camera prst="orthographicFront"/>
            <a:lightRig rig="flat" dir="t"/>
          </a:scene3d>
          <a:sp3d prstMaterial="plastic">
            <a:bevelT w="120900" h="88900"/>
            <a:bevelB w="88900" h="31750" prst="angle"/>
          </a:sp3d>
        </p:spPr>
        <p:style>
          <a:lnRef idx="0">
            <a:schemeClr val="accent3">
              <a:shade val="80000"/>
              <a:hueOff val="0"/>
              <a:satOff val="0"/>
              <a:lumOff val="0"/>
              <a:alphaOff val="0"/>
            </a:schemeClr>
          </a:lnRef>
          <a:fillRef idx="3">
            <a:schemeClr val="lt1">
              <a:hueOff val="0"/>
              <a:satOff val="0"/>
              <a:lumOff val="0"/>
              <a:alphaOff val="0"/>
            </a:schemeClr>
          </a:fillRef>
          <a:effectRef idx="2">
            <a:scrgbClr r="0" g="0" b="0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72000" tIns="72000" rIns="72000" bIns="72000" numCol="1" spcCol="1270" anchor="ctr" anchorCtr="0">
            <a:noAutofit/>
          </a:bodyPr>
          <a:lstStyle/>
          <a:p>
            <a:pPr algn="ctr"/>
            <a:r>
              <a:rPr lang="ru-RU" b="1" dirty="0">
                <a:ln>
                  <a:solidFill>
                    <a:srgbClr val="740C0C"/>
                  </a:solidFill>
                </a:ln>
                <a:solidFill>
                  <a:srgbClr val="E328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Характеристики качества построенной регрессионной модели с независимыми переменными X1   и X2: </a:t>
            </a:r>
          </a:p>
          <a:p>
            <a:pPr algn="ctr"/>
            <a:r>
              <a:rPr lang="pt-BR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b1=59,37; b2=2,87*E-05; b1/Ϭb1 =26,0; b2/Ϭb2=5,73; </a:t>
            </a:r>
          </a:p>
          <a:p>
            <a:pPr algn="ctr"/>
            <a:r>
              <a:rPr lang="pt-BR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R2=0,97; R2скорр=0,95; Fкр=1071,4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218767" y="993058"/>
            <a:ext cx="986902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i="1" dirty="0" smtClean="0">
                <a:ln>
                  <a:solidFill>
                    <a:srgbClr val="740C0C"/>
                  </a:solidFill>
                </a:ln>
                <a:solidFill>
                  <a:srgbClr val="E328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anose="020F0502020204030204" pitchFamily="34" charset="0"/>
              </a:rPr>
              <a:t>*  </a:t>
            </a:r>
            <a:r>
              <a:rPr lang="ru-RU" b="1" i="1" dirty="0">
                <a:ln>
                  <a:solidFill>
                    <a:srgbClr val="740C0C"/>
                  </a:solidFill>
                </a:ln>
                <a:solidFill>
                  <a:srgbClr val="E328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anose="020F0502020204030204" pitchFamily="34" charset="0"/>
              </a:rPr>
              <a:t>Значения показателя представлены в исходной </a:t>
            </a:r>
            <a:r>
              <a:rPr lang="ru-RU" b="1" i="1" dirty="0" smtClean="0">
                <a:ln>
                  <a:solidFill>
                    <a:srgbClr val="740C0C"/>
                  </a:solidFill>
                </a:ln>
                <a:solidFill>
                  <a:srgbClr val="E328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anose="020F0502020204030204" pitchFamily="34" charset="0"/>
              </a:rPr>
              <a:t>информации</a:t>
            </a:r>
            <a:r>
              <a:rPr lang="en-US" b="1" i="1" dirty="0" smtClean="0">
                <a:ln>
                  <a:solidFill>
                    <a:srgbClr val="740C0C"/>
                  </a:solidFill>
                </a:ln>
                <a:solidFill>
                  <a:srgbClr val="E328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anose="020F0502020204030204" pitchFamily="34" charset="0"/>
              </a:rPr>
              <a:t> </a:t>
            </a:r>
            <a:r>
              <a:rPr lang="ru-RU" b="1" i="1" dirty="0" smtClean="0">
                <a:ln>
                  <a:solidFill>
                    <a:srgbClr val="740C0C"/>
                  </a:solidFill>
                </a:ln>
                <a:solidFill>
                  <a:srgbClr val="E328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anose="020F0502020204030204" pitchFamily="34" charset="0"/>
              </a:rPr>
              <a:t>Росстата РФ</a:t>
            </a:r>
            <a:endParaRPr lang="ru-RU" b="1" i="1" dirty="0">
              <a:ln>
                <a:solidFill>
                  <a:srgbClr val="740C0C"/>
                </a:solidFill>
              </a:ln>
              <a:solidFill>
                <a:srgbClr val="E328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2476861" y="1618112"/>
            <a:ext cx="7483875" cy="527411"/>
          </a:xfrm>
          <a:prstGeom prst="roundRect">
            <a:avLst>
              <a:gd name="adj" fmla="val 8284"/>
            </a:avLst>
          </a:prstGeom>
          <a:gradFill>
            <a:gsLst>
              <a:gs pos="0">
                <a:srgbClr val="FA6C5C"/>
              </a:gs>
              <a:gs pos="50000">
                <a:srgbClr val="9F1111"/>
              </a:gs>
              <a:gs pos="100000">
                <a:srgbClr val="740C0C"/>
              </a:gs>
            </a:gsLst>
          </a:gradFill>
          <a:effectLst>
            <a:outerShdw blurRad="152400" dist="38100" algn="ctr" rotWithShape="0">
              <a:prstClr val="black">
                <a:alpha val="87000"/>
              </a:prstClr>
            </a:outerShdw>
          </a:effectLst>
          <a:scene3d>
            <a:camera prst="orthographicFront"/>
            <a:lightRig rig="flat" dir="t"/>
          </a:scene3d>
          <a:sp3d prstMaterial="plastic">
            <a:bevelT w="120900" h="88900"/>
            <a:bevelB w="88900" h="31750" prst="angle"/>
          </a:sp3d>
        </p:spPr>
        <p:style>
          <a:lnRef idx="0">
            <a:schemeClr val="accent3">
              <a:shade val="80000"/>
              <a:hueOff val="0"/>
              <a:satOff val="0"/>
              <a:lumOff val="0"/>
              <a:alphaOff val="0"/>
            </a:schemeClr>
          </a:lnRef>
          <a:fillRef idx="3">
            <a:schemeClr val="lt1">
              <a:hueOff val="0"/>
              <a:satOff val="0"/>
              <a:lumOff val="0"/>
              <a:alphaOff val="0"/>
            </a:schemeClr>
          </a:fillRef>
          <a:effectRef idx="2">
            <a:scrgbClr r="0" g="0" b="0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72000" tIns="72000" rIns="72000" bIns="72000" numCol="1" spcCol="1270" anchor="ctr" anchorCtr="0">
            <a:noAutofit/>
          </a:bodyPr>
          <a:lstStyle/>
          <a:p>
            <a:pPr lvl="0" algn="ctr" defTabSz="889000">
              <a:lnSpc>
                <a:spcPct val="90000"/>
              </a:lnSpc>
              <a:spcBef>
                <a:spcPct val="0"/>
              </a:spcBef>
            </a:pPr>
            <a:r>
              <a:rPr lang="ru-RU" sz="20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Ожидаемая продолжительность жизни при рождении, число лет</a:t>
            </a:r>
            <a:endParaRPr lang="ru-RU" sz="2000" i="1" kern="1200" dirty="0">
              <a:ln>
                <a:solidFill>
                  <a:schemeClr val="bg1"/>
                </a:solidFill>
              </a:ln>
              <a:solidFill>
                <a:schemeClr val="bg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grpSp>
        <p:nvGrpSpPr>
          <p:cNvPr id="6" name="Группа 5"/>
          <p:cNvGrpSpPr/>
          <p:nvPr/>
        </p:nvGrpSpPr>
        <p:grpSpPr>
          <a:xfrm rot="10800000">
            <a:off x="5395673" y="2216465"/>
            <a:ext cx="1646250" cy="525570"/>
            <a:chOff x="4076573" y="3466172"/>
            <a:chExt cx="3301378" cy="1137765"/>
          </a:xfrm>
        </p:grpSpPr>
        <p:sp>
          <p:nvSpPr>
            <p:cNvPr id="7" name="Нашивка 6"/>
            <p:cNvSpPr/>
            <p:nvPr/>
          </p:nvSpPr>
          <p:spPr>
            <a:xfrm rot="5400000">
              <a:off x="5348007" y="2194738"/>
              <a:ext cx="758510" cy="3301377"/>
            </a:xfrm>
            <a:prstGeom prst="chevron">
              <a:avLst>
                <a:gd name="adj" fmla="val 62310"/>
              </a:avLst>
            </a:prstGeom>
            <a:gradFill flip="none" rotWithShape="1">
              <a:gsLst>
                <a:gs pos="0">
                  <a:srgbClr val="FA6C5C"/>
                </a:gs>
                <a:gs pos="50000">
                  <a:srgbClr val="9F1111"/>
                </a:gs>
                <a:gs pos="100000">
                  <a:srgbClr val="740C0C"/>
                </a:gs>
              </a:gsLst>
              <a:lin ang="0" scaled="1"/>
              <a:tileRect/>
            </a:gradFill>
            <a:effectLst>
              <a:outerShdw blurRad="50800" dist="38100" algn="l" rotWithShape="0">
                <a:prstClr val="black">
                  <a:alpha val="70000"/>
                </a:prstClr>
              </a:outerShdw>
            </a:effectLst>
            <a:scene3d>
              <a:camera prst="orthographicFront"/>
              <a:lightRig rig="flat" dir="t"/>
            </a:scene3d>
            <a:sp3d z="-80000" prstMaterial="plastic">
              <a:bevelT w="50800" h="50800"/>
              <a:bevelB w="25400" h="2540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3">
                <a:hueOff val="0"/>
                <a:satOff val="0"/>
                <a:lumOff val="0"/>
                <a:alphaOff val="0"/>
              </a:schemeClr>
            </a:fillRef>
            <a:effectRef idx="2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8" name="Нашивка 7"/>
            <p:cNvSpPr/>
            <p:nvPr/>
          </p:nvSpPr>
          <p:spPr>
            <a:xfrm rot="5400000">
              <a:off x="5348008" y="2573993"/>
              <a:ext cx="758510" cy="3301377"/>
            </a:xfrm>
            <a:prstGeom prst="chevron">
              <a:avLst>
                <a:gd name="adj" fmla="val 62310"/>
              </a:avLst>
            </a:prstGeom>
            <a:gradFill flip="none" rotWithShape="1">
              <a:gsLst>
                <a:gs pos="0">
                  <a:srgbClr val="FA6C5C"/>
                </a:gs>
                <a:gs pos="50000">
                  <a:srgbClr val="9F1111"/>
                </a:gs>
                <a:gs pos="100000">
                  <a:srgbClr val="740C0C"/>
                </a:gs>
              </a:gsLst>
              <a:lin ang="0" scaled="1"/>
              <a:tileRect/>
            </a:gradFill>
            <a:effectLst>
              <a:outerShdw blurRad="50800" dist="38100" algn="l" rotWithShape="0">
                <a:prstClr val="black">
                  <a:alpha val="70000"/>
                </a:prstClr>
              </a:outerShdw>
            </a:effectLst>
            <a:scene3d>
              <a:camera prst="orthographicFront"/>
              <a:lightRig rig="flat" dir="t"/>
            </a:scene3d>
            <a:sp3d z="-80000" prstMaterial="plastic">
              <a:bevelT w="50800" h="50800"/>
              <a:bevelB w="25400" h="2540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3">
                <a:hueOff val="0"/>
                <a:satOff val="0"/>
                <a:lumOff val="0"/>
                <a:alphaOff val="0"/>
              </a:schemeClr>
            </a:fillRef>
            <a:effectRef idx="2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</p:grpSp>
      <p:sp>
        <p:nvSpPr>
          <p:cNvPr id="9" name="Скругленный прямоугольник 8"/>
          <p:cNvSpPr/>
          <p:nvPr/>
        </p:nvSpPr>
        <p:spPr>
          <a:xfrm>
            <a:off x="2688942" y="2839319"/>
            <a:ext cx="6914892" cy="520487"/>
          </a:xfrm>
          <a:prstGeom prst="roundRect">
            <a:avLst>
              <a:gd name="adj" fmla="val 8284"/>
            </a:avLst>
          </a:prstGeom>
          <a:effectLst>
            <a:outerShdw blurRad="152400" dist="38100" algn="ctr" rotWithShape="0">
              <a:prstClr val="black">
                <a:alpha val="87000"/>
              </a:prstClr>
            </a:outerShdw>
          </a:effectLst>
          <a:scene3d>
            <a:camera prst="orthographicFront"/>
            <a:lightRig rig="flat" dir="t"/>
          </a:scene3d>
          <a:sp3d prstMaterial="plastic">
            <a:bevelT w="120900" h="88900"/>
            <a:bevelB w="88900" h="31750" prst="angle"/>
          </a:sp3d>
        </p:spPr>
        <p:style>
          <a:lnRef idx="0">
            <a:schemeClr val="accent3">
              <a:shade val="80000"/>
              <a:hueOff val="0"/>
              <a:satOff val="0"/>
              <a:lumOff val="0"/>
              <a:alphaOff val="0"/>
            </a:schemeClr>
          </a:lnRef>
          <a:fillRef idx="3">
            <a:schemeClr val="lt1">
              <a:hueOff val="0"/>
              <a:satOff val="0"/>
              <a:lumOff val="0"/>
              <a:alphaOff val="0"/>
            </a:schemeClr>
          </a:fillRef>
          <a:effectRef idx="2">
            <a:scrgbClr r="0" g="0" b="0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72000" tIns="72000" rIns="72000" bIns="72000" numCol="1" spcCol="1270" anchor="ctr" anchorCtr="0">
            <a:noAutofit/>
          </a:bodyPr>
          <a:lstStyle/>
          <a:p>
            <a:pPr algn="ctr"/>
            <a:r>
              <a:rPr lang="ru-RU" sz="2000" b="1" dirty="0">
                <a:ln>
                  <a:solidFill>
                    <a:srgbClr val="740C0C"/>
                  </a:solidFill>
                </a:ln>
                <a:solidFill>
                  <a:srgbClr val="E328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относительная образованность трудоспособного населения</a:t>
            </a:r>
            <a:endParaRPr lang="pt-BR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7509427" y="3894055"/>
            <a:ext cx="2902511" cy="682193"/>
          </a:xfrm>
          <a:prstGeom prst="roundRect">
            <a:avLst>
              <a:gd name="adj" fmla="val 8284"/>
            </a:avLst>
          </a:prstGeom>
          <a:effectLst>
            <a:outerShdw blurRad="152400" dist="38100" algn="ctr" rotWithShape="0">
              <a:prstClr val="black">
                <a:alpha val="87000"/>
              </a:prstClr>
            </a:outerShdw>
          </a:effectLst>
          <a:scene3d>
            <a:camera prst="orthographicFront"/>
            <a:lightRig rig="flat" dir="t"/>
          </a:scene3d>
          <a:sp3d prstMaterial="plastic">
            <a:bevelT w="120900" h="88900"/>
            <a:bevelB w="88900" h="31750" prst="angle"/>
          </a:sp3d>
        </p:spPr>
        <p:style>
          <a:lnRef idx="0">
            <a:schemeClr val="accent3">
              <a:shade val="80000"/>
              <a:hueOff val="0"/>
              <a:satOff val="0"/>
              <a:lumOff val="0"/>
              <a:alphaOff val="0"/>
            </a:schemeClr>
          </a:lnRef>
          <a:fillRef idx="3">
            <a:schemeClr val="lt1">
              <a:hueOff val="0"/>
              <a:satOff val="0"/>
              <a:lumOff val="0"/>
              <a:alphaOff val="0"/>
            </a:schemeClr>
          </a:fillRef>
          <a:effectRef idx="2">
            <a:scrgbClr r="0" g="0" b="0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72000" tIns="72000" rIns="72000" bIns="72000" numCol="1" spcCol="1270" anchor="ctr" anchorCtr="0">
            <a:noAutofit/>
          </a:bodyPr>
          <a:lstStyle/>
          <a:p>
            <a:pPr algn="ctr"/>
            <a:r>
              <a:rPr lang="ru-RU" sz="1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ВРП на душу населения, </a:t>
            </a:r>
            <a:r>
              <a:rPr lang="ru-RU" sz="16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руб</a:t>
            </a:r>
            <a:endParaRPr lang="pt-BR" sz="16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46" name="Группа 45"/>
          <p:cNvGrpSpPr/>
          <p:nvPr/>
        </p:nvGrpSpPr>
        <p:grpSpPr>
          <a:xfrm>
            <a:off x="350382" y="3886813"/>
            <a:ext cx="6956818" cy="1362630"/>
            <a:chOff x="357206" y="3686858"/>
            <a:chExt cx="6956818" cy="1362630"/>
          </a:xfrm>
        </p:grpSpPr>
        <p:sp>
          <p:nvSpPr>
            <p:cNvPr id="12" name="Скругленный прямоугольник 11"/>
            <p:cNvSpPr/>
            <p:nvPr/>
          </p:nvSpPr>
          <p:spPr>
            <a:xfrm>
              <a:off x="357206" y="3686858"/>
              <a:ext cx="6946584" cy="1362630"/>
            </a:xfrm>
            <a:prstGeom prst="roundRect">
              <a:avLst>
                <a:gd name="adj" fmla="val 8284"/>
              </a:avLst>
            </a:prstGeom>
            <a:effectLst>
              <a:outerShdw blurRad="152400" dist="38100" algn="ctr" rotWithShape="0">
                <a:prstClr val="black">
                  <a:alpha val="87000"/>
                </a:prstClr>
              </a:outerShdw>
            </a:effectLst>
            <a:scene3d>
              <a:camera prst="orthographicFront"/>
              <a:lightRig rig="flat" dir="t"/>
            </a:scene3d>
            <a:sp3d prstMaterial="plastic">
              <a:bevelT w="120900" h="88900"/>
              <a:bevelB w="88900" h="31750" prst="angle"/>
            </a:sp3d>
          </p:spPr>
          <p:style>
            <a:lnRef idx="0">
              <a:schemeClr val="accent3">
                <a:shade val="80000"/>
                <a:hueOff val="0"/>
                <a:satOff val="0"/>
                <a:lumOff val="0"/>
                <a:alphaOff val="0"/>
              </a:schemeClr>
            </a:lnRef>
            <a:fillRef idx="3">
              <a:schemeClr val="lt1">
                <a:hueOff val="0"/>
                <a:satOff val="0"/>
                <a:lumOff val="0"/>
                <a:alphaOff val="0"/>
              </a:schemeClr>
            </a:fillRef>
            <a:effectRef idx="2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2000" tIns="72000" rIns="72000" bIns="72000" numCol="1" spcCol="1270" anchor="ctr" anchorCtr="0">
              <a:noAutofit/>
            </a:bodyPr>
            <a:lstStyle/>
            <a:p>
              <a:pPr algn="ctr"/>
              <a:endParaRPr lang="pt-BR" sz="2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grpSp>
          <p:nvGrpSpPr>
            <p:cNvPr id="45" name="Группа 44"/>
            <p:cNvGrpSpPr/>
            <p:nvPr/>
          </p:nvGrpSpPr>
          <p:grpSpPr>
            <a:xfrm>
              <a:off x="399337" y="3834261"/>
              <a:ext cx="6914687" cy="1067824"/>
              <a:chOff x="1013486" y="3721671"/>
              <a:chExt cx="6914687" cy="1067824"/>
            </a:xfrm>
          </p:grpSpPr>
          <p:sp>
            <p:nvSpPr>
              <p:cNvPr id="17" name="Скругленный прямоугольник 16"/>
              <p:cNvSpPr/>
              <p:nvPr/>
            </p:nvSpPr>
            <p:spPr>
              <a:xfrm>
                <a:off x="1013486" y="3721671"/>
                <a:ext cx="2241561" cy="775678"/>
              </a:xfrm>
              <a:prstGeom prst="roundRect">
                <a:avLst>
                  <a:gd name="adj" fmla="val 0"/>
                </a:avLst>
              </a:prstGeom>
              <a:noFill/>
              <a:ln>
                <a:noFill/>
              </a:ln>
              <a:effectLst/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80000"/>
                  </a:lnSpc>
                </a:pPr>
                <a:r>
                  <a:rPr lang="ru-RU" sz="1200" b="1" i="1" dirty="0">
                    <a:solidFill>
                      <a:sysClr val="windowText" lastClr="00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Численность студентов, обучающихся по программам подготовки квалифицированных рабочих, </a:t>
                </a:r>
                <a:r>
                  <a:rPr lang="ru-RU" sz="1200" b="1" i="1" dirty="0" smtClean="0">
                    <a:solidFill>
                      <a:sysClr val="windowText" lastClr="00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служащих </a:t>
                </a:r>
                <a:r>
                  <a:rPr lang="en-US" sz="1200" b="1" i="1" dirty="0" smtClean="0">
                    <a:solidFill>
                      <a:sysClr val="windowText" lastClr="00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(</a:t>
                </a:r>
                <a:r>
                  <a:rPr lang="ru-RU" sz="1200" b="1" i="1" dirty="0" smtClean="0">
                    <a:solidFill>
                      <a:sysClr val="windowText" lastClr="00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тыс</a:t>
                </a:r>
                <a:r>
                  <a:rPr lang="ru-RU" sz="1200" b="1" i="1" dirty="0">
                    <a:solidFill>
                      <a:sysClr val="windowText" lastClr="00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. </a:t>
                </a:r>
                <a:r>
                  <a:rPr lang="ru-RU" sz="1200" b="1" i="1" dirty="0" smtClean="0">
                    <a:solidFill>
                      <a:sysClr val="windowText" lastClr="00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чел</a:t>
                </a:r>
                <a:r>
                  <a:rPr lang="en-US" sz="1200" b="1" i="1" dirty="0" smtClean="0">
                    <a:solidFill>
                      <a:sysClr val="windowText" lastClr="00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.)</a:t>
                </a:r>
                <a:endParaRPr lang="ru-RU" sz="1200" b="1" i="1" dirty="0">
                  <a:solidFill>
                    <a:sysClr val="windowText" lastClr="0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18" name="Скругленный прямоугольник 17"/>
              <p:cNvSpPr/>
              <p:nvPr/>
            </p:nvSpPr>
            <p:spPr>
              <a:xfrm>
                <a:off x="3299953" y="3747311"/>
                <a:ext cx="1966666" cy="760102"/>
              </a:xfrm>
              <a:prstGeom prst="roundRect">
                <a:avLst>
                  <a:gd name="adj" fmla="val 0"/>
                </a:avLst>
              </a:prstGeom>
              <a:noFill/>
              <a:ln>
                <a:noFill/>
              </a:ln>
              <a:effectLst/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80000"/>
                  </a:lnSpc>
                </a:pPr>
                <a:r>
                  <a:rPr lang="ru-RU" sz="1200" b="1" i="1" dirty="0">
                    <a:solidFill>
                      <a:sysClr val="windowText" lastClr="00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Численность студентов, обучающихся по программам подготовки специалистов среднего </a:t>
                </a:r>
                <a:r>
                  <a:rPr lang="ru-RU" sz="1200" b="1" i="1" dirty="0" smtClean="0">
                    <a:solidFill>
                      <a:sysClr val="windowText" lastClr="00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звена </a:t>
                </a:r>
                <a:r>
                  <a:rPr lang="en-US" sz="1200" b="1" i="1" dirty="0" smtClean="0">
                    <a:solidFill>
                      <a:sysClr val="windowText" lastClr="00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(</a:t>
                </a:r>
                <a:r>
                  <a:rPr lang="ru-RU" sz="1200" b="1" i="1" dirty="0" smtClean="0">
                    <a:solidFill>
                      <a:sysClr val="windowText" lastClr="00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тыс</a:t>
                </a:r>
                <a:r>
                  <a:rPr lang="ru-RU" sz="1200" b="1" i="1" dirty="0">
                    <a:solidFill>
                      <a:sysClr val="windowText" lastClr="00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. </a:t>
                </a:r>
                <a:r>
                  <a:rPr lang="ru-RU" sz="1200" b="1" i="1" dirty="0" smtClean="0">
                    <a:solidFill>
                      <a:sysClr val="windowText" lastClr="00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чел</a:t>
                </a:r>
                <a:r>
                  <a:rPr lang="en-US" sz="1200" b="1" i="1" dirty="0" smtClean="0">
                    <a:solidFill>
                      <a:sysClr val="windowText" lastClr="00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.)</a:t>
                </a:r>
                <a:endParaRPr lang="ru-RU" sz="1200" b="1" i="1" dirty="0">
                  <a:solidFill>
                    <a:sysClr val="windowText" lastClr="0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19" name="Скругленный прямоугольник 18"/>
              <p:cNvSpPr/>
              <p:nvPr/>
            </p:nvSpPr>
            <p:spPr>
              <a:xfrm>
                <a:off x="5304530" y="3754112"/>
                <a:ext cx="2165949" cy="746500"/>
              </a:xfrm>
              <a:prstGeom prst="roundRect">
                <a:avLst>
                  <a:gd name="adj" fmla="val 0"/>
                </a:avLst>
              </a:prstGeom>
              <a:noFill/>
              <a:ln>
                <a:noFill/>
              </a:ln>
              <a:effectLst/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80000"/>
                  </a:lnSpc>
                </a:pPr>
                <a:r>
                  <a:rPr lang="ru-RU" sz="1200" b="1" i="1" dirty="0">
                    <a:solidFill>
                      <a:sysClr val="windowText" lastClr="00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Численность студентов, обучающихся по программам </a:t>
                </a:r>
                <a:r>
                  <a:rPr lang="ru-RU" sz="1200" b="1" i="1" dirty="0" err="1">
                    <a:solidFill>
                      <a:sysClr val="windowText" lastClr="00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бакалавриата</a:t>
                </a:r>
                <a:r>
                  <a:rPr lang="ru-RU" sz="1200" b="1" i="1" dirty="0">
                    <a:solidFill>
                      <a:sysClr val="windowText" lastClr="00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, специалиста, </a:t>
                </a:r>
                <a:r>
                  <a:rPr lang="ru-RU" sz="1200" b="1" i="1" dirty="0" smtClean="0">
                    <a:solidFill>
                      <a:sysClr val="windowText" lastClr="00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магистратуры </a:t>
                </a:r>
                <a:r>
                  <a:rPr lang="en-US" sz="1200" b="1" i="1" dirty="0" smtClean="0">
                    <a:solidFill>
                      <a:sysClr val="windowText" lastClr="00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(</a:t>
                </a:r>
                <a:r>
                  <a:rPr lang="ru-RU" sz="1200" b="1" i="1" dirty="0" smtClean="0">
                    <a:solidFill>
                      <a:sysClr val="windowText" lastClr="00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тыс</a:t>
                </a:r>
                <a:r>
                  <a:rPr lang="ru-RU" sz="1200" b="1" i="1" dirty="0">
                    <a:solidFill>
                      <a:sysClr val="windowText" lastClr="00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. </a:t>
                </a:r>
                <a:r>
                  <a:rPr lang="ru-RU" sz="1200" b="1" i="1" dirty="0" smtClean="0">
                    <a:solidFill>
                      <a:sysClr val="windowText" lastClr="00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чел</a:t>
                </a:r>
                <a:r>
                  <a:rPr lang="en-US" sz="1200" b="1" i="1" dirty="0" smtClean="0">
                    <a:solidFill>
                      <a:sysClr val="windowText" lastClr="00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.)</a:t>
                </a:r>
                <a:endParaRPr lang="ru-RU" sz="1200" b="1" i="1" dirty="0">
                  <a:solidFill>
                    <a:sysClr val="windowText" lastClr="0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cxnSp>
            <p:nvCxnSpPr>
              <p:cNvPr id="31" name="Прямая соединительная линия 30"/>
              <p:cNvCxnSpPr/>
              <p:nvPr/>
            </p:nvCxnSpPr>
            <p:spPr>
              <a:xfrm>
                <a:off x="1117899" y="4515613"/>
                <a:ext cx="6228000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3">
                <a:schemeClr val="accent5"/>
              </a:lnRef>
              <a:fillRef idx="0">
                <a:schemeClr val="accent5"/>
              </a:fillRef>
              <a:effectRef idx="2">
                <a:schemeClr val="accent5"/>
              </a:effectRef>
              <a:fontRef idx="minor">
                <a:schemeClr val="tx1"/>
              </a:fontRef>
            </p:style>
          </p:cxnSp>
          <p:sp>
            <p:nvSpPr>
              <p:cNvPr id="33" name="Скругленный прямоугольник 32"/>
              <p:cNvSpPr/>
              <p:nvPr/>
            </p:nvSpPr>
            <p:spPr>
              <a:xfrm>
                <a:off x="1117899" y="4533054"/>
                <a:ext cx="6228000" cy="256441"/>
              </a:xfrm>
              <a:prstGeom prst="roundRect">
                <a:avLst>
                  <a:gd name="adj" fmla="val 0"/>
                </a:avLst>
              </a:prstGeom>
              <a:noFill/>
              <a:ln>
                <a:noFill/>
              </a:ln>
              <a:effectLst/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80000"/>
                  </a:lnSpc>
                </a:pPr>
                <a:r>
                  <a:rPr lang="ru-RU" sz="1200" b="1" i="1" dirty="0">
                    <a:solidFill>
                      <a:sysClr val="windowText" lastClr="00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Среднегодовая численность </a:t>
                </a:r>
                <a:r>
                  <a:rPr lang="ru-RU" sz="1200" b="1" i="1" dirty="0" smtClean="0">
                    <a:solidFill>
                      <a:sysClr val="windowText" lastClr="00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занятых</a:t>
                </a:r>
                <a:r>
                  <a:rPr lang="en-US" sz="1200" b="1" i="1" dirty="0" smtClean="0">
                    <a:solidFill>
                      <a:sysClr val="windowText" lastClr="00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(</a:t>
                </a:r>
                <a:r>
                  <a:rPr lang="ru-RU" sz="1200" b="1" i="1" dirty="0" smtClean="0">
                    <a:solidFill>
                      <a:sysClr val="windowText" lastClr="00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тыс</a:t>
                </a:r>
                <a:r>
                  <a:rPr lang="ru-RU" sz="1200" b="1" i="1" dirty="0">
                    <a:solidFill>
                      <a:sysClr val="windowText" lastClr="00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. </a:t>
                </a:r>
                <a:r>
                  <a:rPr lang="ru-RU" sz="1200" b="1" i="1" dirty="0" smtClean="0">
                    <a:solidFill>
                      <a:sysClr val="windowText" lastClr="00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чел</a:t>
                </a:r>
                <a:r>
                  <a:rPr lang="en-US" sz="1200" b="1" i="1" dirty="0" smtClean="0">
                    <a:solidFill>
                      <a:sysClr val="windowText" lastClr="00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.)</a:t>
                </a:r>
                <a:endParaRPr lang="ru-RU" sz="1200" b="1" i="1" dirty="0">
                  <a:solidFill>
                    <a:sysClr val="windowText" lastClr="0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grpSp>
            <p:nvGrpSpPr>
              <p:cNvPr id="34" name="Группа 33"/>
              <p:cNvGrpSpPr/>
              <p:nvPr/>
            </p:nvGrpSpPr>
            <p:grpSpPr>
              <a:xfrm rot="2617480">
                <a:off x="7383361" y="4439910"/>
                <a:ext cx="144000" cy="144000"/>
                <a:chOff x="2073678" y="3529154"/>
                <a:chExt cx="382098" cy="382098"/>
              </a:xfrm>
            </p:grpSpPr>
            <p:cxnSp>
              <p:nvCxnSpPr>
                <p:cNvPr id="35" name="Прямая соединительная линия 34"/>
                <p:cNvCxnSpPr/>
                <p:nvPr/>
              </p:nvCxnSpPr>
              <p:spPr>
                <a:xfrm rot="5400000">
                  <a:off x="2073678" y="3720203"/>
                  <a:ext cx="382098" cy="0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3">
                  <a:schemeClr val="accent5"/>
                </a:lnRef>
                <a:fillRef idx="0">
                  <a:schemeClr val="accent5"/>
                </a:fillRef>
                <a:effectRef idx="2">
                  <a:schemeClr val="accent5"/>
                </a:effectRef>
                <a:fontRef idx="minor">
                  <a:schemeClr val="tx1"/>
                </a:fontRef>
              </p:style>
            </p:cxnSp>
            <p:cxnSp>
              <p:nvCxnSpPr>
                <p:cNvPr id="36" name="Прямая соединительная линия 35"/>
                <p:cNvCxnSpPr/>
                <p:nvPr/>
              </p:nvCxnSpPr>
              <p:spPr>
                <a:xfrm>
                  <a:off x="2073678" y="3720203"/>
                  <a:ext cx="382098" cy="0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3">
                  <a:schemeClr val="accent5"/>
                </a:lnRef>
                <a:fillRef idx="0">
                  <a:schemeClr val="accent5"/>
                </a:fillRef>
                <a:effectRef idx="2">
                  <a:schemeClr val="accent5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37" name="Скругленный прямоугольник 36"/>
              <p:cNvSpPr/>
              <p:nvPr/>
            </p:nvSpPr>
            <p:spPr>
              <a:xfrm>
                <a:off x="7377796" y="4379192"/>
                <a:ext cx="550377" cy="256441"/>
              </a:xfrm>
              <a:prstGeom prst="roundRect">
                <a:avLst>
                  <a:gd name="adj" fmla="val 0"/>
                </a:avLst>
              </a:prstGeom>
              <a:noFill/>
              <a:ln>
                <a:noFill/>
              </a:ln>
              <a:effectLst/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80000"/>
                  </a:lnSpc>
                </a:pPr>
                <a:r>
                  <a:rPr lang="en-US" b="1" dirty="0" smtClean="0">
                    <a:solidFill>
                      <a:sysClr val="windowText" lastClr="00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10</a:t>
                </a:r>
                <a:endParaRPr lang="ru-RU" b="1" dirty="0">
                  <a:solidFill>
                    <a:sysClr val="windowText" lastClr="0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41" name="Скругленный прямоугольник 40"/>
              <p:cNvSpPr/>
              <p:nvPr/>
            </p:nvSpPr>
            <p:spPr>
              <a:xfrm>
                <a:off x="2994594" y="4007263"/>
                <a:ext cx="550377" cy="256441"/>
              </a:xfrm>
              <a:prstGeom prst="roundRect">
                <a:avLst>
                  <a:gd name="adj" fmla="val 0"/>
                </a:avLst>
              </a:prstGeom>
              <a:noFill/>
              <a:ln>
                <a:noFill/>
              </a:ln>
              <a:effectLst/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80000"/>
                  </a:lnSpc>
                </a:pPr>
                <a:r>
                  <a:rPr lang="en-US" sz="2800" dirty="0">
                    <a:solidFill>
                      <a:sysClr val="windowText" lastClr="000000"/>
                    </a:solidFill>
                  </a:rPr>
                  <a:t>+</a:t>
                </a:r>
                <a:endParaRPr lang="ru-RU" sz="2800" dirty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42" name="Скругленный прямоугольник 41"/>
              <p:cNvSpPr/>
              <p:nvPr/>
            </p:nvSpPr>
            <p:spPr>
              <a:xfrm>
                <a:off x="5004093" y="4007262"/>
                <a:ext cx="550377" cy="256441"/>
              </a:xfrm>
              <a:prstGeom prst="roundRect">
                <a:avLst>
                  <a:gd name="adj" fmla="val 0"/>
                </a:avLst>
              </a:prstGeom>
              <a:noFill/>
              <a:ln>
                <a:noFill/>
              </a:ln>
              <a:effectLst/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80000"/>
                  </a:lnSpc>
                </a:pPr>
                <a:r>
                  <a:rPr lang="en-US" sz="2800" dirty="0">
                    <a:solidFill>
                      <a:sysClr val="windowText" lastClr="000000"/>
                    </a:solidFill>
                  </a:rPr>
                  <a:t>+</a:t>
                </a:r>
                <a:endParaRPr lang="ru-RU" sz="2800" dirty="0">
                  <a:solidFill>
                    <a:sysClr val="windowText" lastClr="000000"/>
                  </a:solidFill>
                </a:endParaRPr>
              </a:p>
            </p:txBody>
          </p:sp>
        </p:grpSp>
      </p:grpSp>
      <p:grpSp>
        <p:nvGrpSpPr>
          <p:cNvPr id="48" name="Группа 47"/>
          <p:cNvGrpSpPr/>
          <p:nvPr/>
        </p:nvGrpSpPr>
        <p:grpSpPr>
          <a:xfrm rot="16200000">
            <a:off x="3647009" y="3088000"/>
            <a:ext cx="424794" cy="1047429"/>
            <a:chOff x="8349761" y="4190713"/>
            <a:chExt cx="647223" cy="1106503"/>
          </a:xfrm>
        </p:grpSpPr>
        <p:sp>
          <p:nvSpPr>
            <p:cNvPr id="49" name="Нашивка 48"/>
            <p:cNvSpPr/>
            <p:nvPr/>
          </p:nvSpPr>
          <p:spPr>
            <a:xfrm>
              <a:off x="8349761" y="4190713"/>
              <a:ext cx="431482" cy="1106503"/>
            </a:xfrm>
            <a:prstGeom prst="chevron">
              <a:avLst>
                <a:gd name="adj" fmla="val 62310"/>
              </a:avLst>
            </a:prstGeom>
            <a:gradFill>
              <a:gsLst>
                <a:gs pos="0">
                  <a:schemeClr val="bg1"/>
                </a:gs>
                <a:gs pos="50000">
                  <a:schemeClr val="accent3">
                    <a:hueOff val="0"/>
                    <a:satOff val="0"/>
                    <a:lumOff val="0"/>
                    <a:alphaOff val="0"/>
                    <a:satMod val="110000"/>
                    <a:lumMod val="100000"/>
                    <a:shade val="100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</a:gradFill>
            <a:effectLst>
              <a:outerShdw blurRad="50800" dist="38100" algn="l" rotWithShape="0">
                <a:prstClr val="black">
                  <a:alpha val="70000"/>
                </a:prstClr>
              </a:outerShdw>
            </a:effectLst>
            <a:scene3d>
              <a:camera prst="orthographicFront"/>
              <a:lightRig rig="flat" dir="t"/>
            </a:scene3d>
            <a:sp3d z="-80000" prstMaterial="plastic">
              <a:bevelT w="50800" h="50800"/>
              <a:bevelB w="25400" h="2540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3">
                <a:hueOff val="0"/>
                <a:satOff val="0"/>
                <a:lumOff val="0"/>
                <a:alphaOff val="0"/>
              </a:schemeClr>
            </a:fillRef>
            <a:effectRef idx="2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50" name="Нашивка 49"/>
            <p:cNvSpPr/>
            <p:nvPr/>
          </p:nvSpPr>
          <p:spPr>
            <a:xfrm>
              <a:off x="8565502" y="4190713"/>
              <a:ext cx="431482" cy="1106503"/>
            </a:xfrm>
            <a:prstGeom prst="chevron">
              <a:avLst>
                <a:gd name="adj" fmla="val 62310"/>
              </a:avLst>
            </a:prstGeom>
            <a:gradFill>
              <a:gsLst>
                <a:gs pos="0">
                  <a:schemeClr val="bg1"/>
                </a:gs>
                <a:gs pos="50000">
                  <a:schemeClr val="accent3">
                    <a:hueOff val="0"/>
                    <a:satOff val="0"/>
                    <a:lumOff val="0"/>
                    <a:alphaOff val="0"/>
                    <a:satMod val="110000"/>
                    <a:lumMod val="100000"/>
                    <a:shade val="100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</a:gradFill>
            <a:effectLst>
              <a:outerShdw blurRad="50800" dist="38100" algn="l" rotWithShape="0">
                <a:prstClr val="black">
                  <a:alpha val="70000"/>
                </a:prstClr>
              </a:outerShdw>
            </a:effectLst>
            <a:scene3d>
              <a:camera prst="orthographicFront"/>
              <a:lightRig rig="flat" dir="t"/>
            </a:scene3d>
            <a:sp3d z="-80000" prstMaterial="plastic">
              <a:bevelT w="50800" h="50800"/>
              <a:bevelB w="25400" h="2540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3">
                <a:hueOff val="0"/>
                <a:satOff val="0"/>
                <a:lumOff val="0"/>
                <a:alphaOff val="0"/>
              </a:schemeClr>
            </a:fillRef>
            <a:effectRef idx="2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</p:grpSp>
      <p:grpSp>
        <p:nvGrpSpPr>
          <p:cNvPr id="51" name="Группа 50"/>
          <p:cNvGrpSpPr/>
          <p:nvPr/>
        </p:nvGrpSpPr>
        <p:grpSpPr>
          <a:xfrm rot="16200000">
            <a:off x="8599101" y="3108566"/>
            <a:ext cx="424794" cy="1047429"/>
            <a:chOff x="8349761" y="4190713"/>
            <a:chExt cx="647223" cy="1106503"/>
          </a:xfrm>
        </p:grpSpPr>
        <p:sp>
          <p:nvSpPr>
            <p:cNvPr id="52" name="Нашивка 51"/>
            <p:cNvSpPr/>
            <p:nvPr/>
          </p:nvSpPr>
          <p:spPr>
            <a:xfrm>
              <a:off x="8349761" y="4190713"/>
              <a:ext cx="431482" cy="1106503"/>
            </a:xfrm>
            <a:prstGeom prst="chevron">
              <a:avLst>
                <a:gd name="adj" fmla="val 62310"/>
              </a:avLst>
            </a:prstGeom>
            <a:gradFill>
              <a:gsLst>
                <a:gs pos="0">
                  <a:schemeClr val="bg1"/>
                </a:gs>
                <a:gs pos="50000">
                  <a:schemeClr val="accent3">
                    <a:hueOff val="0"/>
                    <a:satOff val="0"/>
                    <a:lumOff val="0"/>
                    <a:alphaOff val="0"/>
                    <a:satMod val="110000"/>
                    <a:lumMod val="100000"/>
                    <a:shade val="100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</a:gradFill>
            <a:effectLst>
              <a:outerShdw blurRad="50800" dist="38100" algn="l" rotWithShape="0">
                <a:prstClr val="black">
                  <a:alpha val="70000"/>
                </a:prstClr>
              </a:outerShdw>
            </a:effectLst>
            <a:scene3d>
              <a:camera prst="orthographicFront"/>
              <a:lightRig rig="flat" dir="t"/>
            </a:scene3d>
            <a:sp3d z="-80000" prstMaterial="plastic">
              <a:bevelT w="50800" h="50800"/>
              <a:bevelB w="25400" h="2540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3">
                <a:hueOff val="0"/>
                <a:satOff val="0"/>
                <a:lumOff val="0"/>
                <a:alphaOff val="0"/>
              </a:schemeClr>
            </a:fillRef>
            <a:effectRef idx="2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53" name="Нашивка 52"/>
            <p:cNvSpPr/>
            <p:nvPr/>
          </p:nvSpPr>
          <p:spPr>
            <a:xfrm>
              <a:off x="8565502" y="4190713"/>
              <a:ext cx="431482" cy="1106503"/>
            </a:xfrm>
            <a:prstGeom prst="chevron">
              <a:avLst>
                <a:gd name="adj" fmla="val 62310"/>
              </a:avLst>
            </a:prstGeom>
            <a:gradFill>
              <a:gsLst>
                <a:gs pos="0">
                  <a:schemeClr val="bg1"/>
                </a:gs>
                <a:gs pos="50000">
                  <a:schemeClr val="accent3">
                    <a:hueOff val="0"/>
                    <a:satOff val="0"/>
                    <a:lumOff val="0"/>
                    <a:alphaOff val="0"/>
                    <a:satMod val="110000"/>
                    <a:lumMod val="100000"/>
                    <a:shade val="100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</a:gradFill>
            <a:effectLst>
              <a:outerShdw blurRad="50800" dist="38100" algn="l" rotWithShape="0">
                <a:prstClr val="black">
                  <a:alpha val="70000"/>
                </a:prstClr>
              </a:outerShdw>
            </a:effectLst>
            <a:scene3d>
              <a:camera prst="orthographicFront"/>
              <a:lightRig rig="flat" dir="t"/>
            </a:scene3d>
            <a:sp3d z="-80000" prstMaterial="plastic">
              <a:bevelT w="50800" h="50800"/>
              <a:bevelB w="25400" h="2540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3">
                <a:hueOff val="0"/>
                <a:satOff val="0"/>
                <a:lumOff val="0"/>
                <a:alphaOff val="0"/>
              </a:schemeClr>
            </a:fillRef>
            <a:effectRef idx="2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</p:grpSp>
    </p:spTree>
    <p:extLst>
      <p:ext uri="{BB962C8B-B14F-4D97-AF65-F5344CB8AC3E}">
        <p14:creationId xmlns:p14="http://schemas.microsoft.com/office/powerpoint/2010/main" val="14175234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8767" y="138984"/>
            <a:ext cx="11855245" cy="609954"/>
          </a:xfrm>
        </p:spPr>
        <p:txBody>
          <a:bodyPr>
            <a:normAutofit fontScale="90000"/>
          </a:bodyPr>
          <a:lstStyle/>
          <a:p>
            <a:r>
              <a:rPr lang="ru-RU" dirty="0"/>
              <a:t>Содержательное обоснование состава определяющих факторов</a:t>
            </a:r>
          </a:p>
        </p:txBody>
      </p:sp>
      <p:grpSp>
        <p:nvGrpSpPr>
          <p:cNvPr id="3" name="Группа 2"/>
          <p:cNvGrpSpPr/>
          <p:nvPr/>
        </p:nvGrpSpPr>
        <p:grpSpPr>
          <a:xfrm>
            <a:off x="476589" y="926952"/>
            <a:ext cx="11232023" cy="1165411"/>
            <a:chOff x="940635" y="1550730"/>
            <a:chExt cx="10127706" cy="1371599"/>
          </a:xfrm>
        </p:grpSpPr>
        <p:sp>
          <p:nvSpPr>
            <p:cNvPr id="4" name="Прямоугольник с двумя усеченными противолежащими углами 3"/>
            <p:cNvSpPr/>
            <p:nvPr/>
          </p:nvSpPr>
          <p:spPr>
            <a:xfrm>
              <a:off x="1081000" y="1711930"/>
              <a:ext cx="9987341" cy="1210399"/>
            </a:xfrm>
            <a:prstGeom prst="snip2DiagRect">
              <a:avLst>
                <a:gd name="adj1" fmla="val 48142"/>
                <a:gd name="adj2" fmla="val 0"/>
              </a:avLst>
            </a:prstGeom>
            <a:gradFill>
              <a:gsLst>
                <a:gs pos="0">
                  <a:srgbClr val="FA6C5C"/>
                </a:gs>
                <a:gs pos="50000">
                  <a:srgbClr val="9F1111"/>
                </a:gs>
                <a:gs pos="100000">
                  <a:srgbClr val="740C0C"/>
                </a:gs>
              </a:gsLst>
            </a:gradFill>
            <a:effectLst>
              <a:outerShdw blurRad="152400" dist="38100" algn="ctr" rotWithShape="0">
                <a:prstClr val="black">
                  <a:alpha val="87000"/>
                </a:prstClr>
              </a:outerShdw>
            </a:effectLst>
            <a:scene3d>
              <a:camera prst="orthographicFront"/>
              <a:lightRig rig="flat" dir="t"/>
            </a:scene3d>
            <a:sp3d prstMaterial="plastic">
              <a:bevelT w="120900" h="88900"/>
              <a:bevelB w="88900" h="31750" prst="angle"/>
            </a:sp3d>
          </p:spPr>
          <p:style>
            <a:lnRef idx="0">
              <a:schemeClr val="accent3">
                <a:shade val="80000"/>
                <a:hueOff val="0"/>
                <a:satOff val="0"/>
                <a:lumOff val="0"/>
                <a:alphaOff val="0"/>
              </a:schemeClr>
            </a:lnRef>
            <a:fillRef idx="3">
              <a:schemeClr val="lt1">
                <a:hueOff val="0"/>
                <a:satOff val="0"/>
                <a:lumOff val="0"/>
                <a:alphaOff val="0"/>
              </a:schemeClr>
            </a:fillRef>
            <a:effectRef idx="2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2000" tIns="72000" rIns="72000" bIns="72000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2000" i="1" kern="12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endParaRPr>
            </a:p>
          </p:txBody>
        </p:sp>
        <p:sp>
          <p:nvSpPr>
            <p:cNvPr id="5" name="Прямоугольник с двумя усеченными противолежащими углами 4"/>
            <p:cNvSpPr/>
            <p:nvPr/>
          </p:nvSpPr>
          <p:spPr>
            <a:xfrm>
              <a:off x="940635" y="1550730"/>
              <a:ext cx="9987341" cy="1210399"/>
            </a:xfrm>
            <a:prstGeom prst="snip2DiagRect">
              <a:avLst>
                <a:gd name="adj1" fmla="val 50000"/>
                <a:gd name="adj2" fmla="val 0"/>
              </a:avLst>
            </a:prstGeom>
            <a:effectLst>
              <a:outerShdw blurRad="152400" dist="38100" algn="ctr" rotWithShape="0">
                <a:prstClr val="black">
                  <a:alpha val="87000"/>
                </a:prstClr>
              </a:outerShdw>
            </a:effectLst>
            <a:scene3d>
              <a:camera prst="orthographicFront"/>
              <a:lightRig rig="flat" dir="t"/>
            </a:scene3d>
            <a:sp3d prstMaterial="plastic">
              <a:bevelT w="120900" h="88900"/>
              <a:bevelB w="88900" h="31750" prst="angle"/>
            </a:sp3d>
          </p:spPr>
          <p:style>
            <a:lnRef idx="0">
              <a:schemeClr val="accent3">
                <a:shade val="80000"/>
                <a:hueOff val="0"/>
                <a:satOff val="0"/>
                <a:lumOff val="0"/>
                <a:alphaOff val="0"/>
              </a:schemeClr>
            </a:lnRef>
            <a:fillRef idx="3">
              <a:schemeClr val="lt1">
                <a:hueOff val="0"/>
                <a:satOff val="0"/>
                <a:lumOff val="0"/>
                <a:alphaOff val="0"/>
              </a:schemeClr>
            </a:fillRef>
            <a:effectRef idx="2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2000" tIns="72000" rIns="72000" bIns="72000" numCol="1" spcCol="1270" anchor="ctr" anchorCtr="0">
              <a:noAutofit/>
            </a:bodyPr>
            <a:lstStyle/>
            <a:p>
              <a:pPr algn="ctr"/>
              <a:r>
                <a:rPr lang="ru-RU" sz="2000" b="1" dirty="0">
                  <a:ln>
                    <a:solidFill>
                      <a:srgbClr val="740C0C"/>
                    </a:solidFill>
                  </a:ln>
                  <a:solidFill>
                    <a:srgbClr val="E32833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В</a:t>
              </a:r>
              <a:r>
                <a:rPr lang="ru-RU" sz="2000" b="1" dirty="0" smtClean="0">
                  <a:ln>
                    <a:solidFill>
                      <a:srgbClr val="740C0C"/>
                    </a:solidFill>
                  </a:ln>
                  <a:solidFill>
                    <a:srgbClr val="E32833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ключение </a:t>
              </a:r>
              <a:r>
                <a:rPr lang="ru-RU" sz="2000" b="1" dirty="0">
                  <a:ln>
                    <a:solidFill>
                      <a:srgbClr val="740C0C"/>
                    </a:solidFill>
                  </a:ln>
                  <a:solidFill>
                    <a:srgbClr val="E32833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в состав независимых переменных при построении регрессионных </a:t>
              </a:r>
              <a:r>
                <a:rPr lang="ru-RU" sz="2000" b="1" dirty="0" smtClean="0">
                  <a:ln>
                    <a:solidFill>
                      <a:srgbClr val="740C0C"/>
                    </a:solidFill>
                  </a:ln>
                  <a:solidFill>
                    <a:srgbClr val="E32833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моделей</a:t>
              </a:r>
            </a:p>
            <a:p>
              <a:pPr algn="ctr"/>
              <a:r>
                <a:rPr lang="ru-RU" sz="2000" b="1" dirty="0" smtClean="0">
                  <a:ln>
                    <a:solidFill>
                      <a:srgbClr val="740C0C"/>
                    </a:solidFill>
                  </a:ln>
                  <a:solidFill>
                    <a:srgbClr val="E32833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всех </a:t>
              </a:r>
              <a:r>
                <a:rPr lang="ru-RU" sz="2000" b="1" dirty="0">
                  <a:ln>
                    <a:solidFill>
                      <a:srgbClr val="740C0C"/>
                    </a:solidFill>
                  </a:ln>
                  <a:solidFill>
                    <a:srgbClr val="E32833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выявленных в процессе исследований факторов содержательно (с социально-экономических позиций) и статистически обосновано</a:t>
              </a:r>
              <a:endParaRPr lang="ru-RU" b="1" kern="1200" dirty="0">
                <a:ln>
                  <a:solidFill>
                    <a:srgbClr val="740C0C"/>
                  </a:solidFill>
                </a:ln>
                <a:solidFill>
                  <a:srgbClr val="FA3B4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endParaRPr>
            </a:p>
          </p:txBody>
        </p:sp>
      </p:grpSp>
      <p:sp>
        <p:nvSpPr>
          <p:cNvPr id="6" name="Скругленный прямоугольник 5"/>
          <p:cNvSpPr/>
          <p:nvPr/>
        </p:nvSpPr>
        <p:spPr>
          <a:xfrm>
            <a:off x="476589" y="2270378"/>
            <a:ext cx="11232023" cy="2144868"/>
          </a:xfrm>
          <a:prstGeom prst="roundRect">
            <a:avLst>
              <a:gd name="adj" fmla="val 8284"/>
            </a:avLst>
          </a:prstGeom>
          <a:effectLst>
            <a:outerShdw blurRad="152400" dist="38100" algn="ctr" rotWithShape="0">
              <a:prstClr val="black">
                <a:alpha val="87000"/>
              </a:prstClr>
            </a:outerShdw>
          </a:effectLst>
          <a:scene3d>
            <a:camera prst="orthographicFront"/>
            <a:lightRig rig="flat" dir="t"/>
          </a:scene3d>
          <a:sp3d prstMaterial="plastic">
            <a:bevelT w="120900" h="88900"/>
            <a:bevelB w="88900" h="31750" prst="angle"/>
          </a:sp3d>
        </p:spPr>
        <p:style>
          <a:lnRef idx="0">
            <a:schemeClr val="accent3">
              <a:shade val="80000"/>
              <a:hueOff val="0"/>
              <a:satOff val="0"/>
              <a:lumOff val="0"/>
              <a:alphaOff val="0"/>
            </a:schemeClr>
          </a:lnRef>
          <a:fillRef idx="3">
            <a:schemeClr val="lt1">
              <a:hueOff val="0"/>
              <a:satOff val="0"/>
              <a:lumOff val="0"/>
              <a:alphaOff val="0"/>
            </a:schemeClr>
          </a:fillRef>
          <a:effectRef idx="2">
            <a:scrgbClr r="0" g="0" b="0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72000" tIns="72000" rIns="72000" bIns="72000" numCol="1" spcCol="1270" anchor="ctr" anchorCtr="0">
            <a:noAutofit/>
          </a:bodyPr>
          <a:lstStyle/>
          <a:p>
            <a:pPr algn="ctr"/>
            <a:r>
              <a:rPr lang="ru-RU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</a:t>
            </a:r>
            <a:r>
              <a:rPr lang="ru-RU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ряд </a:t>
            </a:r>
            <a:r>
              <a:rPr lang="ru-RU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ли подлежит сомнению обоснованность включения в регрессионную модель для прогнозирования ВРП на душу населения (с учетом покупательной способности населения) фактора «Среднегодовая численность занятых». </a:t>
            </a:r>
            <a:r>
              <a:rPr lang="ru-RU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Ведь </a:t>
            </a:r>
            <a:r>
              <a:rPr lang="ru-RU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только эти «занятые» и создают </a:t>
            </a:r>
            <a:r>
              <a:rPr lang="ru-RU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ВРП.</a:t>
            </a:r>
          </a:p>
          <a:p>
            <a:pPr algn="ctr"/>
            <a:r>
              <a:rPr lang="ru-RU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Или </a:t>
            </a:r>
            <a:r>
              <a:rPr lang="ru-RU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фактора, характеризующего относительное приращение инвестиций в основной капитал, или фактора </a:t>
            </a:r>
            <a:r>
              <a:rPr lang="en-GB" sz="16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</a:t>
            </a:r>
            <a:r>
              <a:rPr lang="ru-RU" sz="16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 </a:t>
            </a:r>
            <a:r>
              <a:rPr lang="ru-RU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относительное приращение числа предприятий и </a:t>
            </a:r>
            <a:r>
              <a:rPr lang="ru-RU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т.д. Поскольку </a:t>
            </a:r>
            <a:r>
              <a:rPr lang="ru-RU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современное производство ориентировано на достаточно высокий уровень образованности работающих, то не менее убедительным выглядит и включение в состав независимых переменных при построении регрессионной модели для прогнозирования показателя «Уровень грамотности…» фактора </a:t>
            </a:r>
            <a:r>
              <a:rPr lang="en-GB" sz="16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</a:t>
            </a:r>
            <a:r>
              <a:rPr lang="ru-RU" sz="16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 – </a:t>
            </a:r>
            <a:r>
              <a:rPr lang="ru-RU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среднегодовая численность занятых.</a:t>
            </a:r>
            <a:endParaRPr lang="pt-BR" sz="16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476588" y="4528456"/>
            <a:ext cx="11232023" cy="2031657"/>
          </a:xfrm>
          <a:prstGeom prst="roundRect">
            <a:avLst>
              <a:gd name="adj" fmla="val 8284"/>
            </a:avLst>
          </a:prstGeom>
          <a:effectLst>
            <a:outerShdw blurRad="152400" dist="38100" algn="ctr" rotWithShape="0">
              <a:prstClr val="black">
                <a:alpha val="87000"/>
              </a:prstClr>
            </a:outerShdw>
          </a:effectLst>
          <a:scene3d>
            <a:camera prst="orthographicFront"/>
            <a:lightRig rig="flat" dir="t"/>
          </a:scene3d>
          <a:sp3d prstMaterial="plastic">
            <a:bevelT w="120900" h="88900"/>
            <a:bevelB w="88900" h="31750" prst="angle"/>
          </a:sp3d>
        </p:spPr>
        <p:style>
          <a:lnRef idx="0">
            <a:schemeClr val="accent3">
              <a:shade val="80000"/>
              <a:hueOff val="0"/>
              <a:satOff val="0"/>
              <a:lumOff val="0"/>
              <a:alphaOff val="0"/>
            </a:schemeClr>
          </a:lnRef>
          <a:fillRef idx="3">
            <a:schemeClr val="lt1">
              <a:hueOff val="0"/>
              <a:satOff val="0"/>
              <a:lumOff val="0"/>
              <a:alphaOff val="0"/>
            </a:schemeClr>
          </a:fillRef>
          <a:effectRef idx="2">
            <a:scrgbClr r="0" g="0" b="0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72000" tIns="72000" rIns="72000" bIns="72000" numCol="1" spcCol="1270" anchor="ctr" anchorCtr="0">
            <a:noAutofit/>
          </a:bodyPr>
          <a:lstStyle/>
          <a:p>
            <a:pPr algn="ctr"/>
            <a:r>
              <a:rPr lang="ru-RU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Причем, хотя, на первый взгляд, может показаться весьма неожиданным «попадание» в регрессионную модель по прогнозированию ожидаемой продолжительности жизни фактора </a:t>
            </a:r>
            <a:r>
              <a:rPr lang="en-GB" sz="16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</a:t>
            </a:r>
            <a:r>
              <a:rPr lang="ru-RU" sz="16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r>
              <a:rPr lang="ru-RU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- </a:t>
            </a:r>
            <a:r>
              <a:rPr lang="ru-RU" sz="16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отношение суммарного значения 3-х показателей</a:t>
            </a:r>
            <a:r>
              <a:rPr lang="ru-RU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«Численность студентов, обучающихся по программам подготовки квалифицированных рабочих, служащих, тыс. человек», «Численность студентов, обучающихся по программам подготовки специалистов среднего звена, тыс. человек», «Численность студентов, обучающихся по программам </a:t>
            </a:r>
            <a:r>
              <a:rPr lang="ru-RU" sz="1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бакалавриата</a:t>
            </a:r>
            <a:r>
              <a:rPr lang="ru-RU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специалиста, магистратуры, тыс. человек» </a:t>
            </a:r>
            <a:r>
              <a:rPr lang="ru-RU" sz="16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 значению показателя</a:t>
            </a:r>
            <a:r>
              <a:rPr lang="ru-RU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«Среднегодовая численность занятых, тыс. человек», но это лишь еще одно подтверждение высоких требований современного производства у уровню образования работающих.</a:t>
            </a:r>
            <a:endParaRPr lang="pt-BR" sz="16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7412835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8767" y="138984"/>
            <a:ext cx="11855245" cy="548994"/>
          </a:xfrm>
        </p:spPr>
        <p:txBody>
          <a:bodyPr/>
          <a:lstStyle/>
          <a:p>
            <a:r>
              <a:rPr lang="ru-RU" dirty="0"/>
              <a:t>ВЫВОДЫ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218766" y="5338998"/>
            <a:ext cx="11855245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500" b="1" i="1" dirty="0" smtClean="0">
                <a:ln>
                  <a:solidFill>
                    <a:srgbClr val="740C0C"/>
                  </a:solidFill>
                </a:ln>
                <a:solidFill>
                  <a:srgbClr val="E32833"/>
                </a:solidFill>
                <a:effectLst>
                  <a:glow rad="304800">
                    <a:schemeClr val="bg1">
                      <a:alpha val="94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anose="020F0502020204030204" pitchFamily="34" charset="0"/>
              </a:rPr>
              <a:t>*  </a:t>
            </a:r>
            <a:r>
              <a:rPr lang="ru-RU" sz="1500" b="1" i="1" dirty="0" smtClean="0">
                <a:ln>
                  <a:solidFill>
                    <a:srgbClr val="740C0C"/>
                  </a:solidFill>
                </a:ln>
                <a:solidFill>
                  <a:srgbClr val="E32833"/>
                </a:solidFill>
                <a:effectLst>
                  <a:glow rad="304800">
                    <a:schemeClr val="bg1">
                      <a:alpha val="94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anose="020F0502020204030204" pitchFamily="34" charset="0"/>
              </a:rPr>
              <a:t>Статья </a:t>
            </a:r>
            <a:r>
              <a:rPr lang="ru-RU" sz="1500" b="1" i="1" dirty="0">
                <a:ln>
                  <a:solidFill>
                    <a:srgbClr val="740C0C"/>
                  </a:solidFill>
                </a:ln>
                <a:solidFill>
                  <a:srgbClr val="E32833"/>
                </a:solidFill>
                <a:effectLst>
                  <a:glow rad="304800">
                    <a:schemeClr val="bg1">
                      <a:alpha val="94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anose="020F0502020204030204" pitchFamily="34" charset="0"/>
              </a:rPr>
              <a:t>подготовлена по результатам исследований, выполненных при поддержке Российского фонда фундаментальных исследований (РФФИ) – проект </a:t>
            </a:r>
            <a:r>
              <a:rPr lang="ru-RU" sz="1500" b="1" i="1" dirty="0" smtClean="0">
                <a:ln>
                  <a:solidFill>
                    <a:srgbClr val="740C0C"/>
                  </a:solidFill>
                </a:ln>
                <a:solidFill>
                  <a:srgbClr val="E32833"/>
                </a:solidFill>
                <a:effectLst>
                  <a:glow rad="304800">
                    <a:schemeClr val="bg1">
                      <a:alpha val="94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anose="020F0502020204030204" pitchFamily="34" charset="0"/>
              </a:rPr>
              <a:t>18 - 010 - 00806/18 </a:t>
            </a:r>
            <a:r>
              <a:rPr lang="ru-RU" sz="1500" b="1" i="1" dirty="0">
                <a:ln>
                  <a:solidFill>
                    <a:srgbClr val="740C0C"/>
                  </a:solidFill>
                </a:ln>
                <a:solidFill>
                  <a:srgbClr val="E32833"/>
                </a:solidFill>
                <a:effectLst>
                  <a:glow rad="304800">
                    <a:schemeClr val="bg1">
                      <a:alpha val="94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anose="020F0502020204030204" pitchFamily="34" charset="0"/>
              </a:rPr>
              <a:t>«УРОВЕНЬ ЖИЗНИ НАСЕЛЕНИЯ АДМИНИСТРАТИВНО-ТЕРРИТОРИАЛЬНЫХ ОБРАЗОВАНИЙ: выявление, исследование, анализ и оценка </a:t>
            </a:r>
            <a:r>
              <a:rPr lang="en-US" sz="1500" b="1" i="1" dirty="0" smtClean="0">
                <a:ln>
                  <a:solidFill>
                    <a:srgbClr val="740C0C"/>
                  </a:solidFill>
                </a:ln>
                <a:solidFill>
                  <a:srgbClr val="E32833"/>
                </a:solidFill>
                <a:effectLst>
                  <a:glow rad="304800">
                    <a:schemeClr val="bg1">
                      <a:alpha val="94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anose="020F0502020204030204" pitchFamily="34" charset="0"/>
              </a:rPr>
              <a:t> </a:t>
            </a:r>
            <a:r>
              <a:rPr lang="ru-RU" sz="1500" b="1" i="1" dirty="0" smtClean="0">
                <a:ln>
                  <a:solidFill>
                    <a:srgbClr val="740C0C"/>
                  </a:solidFill>
                </a:ln>
                <a:solidFill>
                  <a:srgbClr val="E32833"/>
                </a:solidFill>
                <a:effectLst>
                  <a:glow rad="304800">
                    <a:schemeClr val="bg1">
                      <a:alpha val="94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anose="020F0502020204030204" pitchFamily="34" charset="0"/>
              </a:rPr>
              <a:t>значимости </a:t>
            </a:r>
            <a:r>
              <a:rPr lang="ru-RU" sz="1500" b="1" i="1" dirty="0">
                <a:ln>
                  <a:solidFill>
                    <a:srgbClr val="740C0C"/>
                  </a:solidFill>
                </a:ln>
                <a:solidFill>
                  <a:srgbClr val="E32833"/>
                </a:solidFill>
                <a:effectLst>
                  <a:glow rad="304800">
                    <a:schemeClr val="bg1">
                      <a:alpha val="94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anose="020F0502020204030204" pitchFamily="34" charset="0"/>
              </a:rPr>
              <a:t>определяющих факторов (для последующей оптимизации в условиях ограниченных ресурсов</a:t>
            </a:r>
            <a:r>
              <a:rPr lang="ru-RU" sz="1500" b="1" i="1" dirty="0" smtClean="0">
                <a:ln>
                  <a:solidFill>
                    <a:srgbClr val="740C0C"/>
                  </a:solidFill>
                </a:ln>
                <a:solidFill>
                  <a:srgbClr val="E32833"/>
                </a:solidFill>
                <a:effectLst>
                  <a:glow rad="304800">
                    <a:schemeClr val="bg1">
                      <a:alpha val="94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anose="020F0502020204030204" pitchFamily="34" charset="0"/>
              </a:rPr>
              <a:t>)»</a:t>
            </a:r>
          </a:p>
          <a:p>
            <a:r>
              <a:rPr lang="ru-RU" sz="1500" b="1" i="1" dirty="0" smtClean="0">
                <a:ln>
                  <a:solidFill>
                    <a:srgbClr val="740C0C"/>
                  </a:solidFill>
                </a:ln>
                <a:solidFill>
                  <a:srgbClr val="E32833"/>
                </a:solidFill>
                <a:effectLst>
                  <a:glow rad="304800">
                    <a:schemeClr val="bg1">
                      <a:alpha val="94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* Автор </a:t>
            </a:r>
            <a:r>
              <a:rPr lang="ru-RU" sz="1500" b="1" i="1" dirty="0">
                <a:ln>
                  <a:solidFill>
                    <a:srgbClr val="740C0C"/>
                  </a:solidFill>
                </a:ln>
                <a:solidFill>
                  <a:srgbClr val="E32833"/>
                </a:solidFill>
                <a:effectLst>
                  <a:glow rad="304800">
                    <a:schemeClr val="bg1">
                      <a:alpha val="94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благодарен Даниилу </a:t>
            </a:r>
            <a:r>
              <a:rPr lang="ru-RU" sz="1500" b="1" i="1" dirty="0" err="1">
                <a:ln>
                  <a:solidFill>
                    <a:srgbClr val="740C0C"/>
                  </a:solidFill>
                </a:ln>
                <a:solidFill>
                  <a:srgbClr val="E32833"/>
                </a:solidFill>
                <a:effectLst>
                  <a:glow rad="304800">
                    <a:schemeClr val="bg1">
                      <a:alpha val="94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Коротину</a:t>
            </a:r>
            <a:r>
              <a:rPr lang="ru-RU" sz="1500" b="1" i="1" dirty="0">
                <a:ln>
                  <a:solidFill>
                    <a:srgbClr val="740C0C"/>
                  </a:solidFill>
                </a:ln>
                <a:solidFill>
                  <a:srgbClr val="E32833"/>
                </a:solidFill>
                <a:effectLst>
                  <a:glow rad="304800">
                    <a:schemeClr val="bg1">
                      <a:alpha val="94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и Дмитрию Сидоренко за подготовку исходных данных, </a:t>
            </a:r>
            <a:r>
              <a:rPr lang="ru-RU" sz="1500" b="1" i="1" dirty="0" smtClean="0">
                <a:ln>
                  <a:solidFill>
                    <a:srgbClr val="740C0C"/>
                  </a:solidFill>
                </a:ln>
                <a:solidFill>
                  <a:srgbClr val="E32833"/>
                </a:solidFill>
                <a:effectLst>
                  <a:glow rad="304800">
                    <a:schemeClr val="bg1">
                      <a:alpha val="94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позволившую </a:t>
            </a:r>
            <a:r>
              <a:rPr lang="ru-RU" sz="1500" b="1" i="1" dirty="0">
                <a:ln>
                  <a:solidFill>
                    <a:srgbClr val="740C0C"/>
                  </a:solidFill>
                </a:ln>
                <a:solidFill>
                  <a:srgbClr val="E32833"/>
                </a:solidFill>
                <a:effectLst>
                  <a:glow rad="304800">
                    <a:schemeClr val="bg1">
                      <a:alpha val="94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существенно уменьшить трудозатраты на выполнение расчетов.</a:t>
            </a:r>
          </a:p>
        </p:txBody>
      </p:sp>
      <p:grpSp>
        <p:nvGrpSpPr>
          <p:cNvPr id="15" name="Группа 14"/>
          <p:cNvGrpSpPr/>
          <p:nvPr/>
        </p:nvGrpSpPr>
        <p:grpSpPr>
          <a:xfrm>
            <a:off x="218766" y="897528"/>
            <a:ext cx="11862928" cy="3927248"/>
            <a:chOff x="218766" y="897528"/>
            <a:chExt cx="11862928" cy="3927248"/>
          </a:xfrm>
        </p:grpSpPr>
        <p:sp>
          <p:nvSpPr>
            <p:cNvPr id="5" name="Прямоугольник с двумя усеченными противолежащими углами 4"/>
            <p:cNvSpPr/>
            <p:nvPr/>
          </p:nvSpPr>
          <p:spPr>
            <a:xfrm>
              <a:off x="218766" y="897528"/>
              <a:ext cx="11862928" cy="3927248"/>
            </a:xfrm>
            <a:prstGeom prst="snip2DiagRect">
              <a:avLst>
                <a:gd name="adj1" fmla="val 10855"/>
                <a:gd name="adj2" fmla="val 0"/>
              </a:avLst>
            </a:prstGeom>
            <a:gradFill flip="none" rotWithShape="1">
              <a:gsLst>
                <a:gs pos="0">
                  <a:srgbClr val="FA3B40"/>
                </a:gs>
                <a:gs pos="50000">
                  <a:srgbClr val="9F1111"/>
                </a:gs>
                <a:gs pos="100000">
                  <a:srgbClr val="740C0C"/>
                </a:gs>
              </a:gsLst>
              <a:lin ang="2700000" scaled="1"/>
              <a:tileRect/>
            </a:gradFill>
            <a:effectLst>
              <a:outerShdw blurRad="152400" dist="38100" algn="ctr" rotWithShape="0">
                <a:prstClr val="black">
                  <a:alpha val="87000"/>
                </a:prstClr>
              </a:outerShdw>
            </a:effectLst>
            <a:scene3d>
              <a:camera prst="orthographicFront"/>
              <a:lightRig rig="flat" dir="t"/>
            </a:scene3d>
            <a:sp3d prstMaterial="plastic">
              <a:bevelT w="120900" h="88900"/>
              <a:bevelB w="88900" h="31750" prst="angle"/>
            </a:sp3d>
          </p:spPr>
          <p:style>
            <a:lnRef idx="0">
              <a:schemeClr val="accent3">
                <a:shade val="80000"/>
                <a:hueOff val="0"/>
                <a:satOff val="0"/>
                <a:lumOff val="0"/>
                <a:alphaOff val="0"/>
              </a:schemeClr>
            </a:lnRef>
            <a:fillRef idx="3">
              <a:schemeClr val="lt1">
                <a:hueOff val="0"/>
                <a:satOff val="0"/>
                <a:lumOff val="0"/>
                <a:alphaOff val="0"/>
              </a:schemeClr>
            </a:fillRef>
            <a:effectRef idx="2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396000" tIns="0" rIns="72000" bIns="3276000" numCol="1" spcCol="1270" anchor="b" anchorCtr="0">
              <a:noAutofit/>
            </a:bodyPr>
            <a:lstStyle/>
            <a:p>
              <a:pPr lvl="0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2400" b="1" dirty="0">
                  <a:solidFill>
                    <a:schemeClr val="bg1"/>
                  </a:solidFill>
                </a:rPr>
                <a:t>В результате выполненных исследований впервые:</a:t>
              </a:r>
            </a:p>
          </p:txBody>
        </p:sp>
        <p:sp>
          <p:nvSpPr>
            <p:cNvPr id="6" name="Прямоугольник с двумя усеченными противолежащими углами 5"/>
            <p:cNvSpPr/>
            <p:nvPr/>
          </p:nvSpPr>
          <p:spPr>
            <a:xfrm>
              <a:off x="226081" y="1411750"/>
              <a:ext cx="11847930" cy="1676165"/>
            </a:xfrm>
            <a:prstGeom prst="snip2DiagRect">
              <a:avLst>
                <a:gd name="adj1" fmla="val 23172"/>
                <a:gd name="adj2" fmla="val 0"/>
              </a:avLst>
            </a:prstGeom>
            <a:effectLst>
              <a:outerShdw blurRad="152400" dist="38100" algn="ctr" rotWithShape="0">
                <a:prstClr val="black">
                  <a:alpha val="87000"/>
                </a:prstClr>
              </a:outerShdw>
            </a:effectLst>
            <a:scene3d>
              <a:camera prst="orthographicFront"/>
              <a:lightRig rig="flat" dir="t"/>
            </a:scene3d>
            <a:sp3d prstMaterial="plastic">
              <a:bevelT w="120900" h="88900"/>
              <a:bevelB w="88900" h="31750" prst="angle"/>
            </a:sp3d>
          </p:spPr>
          <p:style>
            <a:lnRef idx="0">
              <a:schemeClr val="accent3">
                <a:shade val="80000"/>
                <a:hueOff val="0"/>
                <a:satOff val="0"/>
                <a:lumOff val="0"/>
                <a:alphaOff val="0"/>
              </a:schemeClr>
            </a:lnRef>
            <a:fillRef idx="3">
              <a:schemeClr val="lt1">
                <a:hueOff val="0"/>
                <a:satOff val="0"/>
                <a:lumOff val="0"/>
                <a:alphaOff val="0"/>
              </a:schemeClr>
            </a:fillRef>
            <a:effectRef idx="2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0" tIns="72000" rIns="0" bIns="72000" numCol="1" spcCol="1270" anchor="ctr" anchorCtr="0">
              <a:noAutofit/>
            </a:bodyPr>
            <a:lstStyle/>
            <a:p>
              <a:pPr algn="ctr"/>
              <a:r>
                <a:rPr lang="ru-RU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Выявлена совокупность определяющих факторов-независимых переменных и построены статистически </a:t>
              </a:r>
              <a:endPara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algn="ctr"/>
              <a:r>
                <a:rPr lang="ru-RU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значимые </a:t>
              </a:r>
              <a:r>
                <a:rPr lang="ru-RU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регрессионные модели (функции откликов – показатели, используемые в отчетах ООН при расчете Индекса развития человеческого потенциала</a:t>
              </a:r>
              <a:r>
                <a:rPr lang="ru-RU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)</a:t>
              </a:r>
            </a:p>
            <a:p>
              <a:pPr algn="ctr"/>
              <a:r>
                <a:rPr lang="ru-RU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*</a:t>
              </a:r>
              <a:r>
                <a:rPr lang="ru-RU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лучшего качества</a:t>
              </a:r>
              <a:r>
                <a:rPr lang="ru-RU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r>
                <a:rPr lang="ru-RU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(при </a:t>
              </a:r>
              <a:r>
                <a:rPr lang="ru-RU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оценке </a:t>
              </a:r>
              <a:r>
                <a:rPr lang="ru-RU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по стандартным критериям</a:t>
              </a:r>
              <a:r>
                <a:rPr lang="ru-RU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статистической значимости - </a:t>
              </a:r>
              <a:r>
                <a:rPr lang="en-GB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R</a:t>
              </a:r>
              <a:r>
                <a:rPr lang="ru-RU" b="1" baseline="300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2</a:t>
              </a:r>
              <a:r>
                <a:rPr lang="ru-RU" b="1" baseline="-250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скорр</a:t>
              </a:r>
              <a:r>
                <a:rPr lang="ru-RU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&gt;0,9; </a:t>
              </a:r>
              <a:r>
                <a:rPr lang="en-GB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F</a:t>
              </a:r>
              <a:r>
                <a:rPr lang="ru-RU" b="1" dirty="0" err="1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кр</a:t>
              </a:r>
              <a:r>
                <a:rPr lang="ru-RU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&gt;&gt;100</a:t>
              </a:r>
              <a:r>
                <a:rPr lang="ru-RU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);</a:t>
              </a:r>
            </a:p>
            <a:p>
              <a:pPr algn="ctr"/>
              <a:r>
                <a:rPr lang="ru-RU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*</a:t>
              </a:r>
              <a:r>
                <a:rPr lang="ru-RU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с </a:t>
              </a:r>
              <a:r>
                <a:rPr lang="ru-RU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лучшими прогнозными свойствами</a:t>
              </a:r>
              <a:r>
                <a:rPr lang="ru-RU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</a:t>
              </a:r>
            </a:p>
            <a:p>
              <a:pPr algn="ctr"/>
              <a:r>
                <a:rPr lang="ru-RU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*</a:t>
              </a:r>
              <a:r>
                <a:rPr lang="ru-RU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с использованием </a:t>
              </a:r>
              <a:r>
                <a:rPr lang="ru-RU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открытых</a:t>
              </a:r>
              <a:r>
                <a:rPr lang="ru-RU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r>
                <a:rPr lang="ru-RU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официальных</a:t>
              </a:r>
              <a:r>
                <a:rPr lang="ru-RU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статистических</a:t>
              </a:r>
              <a:r>
                <a:rPr lang="ru-RU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данных..</a:t>
              </a:r>
              <a:r>
                <a:rPr lang="ru-RU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endParaRPr lang="ru-RU" b="1" kern="1200" dirty="0">
                <a:ln>
                  <a:solidFill>
                    <a:srgbClr val="740C0C"/>
                  </a:solidFill>
                </a:ln>
                <a:solidFill>
                  <a:srgbClr val="FA3B4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7" name="Прямоугольник с двумя усеченными противолежащими углами 6"/>
            <p:cNvSpPr/>
            <p:nvPr/>
          </p:nvSpPr>
          <p:spPr>
            <a:xfrm>
              <a:off x="218766" y="3121253"/>
              <a:ext cx="11847930" cy="1088797"/>
            </a:xfrm>
            <a:prstGeom prst="snip2DiagRect">
              <a:avLst>
                <a:gd name="adj1" fmla="val 30274"/>
                <a:gd name="adj2" fmla="val 0"/>
              </a:avLst>
            </a:prstGeom>
            <a:effectLst>
              <a:outerShdw blurRad="152400" dist="38100" algn="ctr" rotWithShape="0">
                <a:prstClr val="black">
                  <a:alpha val="87000"/>
                </a:prstClr>
              </a:outerShdw>
            </a:effectLst>
            <a:scene3d>
              <a:camera prst="orthographicFront"/>
              <a:lightRig rig="flat" dir="t"/>
            </a:scene3d>
            <a:sp3d prstMaterial="plastic">
              <a:bevelT w="120900" h="88900"/>
              <a:bevelB w="88900" h="31750" prst="angle"/>
            </a:sp3d>
          </p:spPr>
          <p:style>
            <a:lnRef idx="0">
              <a:schemeClr val="accent3">
                <a:shade val="80000"/>
                <a:hueOff val="0"/>
                <a:satOff val="0"/>
                <a:lumOff val="0"/>
                <a:alphaOff val="0"/>
              </a:schemeClr>
            </a:lnRef>
            <a:fillRef idx="3">
              <a:schemeClr val="lt1">
                <a:hueOff val="0"/>
                <a:satOff val="0"/>
                <a:lumOff val="0"/>
                <a:alphaOff val="0"/>
              </a:schemeClr>
            </a:fillRef>
            <a:effectRef idx="2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0" tIns="72000" rIns="0" bIns="72000" numCol="1" spcCol="1270" anchor="ctr" anchorCtr="0">
              <a:noAutofit/>
            </a:bodyPr>
            <a:lstStyle/>
            <a:p>
              <a:pPr algn="ctr"/>
              <a:r>
                <a:rPr lang="ru-RU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Включены в состав </a:t>
              </a:r>
              <a:r>
                <a:rPr lang="ru-RU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независимых переменных </a:t>
              </a:r>
              <a:r>
                <a:rPr lang="ru-RU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построенных</a:t>
              </a:r>
              <a:r>
                <a:rPr lang="ru-RU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r>
                <a:rPr lang="ru-RU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регрессионных моделей факторы-показатели, *</a:t>
              </a:r>
              <a:r>
                <a:rPr lang="ru-RU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оригинальные</a:t>
              </a:r>
              <a:r>
                <a:rPr lang="ru-RU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r>
                <a:rPr lang="ru-RU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по</a:t>
              </a:r>
              <a:r>
                <a:rPr lang="ru-RU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сформированной структуре</a:t>
              </a:r>
              <a:r>
                <a:rPr lang="ru-RU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;</a:t>
              </a:r>
            </a:p>
            <a:p>
              <a:pPr algn="ctr"/>
              <a:r>
                <a:rPr lang="ru-RU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*</a:t>
              </a:r>
              <a:r>
                <a:rPr lang="ru-RU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содержательно обоснованные и статистически </a:t>
              </a:r>
              <a:r>
                <a:rPr lang="ru-RU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значимые (в </a:t>
              </a:r>
              <a:r>
                <a:rPr lang="ru-RU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большинстве случаев </a:t>
              </a:r>
              <a:endPara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algn="ctr"/>
              <a:r>
                <a:rPr lang="ru-RU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у </a:t>
              </a:r>
              <a:r>
                <a:rPr lang="en-GB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b</a:t>
              </a:r>
              <a:r>
                <a:rPr lang="ru-RU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–коэффициентов отношение </a:t>
              </a:r>
              <a:r>
                <a:rPr lang="en-GB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b</a:t>
              </a:r>
              <a:r>
                <a:rPr lang="en-GB" b="1" i="1" baseline="-250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i</a:t>
              </a:r>
              <a:r>
                <a:rPr lang="ru-RU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/</a:t>
              </a:r>
              <a:r>
                <a:rPr lang="en-GB" b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Ϭ</a:t>
              </a:r>
              <a:r>
                <a:rPr lang="en-GB" b="1" i="1" baseline="-25000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bi</a:t>
              </a:r>
              <a:r>
                <a:rPr lang="en-GB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r>
                <a:rPr lang="ru-RU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&gt;&gt;2</a:t>
              </a:r>
              <a:r>
                <a:rPr lang="ru-RU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)</a:t>
              </a:r>
              <a:endParaRPr lang="ru-RU" b="1" kern="1200" dirty="0">
                <a:ln>
                  <a:solidFill>
                    <a:srgbClr val="740C0C"/>
                  </a:solidFill>
                </a:ln>
                <a:solidFill>
                  <a:srgbClr val="FA3B4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2" name="Прямоугольник с двумя усеченными противолежащими углами 11"/>
            <p:cNvSpPr/>
            <p:nvPr/>
          </p:nvSpPr>
          <p:spPr>
            <a:xfrm>
              <a:off x="218766" y="4243388"/>
              <a:ext cx="11847930" cy="581388"/>
            </a:xfrm>
            <a:prstGeom prst="snip2DiagRect">
              <a:avLst>
                <a:gd name="adj1" fmla="val 50000"/>
                <a:gd name="adj2" fmla="val 0"/>
              </a:avLst>
            </a:prstGeom>
            <a:effectLst>
              <a:outerShdw blurRad="152400" dist="38100" algn="ctr" rotWithShape="0">
                <a:prstClr val="black">
                  <a:alpha val="87000"/>
                </a:prstClr>
              </a:outerShdw>
            </a:effectLst>
            <a:scene3d>
              <a:camera prst="orthographicFront"/>
              <a:lightRig rig="flat" dir="t"/>
            </a:scene3d>
            <a:sp3d prstMaterial="plastic">
              <a:bevelT w="120900" h="88900"/>
              <a:bevelB w="88900" h="31750" prst="angle"/>
            </a:sp3d>
          </p:spPr>
          <p:style>
            <a:lnRef idx="0">
              <a:schemeClr val="accent3">
                <a:shade val="80000"/>
                <a:hueOff val="0"/>
                <a:satOff val="0"/>
                <a:lumOff val="0"/>
                <a:alphaOff val="0"/>
              </a:schemeClr>
            </a:lnRef>
            <a:fillRef idx="3">
              <a:schemeClr val="lt1">
                <a:hueOff val="0"/>
                <a:satOff val="0"/>
                <a:lumOff val="0"/>
                <a:alphaOff val="0"/>
              </a:schemeClr>
            </a:fillRef>
            <a:effectRef idx="2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0" tIns="72000" rIns="0" bIns="72000" numCol="1" spcCol="1270" anchor="ctr" anchorCtr="0">
              <a:noAutofit/>
            </a:bodyPr>
            <a:lstStyle/>
            <a:p>
              <a:pPr algn="ctr"/>
              <a:r>
                <a:rPr lang="ru-RU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Создан сайт по теме исследования </a:t>
              </a:r>
              <a:r>
                <a:rPr lang="en-US" u="sng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http</a:t>
              </a:r>
              <a:r>
                <a:rPr lang="en-US" u="sng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://uroven-zhizni.ru/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5453325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243137"/>
          </a:xfrm>
        </p:spPr>
        <p:txBody>
          <a:bodyPr/>
          <a:lstStyle/>
          <a:p>
            <a:r>
              <a:rPr lang="ru-RU" dirty="0" smtClean="0"/>
              <a:t>БЛАГОДАРЮ ЗА ВНИМАНИЕ!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788939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400" dirty="0" smtClean="0"/>
              <a:t>Актуальность исследования</a:t>
            </a:r>
            <a:endParaRPr lang="ru-RU" sz="4400" dirty="0"/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639098" y="1324009"/>
            <a:ext cx="10776154" cy="711267"/>
          </a:xfrm>
          <a:prstGeom prst="roundRect">
            <a:avLst/>
          </a:prstGeom>
          <a:gradFill>
            <a:gsLst>
              <a:gs pos="0">
                <a:srgbClr val="FA6C5C"/>
              </a:gs>
              <a:gs pos="50000">
                <a:srgbClr val="E32833"/>
              </a:gs>
              <a:gs pos="100000">
                <a:srgbClr val="740C0C"/>
              </a:gs>
            </a:gsLst>
          </a:gra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80000"/>
              </a:lnSpc>
            </a:pPr>
            <a:r>
              <a:rPr lang="ru-RU" sz="2200" b="1" dirty="0" smtClean="0">
                <a:latin typeface="Arial Narrow" panose="020B0606020202030204" pitchFamily="34" charset="0"/>
              </a:rPr>
              <a:t>Стратегия развития информационного общества в Российской Федерации</a:t>
            </a:r>
            <a:endParaRPr lang="en-US" sz="2200" b="1" dirty="0" smtClean="0">
              <a:latin typeface="Arial Narrow" panose="020B0606020202030204" pitchFamily="34" charset="0"/>
            </a:endParaRPr>
          </a:p>
          <a:p>
            <a:pPr algn="ctr">
              <a:lnSpc>
                <a:spcPct val="80000"/>
              </a:lnSpc>
            </a:pPr>
            <a:r>
              <a:rPr lang="ru-RU" sz="2200" b="1" dirty="0" smtClean="0">
                <a:latin typeface="Arial Narrow" panose="020B0606020202030204" pitchFamily="34" charset="0"/>
              </a:rPr>
              <a:t>на 2017-2030 годы</a:t>
            </a:r>
            <a:r>
              <a:rPr lang="en-US" sz="2200" b="1" dirty="0" smtClean="0">
                <a:latin typeface="Arial Narrow" panose="020B0606020202030204" pitchFamily="34" charset="0"/>
              </a:rPr>
              <a:t> </a:t>
            </a:r>
            <a:r>
              <a:rPr lang="ru-RU" sz="2200" b="1" dirty="0" smtClean="0">
                <a:latin typeface="Arial Narrow" panose="020B0606020202030204" pitchFamily="34" charset="0"/>
              </a:rPr>
              <a:t>определяет приоритетной целью</a:t>
            </a:r>
            <a:endParaRPr lang="ru-RU" sz="2200" b="1" dirty="0">
              <a:latin typeface="Arial Narrow" panose="020B0606020202030204" pitchFamily="34" charset="0"/>
            </a:endParaRPr>
          </a:p>
        </p:txBody>
      </p:sp>
      <p:grpSp>
        <p:nvGrpSpPr>
          <p:cNvPr id="11" name="Группа 10"/>
          <p:cNvGrpSpPr/>
          <p:nvPr/>
        </p:nvGrpSpPr>
        <p:grpSpPr>
          <a:xfrm>
            <a:off x="1040188" y="2164539"/>
            <a:ext cx="10119425" cy="672986"/>
            <a:chOff x="1040188" y="1996143"/>
            <a:chExt cx="10119425" cy="712120"/>
          </a:xfrm>
        </p:grpSpPr>
        <p:sp>
          <p:nvSpPr>
            <p:cNvPr id="6" name="Полилиния 5"/>
            <p:cNvSpPr/>
            <p:nvPr/>
          </p:nvSpPr>
          <p:spPr>
            <a:xfrm>
              <a:off x="1297859" y="1996143"/>
              <a:ext cx="9861754" cy="712120"/>
            </a:xfrm>
            <a:custGeom>
              <a:avLst/>
              <a:gdLst>
                <a:gd name="connsiteX0" fmla="*/ 0 w 7061526"/>
                <a:gd name="connsiteY0" fmla="*/ 0 h 712118"/>
                <a:gd name="connsiteX1" fmla="*/ 6705467 w 7061526"/>
                <a:gd name="connsiteY1" fmla="*/ 0 h 712118"/>
                <a:gd name="connsiteX2" fmla="*/ 7061526 w 7061526"/>
                <a:gd name="connsiteY2" fmla="*/ 356059 h 712118"/>
                <a:gd name="connsiteX3" fmla="*/ 6705467 w 7061526"/>
                <a:gd name="connsiteY3" fmla="*/ 712118 h 712118"/>
                <a:gd name="connsiteX4" fmla="*/ 0 w 7061526"/>
                <a:gd name="connsiteY4" fmla="*/ 712118 h 712118"/>
                <a:gd name="connsiteX5" fmla="*/ 0 w 7061526"/>
                <a:gd name="connsiteY5" fmla="*/ 0 h 7121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7061526" h="712118">
                  <a:moveTo>
                    <a:pt x="7061526" y="712117"/>
                  </a:moveTo>
                  <a:lnTo>
                    <a:pt x="356059" y="712117"/>
                  </a:lnTo>
                  <a:lnTo>
                    <a:pt x="0" y="356059"/>
                  </a:lnTo>
                  <a:lnTo>
                    <a:pt x="356059" y="1"/>
                  </a:lnTo>
                  <a:lnTo>
                    <a:pt x="7061526" y="1"/>
                  </a:lnTo>
                  <a:lnTo>
                    <a:pt x="7061526" y="712117"/>
                  </a:lnTo>
                  <a:close/>
                </a:path>
              </a:pathLst>
            </a:custGeom>
            <a:effectLst>
              <a:outerShdw blurRad="152400" dist="38100" algn="ctr" rotWithShape="0">
                <a:prstClr val="black">
                  <a:alpha val="87000"/>
                </a:prstClr>
              </a:outerShdw>
            </a:effectLst>
            <a:scene3d>
              <a:camera prst="orthographicFront"/>
              <a:lightRig rig="flat" dir="t"/>
            </a:scene3d>
            <a:sp3d prstMaterial="plastic">
              <a:bevelT w="120900" h="88900"/>
              <a:bevelB w="88900" h="31750" prst="angle"/>
            </a:sp3d>
          </p:spPr>
          <p:style>
            <a:lnRef idx="0">
              <a:schemeClr val="accent3">
                <a:shade val="80000"/>
                <a:hueOff val="0"/>
                <a:satOff val="0"/>
                <a:lumOff val="0"/>
                <a:alphaOff val="0"/>
              </a:schemeClr>
            </a:lnRef>
            <a:fillRef idx="3">
              <a:schemeClr val="lt1">
                <a:hueOff val="0"/>
                <a:satOff val="0"/>
                <a:lumOff val="0"/>
                <a:alphaOff val="0"/>
              </a:schemeClr>
            </a:fillRef>
            <a:effectRef idx="2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492053" tIns="76201" rIns="142240" bIns="76201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2000" b="1" i="1" kern="1200" dirty="0" smtClean="0"/>
                <a:t>развитие человеческого потенциала</a:t>
              </a:r>
              <a:endParaRPr lang="ru-RU" sz="2000" kern="1200" dirty="0"/>
            </a:p>
          </p:txBody>
        </p:sp>
        <p:sp>
          <p:nvSpPr>
            <p:cNvPr id="7" name="Овал 6"/>
            <p:cNvSpPr/>
            <p:nvPr/>
          </p:nvSpPr>
          <p:spPr>
            <a:xfrm>
              <a:off x="1040188" y="1996145"/>
              <a:ext cx="712118" cy="712118"/>
            </a:xfrm>
            <a:prstGeom prst="ellipse">
              <a:avLst/>
            </a:prstGeom>
            <a:gradFill rotWithShape="0">
              <a:gsLst>
                <a:gs pos="10000">
                  <a:srgbClr val="FDB5AD"/>
                </a:gs>
                <a:gs pos="100000">
                  <a:srgbClr val="9F1111"/>
                </a:gs>
              </a:gsLst>
            </a:gradFill>
            <a:effectLst>
              <a:outerShdw blurRad="152400" dist="38100" algn="ctr" rotWithShape="0">
                <a:prstClr val="black">
                  <a:alpha val="87000"/>
                </a:prstClr>
              </a:outerShdw>
            </a:effectLst>
            <a:scene3d>
              <a:camera prst="orthographicFront"/>
              <a:lightRig rig="flat" dir="t"/>
            </a:scene3d>
            <a:sp3d z="127000" prstMaterial="plastic">
              <a:bevelT w="88900" h="88900"/>
              <a:bevelB w="88900" h="31750" prst="angle"/>
            </a:sp3d>
          </p:spPr>
          <p:style>
            <a:lnRef idx="0">
              <a:schemeClr val="accent3">
                <a:shade val="80000"/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2">
              <a:scrgbClr r="0" g="0" b="0"/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</p:sp>
      </p:grpSp>
      <p:grpSp>
        <p:nvGrpSpPr>
          <p:cNvPr id="10" name="Группа 9"/>
          <p:cNvGrpSpPr/>
          <p:nvPr/>
        </p:nvGrpSpPr>
        <p:grpSpPr>
          <a:xfrm>
            <a:off x="1040188" y="2966787"/>
            <a:ext cx="10119425" cy="672986"/>
            <a:chOff x="1040188" y="2886291"/>
            <a:chExt cx="10119425" cy="712120"/>
          </a:xfrm>
        </p:grpSpPr>
        <p:sp>
          <p:nvSpPr>
            <p:cNvPr id="8" name="Полилиния 7"/>
            <p:cNvSpPr/>
            <p:nvPr/>
          </p:nvSpPr>
          <p:spPr>
            <a:xfrm>
              <a:off x="1297859" y="2886291"/>
              <a:ext cx="9861754" cy="712120"/>
            </a:xfrm>
            <a:custGeom>
              <a:avLst/>
              <a:gdLst>
                <a:gd name="connsiteX0" fmla="*/ 0 w 7061526"/>
                <a:gd name="connsiteY0" fmla="*/ 0 h 712118"/>
                <a:gd name="connsiteX1" fmla="*/ 6705467 w 7061526"/>
                <a:gd name="connsiteY1" fmla="*/ 0 h 712118"/>
                <a:gd name="connsiteX2" fmla="*/ 7061526 w 7061526"/>
                <a:gd name="connsiteY2" fmla="*/ 356059 h 712118"/>
                <a:gd name="connsiteX3" fmla="*/ 6705467 w 7061526"/>
                <a:gd name="connsiteY3" fmla="*/ 712118 h 712118"/>
                <a:gd name="connsiteX4" fmla="*/ 0 w 7061526"/>
                <a:gd name="connsiteY4" fmla="*/ 712118 h 712118"/>
                <a:gd name="connsiteX5" fmla="*/ 0 w 7061526"/>
                <a:gd name="connsiteY5" fmla="*/ 0 h 7121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7061526" h="712118">
                  <a:moveTo>
                    <a:pt x="7061526" y="712117"/>
                  </a:moveTo>
                  <a:lnTo>
                    <a:pt x="356059" y="712117"/>
                  </a:lnTo>
                  <a:lnTo>
                    <a:pt x="0" y="356059"/>
                  </a:lnTo>
                  <a:lnTo>
                    <a:pt x="356059" y="1"/>
                  </a:lnTo>
                  <a:lnTo>
                    <a:pt x="7061526" y="1"/>
                  </a:lnTo>
                  <a:lnTo>
                    <a:pt x="7061526" y="712117"/>
                  </a:lnTo>
                  <a:close/>
                </a:path>
              </a:pathLst>
            </a:custGeom>
            <a:effectLst>
              <a:outerShdw blurRad="152400" dist="38100" algn="ctr" rotWithShape="0">
                <a:prstClr val="black">
                  <a:alpha val="87000"/>
                </a:prstClr>
              </a:outerShdw>
            </a:effectLst>
            <a:scene3d>
              <a:camera prst="orthographicFront"/>
              <a:lightRig rig="flat" dir="t"/>
            </a:scene3d>
            <a:sp3d prstMaterial="plastic">
              <a:bevelT w="120900" h="88900"/>
              <a:bevelB w="88900" h="31750" prst="angle"/>
            </a:sp3d>
          </p:spPr>
          <p:style>
            <a:lnRef idx="0">
              <a:schemeClr val="accent3">
                <a:shade val="80000"/>
                <a:hueOff val="0"/>
                <a:satOff val="0"/>
                <a:lumOff val="0"/>
                <a:alphaOff val="0"/>
              </a:schemeClr>
            </a:lnRef>
            <a:fillRef idx="3">
              <a:schemeClr val="lt1">
                <a:hueOff val="0"/>
                <a:satOff val="0"/>
                <a:lumOff val="0"/>
                <a:alphaOff val="0"/>
              </a:schemeClr>
            </a:fillRef>
            <a:effectRef idx="2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492053" tIns="76201" rIns="142240" bIns="76201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2000" b="1" i="1" kern="1200" dirty="0" smtClean="0"/>
                <a:t>повышение эффективности государственного управления, развитие экономики и социальной сферы</a:t>
              </a:r>
              <a:endParaRPr lang="ru-RU" sz="2000" kern="1200" dirty="0"/>
            </a:p>
          </p:txBody>
        </p:sp>
        <p:sp>
          <p:nvSpPr>
            <p:cNvPr id="9" name="Овал 8"/>
            <p:cNvSpPr/>
            <p:nvPr/>
          </p:nvSpPr>
          <p:spPr>
            <a:xfrm>
              <a:off x="1040188" y="2886293"/>
              <a:ext cx="712118" cy="712118"/>
            </a:xfrm>
            <a:prstGeom prst="ellipse">
              <a:avLst/>
            </a:prstGeom>
            <a:gradFill rotWithShape="0">
              <a:gsLst>
                <a:gs pos="10000">
                  <a:srgbClr val="FDB5AD"/>
                </a:gs>
                <a:gs pos="100000">
                  <a:srgbClr val="9F1111"/>
                </a:gs>
              </a:gsLst>
            </a:gradFill>
            <a:effectLst>
              <a:outerShdw blurRad="152400" dist="38100" algn="ctr" rotWithShape="0">
                <a:prstClr val="black">
                  <a:alpha val="87000"/>
                </a:prstClr>
              </a:outerShdw>
            </a:effectLst>
            <a:scene3d>
              <a:camera prst="orthographicFront"/>
              <a:lightRig rig="flat" dir="t"/>
            </a:scene3d>
            <a:sp3d z="127000" prstMaterial="plastic">
              <a:bevelT w="88900" h="88900"/>
              <a:bevelB w="88900" h="31750" prst="angle"/>
            </a:sp3d>
          </p:spPr>
          <p:style>
            <a:lnRef idx="0">
              <a:schemeClr val="accent3">
                <a:shade val="80000"/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2">
              <a:scrgbClr r="0" g="0" b="0"/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</p:sp>
      </p:grpSp>
      <p:sp>
        <p:nvSpPr>
          <p:cNvPr id="12" name="Скругленный прямоугольник 11"/>
          <p:cNvSpPr/>
          <p:nvPr/>
        </p:nvSpPr>
        <p:spPr>
          <a:xfrm>
            <a:off x="639098" y="4080387"/>
            <a:ext cx="10776154" cy="482632"/>
          </a:xfrm>
          <a:prstGeom prst="roundRect">
            <a:avLst/>
          </a:prstGeom>
          <a:gradFill>
            <a:gsLst>
              <a:gs pos="0">
                <a:srgbClr val="FA6C5C"/>
              </a:gs>
              <a:gs pos="50000">
                <a:srgbClr val="E32833"/>
              </a:gs>
              <a:gs pos="100000">
                <a:srgbClr val="740C0C"/>
              </a:gs>
            </a:gsLst>
          </a:gra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80000"/>
              </a:lnSpc>
            </a:pPr>
            <a:r>
              <a:rPr lang="ru-RU" sz="2200" b="1" dirty="0" smtClean="0">
                <a:latin typeface="Arial Narrow" panose="020B0606020202030204" pitchFamily="34" charset="0"/>
              </a:rPr>
              <a:t>К основным вызовам и угрозам экономической безопасности относятся:</a:t>
            </a:r>
            <a:endParaRPr lang="ru-RU" sz="2200" b="1" dirty="0">
              <a:latin typeface="Arial Narrow" panose="020B0606020202030204" pitchFamily="34" charset="0"/>
            </a:endParaRPr>
          </a:p>
        </p:txBody>
      </p:sp>
      <p:grpSp>
        <p:nvGrpSpPr>
          <p:cNvPr id="13" name="Группа 12"/>
          <p:cNvGrpSpPr/>
          <p:nvPr/>
        </p:nvGrpSpPr>
        <p:grpSpPr>
          <a:xfrm>
            <a:off x="1040188" y="4652952"/>
            <a:ext cx="10119425" cy="660660"/>
            <a:chOff x="1040188" y="1996143"/>
            <a:chExt cx="10119425" cy="712120"/>
          </a:xfrm>
        </p:grpSpPr>
        <p:sp>
          <p:nvSpPr>
            <p:cNvPr id="14" name="Полилиния 13"/>
            <p:cNvSpPr/>
            <p:nvPr/>
          </p:nvSpPr>
          <p:spPr>
            <a:xfrm>
              <a:off x="1297859" y="1996143"/>
              <a:ext cx="9861754" cy="712120"/>
            </a:xfrm>
            <a:custGeom>
              <a:avLst/>
              <a:gdLst>
                <a:gd name="connsiteX0" fmla="*/ 0 w 7061526"/>
                <a:gd name="connsiteY0" fmla="*/ 0 h 712118"/>
                <a:gd name="connsiteX1" fmla="*/ 6705467 w 7061526"/>
                <a:gd name="connsiteY1" fmla="*/ 0 h 712118"/>
                <a:gd name="connsiteX2" fmla="*/ 7061526 w 7061526"/>
                <a:gd name="connsiteY2" fmla="*/ 356059 h 712118"/>
                <a:gd name="connsiteX3" fmla="*/ 6705467 w 7061526"/>
                <a:gd name="connsiteY3" fmla="*/ 712118 h 712118"/>
                <a:gd name="connsiteX4" fmla="*/ 0 w 7061526"/>
                <a:gd name="connsiteY4" fmla="*/ 712118 h 712118"/>
                <a:gd name="connsiteX5" fmla="*/ 0 w 7061526"/>
                <a:gd name="connsiteY5" fmla="*/ 0 h 7121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7061526" h="712118">
                  <a:moveTo>
                    <a:pt x="7061526" y="712117"/>
                  </a:moveTo>
                  <a:lnTo>
                    <a:pt x="356059" y="712117"/>
                  </a:lnTo>
                  <a:lnTo>
                    <a:pt x="0" y="356059"/>
                  </a:lnTo>
                  <a:lnTo>
                    <a:pt x="356059" y="1"/>
                  </a:lnTo>
                  <a:lnTo>
                    <a:pt x="7061526" y="1"/>
                  </a:lnTo>
                  <a:lnTo>
                    <a:pt x="7061526" y="712117"/>
                  </a:lnTo>
                  <a:close/>
                </a:path>
              </a:pathLst>
            </a:custGeom>
            <a:effectLst>
              <a:outerShdw blurRad="152400" dist="38100" algn="ctr" rotWithShape="0">
                <a:prstClr val="black">
                  <a:alpha val="87000"/>
                </a:prstClr>
              </a:outerShdw>
            </a:effectLst>
            <a:scene3d>
              <a:camera prst="orthographicFront"/>
              <a:lightRig rig="flat" dir="t"/>
            </a:scene3d>
            <a:sp3d prstMaterial="plastic">
              <a:bevelT w="120900" h="88900"/>
              <a:bevelB w="88900" h="31750" prst="angle"/>
            </a:sp3d>
          </p:spPr>
          <p:style>
            <a:lnRef idx="0">
              <a:schemeClr val="accent3">
                <a:shade val="80000"/>
                <a:hueOff val="0"/>
                <a:satOff val="0"/>
                <a:lumOff val="0"/>
                <a:alphaOff val="0"/>
              </a:schemeClr>
            </a:lnRef>
            <a:fillRef idx="3">
              <a:schemeClr val="lt1">
                <a:hueOff val="0"/>
                <a:satOff val="0"/>
                <a:lumOff val="0"/>
                <a:alphaOff val="0"/>
              </a:schemeClr>
            </a:fillRef>
            <a:effectRef idx="2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492053" tIns="76201" rIns="142240" bIns="76201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2000" b="1" i="1" dirty="0"/>
                <a:t>усиление дифференциации населения по уровню доходов</a:t>
              </a:r>
              <a:endParaRPr lang="ru-RU" sz="2000" kern="1200" dirty="0"/>
            </a:p>
          </p:txBody>
        </p:sp>
        <p:sp>
          <p:nvSpPr>
            <p:cNvPr id="15" name="Овал 14"/>
            <p:cNvSpPr/>
            <p:nvPr/>
          </p:nvSpPr>
          <p:spPr>
            <a:xfrm>
              <a:off x="1040188" y="1996145"/>
              <a:ext cx="712118" cy="712118"/>
            </a:xfrm>
            <a:prstGeom prst="ellipse">
              <a:avLst/>
            </a:prstGeom>
            <a:gradFill rotWithShape="0">
              <a:gsLst>
                <a:gs pos="10000">
                  <a:srgbClr val="FDB5AD"/>
                </a:gs>
                <a:gs pos="100000">
                  <a:srgbClr val="9F1111"/>
                </a:gs>
              </a:gsLst>
            </a:gradFill>
            <a:effectLst>
              <a:outerShdw blurRad="152400" dist="38100" algn="ctr" rotWithShape="0">
                <a:prstClr val="black">
                  <a:alpha val="87000"/>
                </a:prstClr>
              </a:outerShdw>
            </a:effectLst>
            <a:scene3d>
              <a:camera prst="orthographicFront"/>
              <a:lightRig rig="flat" dir="t"/>
            </a:scene3d>
            <a:sp3d z="127000" prstMaterial="plastic">
              <a:bevelT w="88900" h="88900"/>
              <a:bevelB w="88900" h="31750" prst="angle"/>
            </a:sp3d>
          </p:spPr>
          <p:style>
            <a:lnRef idx="0">
              <a:schemeClr val="accent3">
                <a:shade val="80000"/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2">
              <a:scrgbClr r="0" g="0" b="0"/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</p:sp>
      </p:grpSp>
      <p:grpSp>
        <p:nvGrpSpPr>
          <p:cNvPr id="16" name="Группа 15"/>
          <p:cNvGrpSpPr/>
          <p:nvPr/>
        </p:nvGrpSpPr>
        <p:grpSpPr>
          <a:xfrm>
            <a:off x="1040188" y="5403545"/>
            <a:ext cx="10119425" cy="660661"/>
            <a:chOff x="1040188" y="2886290"/>
            <a:chExt cx="10119425" cy="712121"/>
          </a:xfrm>
        </p:grpSpPr>
        <p:sp>
          <p:nvSpPr>
            <p:cNvPr id="17" name="Полилиния 16"/>
            <p:cNvSpPr/>
            <p:nvPr/>
          </p:nvSpPr>
          <p:spPr>
            <a:xfrm>
              <a:off x="1297859" y="2886290"/>
              <a:ext cx="9861754" cy="712120"/>
            </a:xfrm>
            <a:custGeom>
              <a:avLst/>
              <a:gdLst>
                <a:gd name="connsiteX0" fmla="*/ 0 w 7061526"/>
                <a:gd name="connsiteY0" fmla="*/ 0 h 712118"/>
                <a:gd name="connsiteX1" fmla="*/ 6705467 w 7061526"/>
                <a:gd name="connsiteY1" fmla="*/ 0 h 712118"/>
                <a:gd name="connsiteX2" fmla="*/ 7061526 w 7061526"/>
                <a:gd name="connsiteY2" fmla="*/ 356059 h 712118"/>
                <a:gd name="connsiteX3" fmla="*/ 6705467 w 7061526"/>
                <a:gd name="connsiteY3" fmla="*/ 712118 h 712118"/>
                <a:gd name="connsiteX4" fmla="*/ 0 w 7061526"/>
                <a:gd name="connsiteY4" fmla="*/ 712118 h 712118"/>
                <a:gd name="connsiteX5" fmla="*/ 0 w 7061526"/>
                <a:gd name="connsiteY5" fmla="*/ 0 h 7121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7061526" h="712118">
                  <a:moveTo>
                    <a:pt x="7061526" y="712117"/>
                  </a:moveTo>
                  <a:lnTo>
                    <a:pt x="356059" y="712117"/>
                  </a:lnTo>
                  <a:lnTo>
                    <a:pt x="0" y="356059"/>
                  </a:lnTo>
                  <a:lnTo>
                    <a:pt x="356059" y="1"/>
                  </a:lnTo>
                  <a:lnTo>
                    <a:pt x="7061526" y="1"/>
                  </a:lnTo>
                  <a:lnTo>
                    <a:pt x="7061526" y="712117"/>
                  </a:lnTo>
                  <a:close/>
                </a:path>
              </a:pathLst>
            </a:custGeom>
            <a:effectLst>
              <a:outerShdw blurRad="152400" dist="38100" algn="ctr" rotWithShape="0">
                <a:prstClr val="black">
                  <a:alpha val="87000"/>
                </a:prstClr>
              </a:outerShdw>
            </a:effectLst>
            <a:scene3d>
              <a:camera prst="orthographicFront"/>
              <a:lightRig rig="flat" dir="t"/>
            </a:scene3d>
            <a:sp3d prstMaterial="plastic">
              <a:bevelT w="120900" h="88900"/>
              <a:bevelB w="88900" h="31750" prst="angle"/>
            </a:sp3d>
          </p:spPr>
          <p:style>
            <a:lnRef idx="0">
              <a:schemeClr val="accent3">
                <a:shade val="80000"/>
                <a:hueOff val="0"/>
                <a:satOff val="0"/>
                <a:lumOff val="0"/>
                <a:alphaOff val="0"/>
              </a:schemeClr>
            </a:lnRef>
            <a:fillRef idx="3">
              <a:schemeClr val="lt1">
                <a:hueOff val="0"/>
                <a:satOff val="0"/>
                <a:lumOff val="0"/>
                <a:alphaOff val="0"/>
              </a:schemeClr>
            </a:fillRef>
            <a:effectRef idx="2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492053" tIns="76201" rIns="142240" bIns="76201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2000" b="1" i="1" dirty="0"/>
                <a:t>снижение качества и доступности образования, медицинской помощи и, как следствие, снижение качества человеческого потенциала</a:t>
              </a:r>
              <a:endParaRPr lang="ru-RU" sz="2000" kern="1200" dirty="0"/>
            </a:p>
          </p:txBody>
        </p:sp>
        <p:sp>
          <p:nvSpPr>
            <p:cNvPr id="18" name="Овал 17"/>
            <p:cNvSpPr/>
            <p:nvPr/>
          </p:nvSpPr>
          <p:spPr>
            <a:xfrm>
              <a:off x="1040188" y="2886293"/>
              <a:ext cx="712118" cy="712118"/>
            </a:xfrm>
            <a:prstGeom prst="ellipse">
              <a:avLst/>
            </a:prstGeom>
            <a:gradFill rotWithShape="0">
              <a:gsLst>
                <a:gs pos="10000">
                  <a:srgbClr val="FDB5AD"/>
                </a:gs>
                <a:gs pos="100000">
                  <a:srgbClr val="9F1111"/>
                </a:gs>
              </a:gsLst>
            </a:gradFill>
            <a:effectLst>
              <a:outerShdw blurRad="152400" dist="38100" algn="ctr" rotWithShape="0">
                <a:prstClr val="black">
                  <a:alpha val="87000"/>
                </a:prstClr>
              </a:outerShdw>
            </a:effectLst>
            <a:scene3d>
              <a:camera prst="orthographicFront"/>
              <a:lightRig rig="flat" dir="t"/>
            </a:scene3d>
            <a:sp3d z="127000" prstMaterial="plastic">
              <a:bevelT w="88900" h="88900"/>
              <a:bevelB w="88900" h="31750" prst="angle"/>
            </a:sp3d>
          </p:spPr>
          <p:style>
            <a:lnRef idx="0">
              <a:schemeClr val="accent3">
                <a:shade val="80000"/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2">
              <a:scrgbClr r="0" g="0" b="0"/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</p:sp>
      </p:grpSp>
    </p:spTree>
    <p:extLst>
      <p:ext uri="{BB962C8B-B14F-4D97-AF65-F5344CB8AC3E}">
        <p14:creationId xmlns:p14="http://schemas.microsoft.com/office/powerpoint/2010/main" val="5565100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Стрелка вправо 9"/>
          <p:cNvSpPr/>
          <p:nvPr/>
        </p:nvSpPr>
        <p:spPr>
          <a:xfrm rot="20561856">
            <a:off x="3976004" y="2148968"/>
            <a:ext cx="378263" cy="726465"/>
          </a:xfrm>
          <a:prstGeom prst="rightArrow">
            <a:avLst/>
          </a:prstGeom>
          <a:effectLst>
            <a:outerShdw blurRad="152400" dist="38100" algn="ctr" rotWithShape="0">
              <a:prstClr val="black">
                <a:alpha val="87000"/>
              </a:prstClr>
            </a:outerShdw>
          </a:effectLst>
          <a:scene3d>
            <a:camera prst="orthographicFront"/>
            <a:lightRig rig="flat" dir="t"/>
          </a:scene3d>
          <a:sp3d prstMaterial="plastic">
            <a:bevelT w="120900" h="88900"/>
            <a:bevelB w="88900" h="31750" prst="angle"/>
          </a:sp3d>
        </p:spPr>
        <p:style>
          <a:lnRef idx="0">
            <a:schemeClr val="accent3">
              <a:shade val="80000"/>
              <a:hueOff val="0"/>
              <a:satOff val="0"/>
              <a:lumOff val="0"/>
              <a:alphaOff val="0"/>
            </a:schemeClr>
          </a:lnRef>
          <a:fillRef idx="3">
            <a:schemeClr val="lt1">
              <a:hueOff val="0"/>
              <a:satOff val="0"/>
              <a:lumOff val="0"/>
              <a:alphaOff val="0"/>
            </a:schemeClr>
          </a:fillRef>
          <a:effectRef idx="2">
            <a:scrgbClr r="0" g="0" b="0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72000" tIns="72000" rIns="72000" bIns="72000" numCol="1" spcCol="1270" anchor="ctr" anchorCtr="0">
            <a:noAutofit/>
          </a:bodyPr>
          <a:lstStyle/>
          <a:p>
            <a:pPr lvl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ru-RU" sz="2000" b="1" kern="1200" dirty="0">
              <a:ln>
                <a:solidFill>
                  <a:srgbClr val="740C0C"/>
                </a:solidFill>
              </a:ln>
              <a:solidFill>
                <a:srgbClr val="FA3B40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11" name="Стрелка вправо 10"/>
          <p:cNvSpPr/>
          <p:nvPr/>
        </p:nvSpPr>
        <p:spPr>
          <a:xfrm rot="12172821">
            <a:off x="7340268" y="2160013"/>
            <a:ext cx="393557" cy="706520"/>
          </a:xfrm>
          <a:prstGeom prst="rightArrow">
            <a:avLst/>
          </a:prstGeom>
          <a:effectLst>
            <a:outerShdw blurRad="152400" dist="38100" algn="ctr" rotWithShape="0">
              <a:prstClr val="black">
                <a:alpha val="87000"/>
              </a:prstClr>
            </a:outerShdw>
          </a:effectLst>
          <a:scene3d>
            <a:camera prst="orthographicFront"/>
            <a:lightRig rig="flat" dir="t"/>
          </a:scene3d>
          <a:sp3d prstMaterial="plastic">
            <a:bevelT w="120900" h="88900"/>
            <a:bevelB w="88900" h="31750" prst="angle"/>
          </a:sp3d>
        </p:spPr>
        <p:style>
          <a:lnRef idx="0">
            <a:schemeClr val="accent3">
              <a:shade val="80000"/>
              <a:hueOff val="0"/>
              <a:satOff val="0"/>
              <a:lumOff val="0"/>
              <a:alphaOff val="0"/>
            </a:schemeClr>
          </a:lnRef>
          <a:fillRef idx="3">
            <a:schemeClr val="lt1">
              <a:hueOff val="0"/>
              <a:satOff val="0"/>
              <a:lumOff val="0"/>
              <a:alphaOff val="0"/>
            </a:schemeClr>
          </a:fillRef>
          <a:effectRef idx="2">
            <a:scrgbClr r="0" g="0" b="0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72000" tIns="72000" rIns="72000" bIns="72000" numCol="1" spcCol="1270" anchor="ctr" anchorCtr="0">
            <a:noAutofit/>
          </a:bodyPr>
          <a:lstStyle/>
          <a:p>
            <a:pPr lvl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ru-RU" sz="2000" b="1" kern="1200" dirty="0">
              <a:ln>
                <a:solidFill>
                  <a:srgbClr val="740C0C"/>
                </a:solidFill>
              </a:ln>
              <a:solidFill>
                <a:srgbClr val="FA3B40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12" name="Стрелка вправо 11"/>
          <p:cNvSpPr/>
          <p:nvPr/>
        </p:nvSpPr>
        <p:spPr>
          <a:xfrm rot="16200000">
            <a:off x="5550936" y="2835488"/>
            <a:ext cx="349662" cy="763620"/>
          </a:xfrm>
          <a:prstGeom prst="rightArrow">
            <a:avLst/>
          </a:prstGeom>
          <a:effectLst>
            <a:outerShdw blurRad="152400" dist="38100" algn="ctr" rotWithShape="0">
              <a:prstClr val="black">
                <a:alpha val="87000"/>
              </a:prstClr>
            </a:outerShdw>
          </a:effectLst>
          <a:scene3d>
            <a:camera prst="orthographicFront"/>
            <a:lightRig rig="flat" dir="t"/>
          </a:scene3d>
          <a:sp3d prstMaterial="plastic">
            <a:bevelT w="120900" h="88900"/>
            <a:bevelB w="88900" h="31750" prst="angle"/>
          </a:sp3d>
        </p:spPr>
        <p:style>
          <a:lnRef idx="0">
            <a:schemeClr val="accent3">
              <a:shade val="80000"/>
              <a:hueOff val="0"/>
              <a:satOff val="0"/>
              <a:lumOff val="0"/>
              <a:alphaOff val="0"/>
            </a:schemeClr>
          </a:lnRef>
          <a:fillRef idx="3">
            <a:schemeClr val="lt1">
              <a:hueOff val="0"/>
              <a:satOff val="0"/>
              <a:lumOff val="0"/>
              <a:alphaOff val="0"/>
            </a:schemeClr>
          </a:fillRef>
          <a:effectRef idx="2">
            <a:scrgbClr r="0" g="0" b="0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72000" tIns="72000" rIns="72000" bIns="72000" numCol="1" spcCol="1270" anchor="ctr" anchorCtr="0">
            <a:noAutofit/>
          </a:bodyPr>
          <a:lstStyle/>
          <a:p>
            <a:pPr lvl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ru-RU" sz="2000" b="1" kern="1200" dirty="0">
              <a:ln>
                <a:solidFill>
                  <a:srgbClr val="740C0C"/>
                </a:solidFill>
              </a:ln>
              <a:solidFill>
                <a:srgbClr val="FA3B40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400" dirty="0" smtClean="0"/>
              <a:t>Постановка задачи</a:t>
            </a:r>
            <a:endParaRPr lang="ru-RU" sz="4400" dirty="0"/>
          </a:p>
        </p:txBody>
      </p:sp>
      <p:sp>
        <p:nvSpPr>
          <p:cNvPr id="3" name="Шестиугольник 2"/>
          <p:cNvSpPr/>
          <p:nvPr/>
        </p:nvSpPr>
        <p:spPr>
          <a:xfrm>
            <a:off x="4348471" y="993058"/>
            <a:ext cx="3035555" cy="2018070"/>
          </a:xfrm>
          <a:prstGeom prst="hexagon">
            <a:avLst/>
          </a:prstGeom>
          <a:gradFill>
            <a:gsLst>
              <a:gs pos="0">
                <a:srgbClr val="FA6C5C"/>
              </a:gs>
              <a:gs pos="50000">
                <a:srgbClr val="E32833"/>
              </a:gs>
              <a:gs pos="100000">
                <a:srgbClr val="740C0C"/>
              </a:gs>
            </a:gsLst>
          </a:gra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80000"/>
              </a:lnSpc>
            </a:pPr>
            <a:r>
              <a:rPr lang="ru-RU" sz="2200" b="1" dirty="0" smtClean="0">
                <a:latin typeface="Arial Narrow" panose="020B0606020202030204" pitchFamily="34" charset="0"/>
              </a:rPr>
              <a:t>Индекс развития человеческого потенциала</a:t>
            </a:r>
            <a:endParaRPr lang="en-US" sz="2200" b="1" dirty="0" smtClean="0">
              <a:latin typeface="Arial Narrow" panose="020B0606020202030204" pitchFamily="34" charset="0"/>
            </a:endParaRPr>
          </a:p>
          <a:p>
            <a:pPr algn="ctr">
              <a:lnSpc>
                <a:spcPct val="80000"/>
              </a:lnSpc>
            </a:pPr>
            <a:r>
              <a:rPr lang="ru-RU" sz="2200" b="1" dirty="0" smtClean="0">
                <a:latin typeface="Arial Narrow" panose="020B0606020202030204" pitchFamily="34" charset="0"/>
              </a:rPr>
              <a:t>(</a:t>
            </a:r>
            <a:r>
              <a:rPr lang="ru-RU" sz="2200" b="1" dirty="0" err="1" smtClean="0">
                <a:latin typeface="Arial Narrow" panose="020B0606020202030204" pitchFamily="34" charset="0"/>
              </a:rPr>
              <a:t>Human</a:t>
            </a:r>
            <a:r>
              <a:rPr lang="ru-RU" sz="2200" b="1" dirty="0" smtClean="0">
                <a:latin typeface="Arial Narrow" panose="020B0606020202030204" pitchFamily="34" charset="0"/>
              </a:rPr>
              <a:t> </a:t>
            </a:r>
            <a:r>
              <a:rPr lang="ru-RU" sz="2200" b="1" dirty="0" err="1" smtClean="0">
                <a:latin typeface="Arial Narrow" panose="020B0606020202030204" pitchFamily="34" charset="0"/>
              </a:rPr>
              <a:t>Development</a:t>
            </a:r>
            <a:r>
              <a:rPr lang="ru-RU" sz="2200" b="1" dirty="0" smtClean="0">
                <a:latin typeface="Arial Narrow" panose="020B0606020202030204" pitchFamily="34" charset="0"/>
              </a:rPr>
              <a:t> </a:t>
            </a:r>
            <a:r>
              <a:rPr lang="ru-RU" sz="2200" b="1" dirty="0" err="1" smtClean="0">
                <a:latin typeface="Arial Narrow" panose="020B0606020202030204" pitchFamily="34" charset="0"/>
              </a:rPr>
              <a:t>Index</a:t>
            </a:r>
            <a:r>
              <a:rPr lang="ru-RU" sz="2200" b="1" dirty="0" smtClean="0">
                <a:latin typeface="Arial Narrow" panose="020B0606020202030204" pitchFamily="34" charset="0"/>
              </a:rPr>
              <a:t>, HDI)</a:t>
            </a:r>
            <a:endParaRPr lang="ru-RU" sz="2200" b="1" dirty="0">
              <a:latin typeface="Arial Narrow" panose="020B0606020202030204" pitchFamily="34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680661" y="1703130"/>
            <a:ext cx="3045327" cy="1514167"/>
          </a:xfrm>
          <a:prstGeom prst="roundRect">
            <a:avLst>
              <a:gd name="adj" fmla="val 8284"/>
            </a:avLst>
          </a:prstGeom>
          <a:effectLst>
            <a:outerShdw blurRad="152400" dist="38100" algn="ctr" rotWithShape="0">
              <a:prstClr val="black">
                <a:alpha val="87000"/>
              </a:prstClr>
            </a:outerShdw>
          </a:effectLst>
          <a:scene3d>
            <a:camera prst="orthographicFront"/>
            <a:lightRig rig="flat" dir="t"/>
          </a:scene3d>
          <a:sp3d prstMaterial="plastic">
            <a:bevelT w="120900" h="88900"/>
            <a:bevelB w="88900" h="31750" prst="angle"/>
          </a:sp3d>
        </p:spPr>
        <p:style>
          <a:lnRef idx="0">
            <a:schemeClr val="accent3">
              <a:shade val="80000"/>
              <a:hueOff val="0"/>
              <a:satOff val="0"/>
              <a:lumOff val="0"/>
              <a:alphaOff val="0"/>
            </a:schemeClr>
          </a:lnRef>
          <a:fillRef idx="3">
            <a:schemeClr val="lt1">
              <a:hueOff val="0"/>
              <a:satOff val="0"/>
              <a:lumOff val="0"/>
              <a:alphaOff val="0"/>
            </a:schemeClr>
          </a:fillRef>
          <a:effectRef idx="2">
            <a:scrgbClr r="0" g="0" b="0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72000" tIns="72000" rIns="72000" bIns="72000" numCol="1" spcCol="1270" anchor="ctr" anchorCtr="0">
            <a:noAutofit/>
          </a:bodyPr>
          <a:lstStyle/>
          <a:p>
            <a:pPr lvl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2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здоровье и </a:t>
            </a:r>
            <a:r>
              <a:rPr lang="ru-RU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долголетие</a:t>
            </a:r>
          </a:p>
          <a:p>
            <a:pPr lvl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b="1" dirty="0" smtClean="0">
                <a:ln>
                  <a:solidFill>
                    <a:srgbClr val="740C0C"/>
                  </a:solidFill>
                </a:ln>
                <a:solidFill>
                  <a:srgbClr val="FA3B4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Показатель ожидаемой </a:t>
            </a:r>
            <a:r>
              <a:rPr lang="ru-RU" sz="2000" b="1" dirty="0">
                <a:ln>
                  <a:solidFill>
                    <a:srgbClr val="740C0C"/>
                  </a:solidFill>
                </a:ln>
                <a:solidFill>
                  <a:srgbClr val="FA3B4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продолжительности жизни при рождении</a:t>
            </a:r>
            <a:endParaRPr lang="ru-RU" sz="2000" b="1" kern="1200" dirty="0">
              <a:ln>
                <a:solidFill>
                  <a:srgbClr val="740C0C"/>
                </a:solidFill>
              </a:ln>
              <a:solidFill>
                <a:srgbClr val="FA3B40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7855965" y="1462239"/>
            <a:ext cx="4218047" cy="1755058"/>
          </a:xfrm>
          <a:prstGeom prst="roundRect">
            <a:avLst>
              <a:gd name="adj" fmla="val 8284"/>
            </a:avLst>
          </a:prstGeom>
          <a:effectLst>
            <a:outerShdw blurRad="152400" dist="38100" algn="ctr" rotWithShape="0">
              <a:prstClr val="black">
                <a:alpha val="87000"/>
              </a:prstClr>
            </a:outerShdw>
          </a:effectLst>
          <a:scene3d>
            <a:camera prst="orthographicFront"/>
            <a:lightRig rig="flat" dir="t"/>
          </a:scene3d>
          <a:sp3d prstMaterial="plastic">
            <a:bevelT w="120900" h="88900"/>
            <a:bevelB w="88900" h="31750" prst="angle"/>
          </a:sp3d>
        </p:spPr>
        <p:style>
          <a:lnRef idx="0">
            <a:schemeClr val="accent3">
              <a:shade val="80000"/>
              <a:hueOff val="0"/>
              <a:satOff val="0"/>
              <a:lumOff val="0"/>
              <a:alphaOff val="0"/>
            </a:schemeClr>
          </a:lnRef>
          <a:fillRef idx="3">
            <a:schemeClr val="lt1">
              <a:hueOff val="0"/>
              <a:satOff val="0"/>
              <a:lumOff val="0"/>
              <a:alphaOff val="0"/>
            </a:schemeClr>
          </a:fillRef>
          <a:effectRef idx="2">
            <a:scrgbClr r="0" g="0" b="0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72000" tIns="72000" rIns="72000" bIns="72000" numCol="1" spcCol="1270" anchor="ctr" anchorCtr="0">
            <a:noAutofit/>
          </a:bodyPr>
          <a:lstStyle/>
          <a:p>
            <a:pPr lvl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2000" b="1" i="1" dirty="0" smtClean="0">
                <a:solidFill>
                  <a:schemeClr val="tx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доступ к образованию</a:t>
            </a:r>
          </a:p>
          <a:p>
            <a:pPr lvl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2000" b="1" dirty="0" smtClean="0">
                <a:ln>
                  <a:solidFill>
                    <a:srgbClr val="740C0C"/>
                  </a:solidFill>
                </a:ln>
                <a:solidFill>
                  <a:srgbClr val="FA3B4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Уровень грамотности взрослого населения</a:t>
            </a:r>
          </a:p>
          <a:p>
            <a:pPr lvl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2000" b="1" dirty="0" smtClean="0">
                <a:ln>
                  <a:solidFill>
                    <a:srgbClr val="740C0C"/>
                  </a:solidFill>
                </a:ln>
                <a:solidFill>
                  <a:srgbClr val="FA3B4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Совокупный валовый коэффициент </a:t>
            </a:r>
            <a:r>
              <a:rPr lang="ru-RU" sz="2000" b="1" dirty="0">
                <a:ln>
                  <a:solidFill>
                    <a:srgbClr val="740C0C"/>
                  </a:solidFill>
                </a:ln>
                <a:solidFill>
                  <a:srgbClr val="FA3B4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охвата образованием</a:t>
            </a:r>
            <a:endParaRPr lang="ru-RU" sz="2000" b="1" kern="1200" dirty="0">
              <a:ln>
                <a:solidFill>
                  <a:srgbClr val="740C0C"/>
                </a:solidFill>
              </a:ln>
              <a:solidFill>
                <a:srgbClr val="FA3B40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2622217" y="3423467"/>
            <a:ext cx="6806918" cy="1333590"/>
          </a:xfrm>
          <a:prstGeom prst="roundRect">
            <a:avLst>
              <a:gd name="adj" fmla="val 8284"/>
            </a:avLst>
          </a:prstGeom>
          <a:effectLst>
            <a:outerShdw blurRad="152400" dist="38100" algn="ctr" rotWithShape="0">
              <a:prstClr val="black">
                <a:alpha val="87000"/>
              </a:prstClr>
            </a:outerShdw>
          </a:effectLst>
          <a:scene3d>
            <a:camera prst="orthographicFront"/>
            <a:lightRig rig="flat" dir="t"/>
          </a:scene3d>
          <a:sp3d prstMaterial="plastic">
            <a:bevelT w="120900" h="88900"/>
            <a:bevelB w="88900" h="31750" prst="angle"/>
          </a:sp3d>
        </p:spPr>
        <p:style>
          <a:lnRef idx="0">
            <a:schemeClr val="accent3">
              <a:shade val="80000"/>
              <a:hueOff val="0"/>
              <a:satOff val="0"/>
              <a:lumOff val="0"/>
              <a:alphaOff val="0"/>
            </a:schemeClr>
          </a:lnRef>
          <a:fillRef idx="3">
            <a:schemeClr val="lt1">
              <a:hueOff val="0"/>
              <a:satOff val="0"/>
              <a:lumOff val="0"/>
              <a:alphaOff val="0"/>
            </a:schemeClr>
          </a:fillRef>
          <a:effectRef idx="2">
            <a:scrgbClr r="0" g="0" b="0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72000" tIns="72000" rIns="72000" bIns="72000" numCol="1" spcCol="1270" anchor="ctr" anchorCtr="0">
            <a:noAutofit/>
          </a:bodyPr>
          <a:lstStyle/>
          <a:p>
            <a:pPr lvl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2000" b="1" i="1" dirty="0" smtClean="0">
                <a:solidFill>
                  <a:schemeClr val="tx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достойный уровень жизни</a:t>
            </a:r>
          </a:p>
          <a:p>
            <a:pPr lvl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2000" b="1" dirty="0" smtClean="0">
                <a:ln>
                  <a:solidFill>
                    <a:srgbClr val="740C0C"/>
                  </a:solidFill>
                </a:ln>
                <a:solidFill>
                  <a:srgbClr val="FA3B4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Величина валового внутреннего продукта (ВВП) на душу населения в долларах США по паритету покупательной способности (ППС)</a:t>
            </a:r>
            <a:endParaRPr lang="ru-RU" sz="2000" b="1" kern="1200" dirty="0">
              <a:ln>
                <a:solidFill>
                  <a:srgbClr val="740C0C"/>
                </a:solidFill>
              </a:ln>
              <a:solidFill>
                <a:srgbClr val="FA3B40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3333135" y="5169396"/>
            <a:ext cx="8668309" cy="1514167"/>
          </a:xfrm>
          <a:prstGeom prst="roundRect">
            <a:avLst>
              <a:gd name="adj" fmla="val 8284"/>
            </a:avLst>
          </a:prstGeom>
          <a:effectLst>
            <a:outerShdw blurRad="152400" dist="38100" algn="ctr" rotWithShape="0">
              <a:prstClr val="black">
                <a:alpha val="87000"/>
              </a:prstClr>
            </a:outerShdw>
          </a:effectLst>
          <a:scene3d>
            <a:camera prst="orthographicFront"/>
            <a:lightRig rig="flat" dir="t"/>
          </a:scene3d>
          <a:sp3d prstMaterial="plastic">
            <a:bevelT w="120900" h="88900"/>
            <a:bevelB w="88900" h="31750" prst="angle"/>
          </a:sp3d>
        </p:spPr>
        <p:style>
          <a:lnRef idx="0">
            <a:schemeClr val="accent3">
              <a:shade val="80000"/>
              <a:hueOff val="0"/>
              <a:satOff val="0"/>
              <a:lumOff val="0"/>
              <a:alphaOff val="0"/>
            </a:schemeClr>
          </a:lnRef>
          <a:fillRef idx="3">
            <a:schemeClr val="lt1">
              <a:hueOff val="0"/>
              <a:satOff val="0"/>
              <a:lumOff val="0"/>
              <a:alphaOff val="0"/>
            </a:schemeClr>
          </a:fillRef>
          <a:effectRef idx="2">
            <a:scrgbClr r="0" g="0" b="0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080000" tIns="72000" rIns="72000" bIns="72000" numCol="1" spcCol="1270" anchor="ctr" anchorCtr="0">
            <a:noAutofit/>
          </a:bodyPr>
          <a:lstStyle/>
          <a:p>
            <a:pPr lvl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какие факторы, учитываемые Росстатом РФ, реально, статистически значимо влияют на Индекс развития человеческого потенциала, на показатели, характеризующие уровень жизни населения субъектов РФ, на достоверность прогнозов конкретного показателя.</a:t>
            </a:r>
            <a:endParaRPr lang="ru-RU" b="1" kern="1200" dirty="0">
              <a:ln>
                <a:solidFill>
                  <a:srgbClr val="740C0C"/>
                </a:solidFill>
              </a:ln>
              <a:solidFill>
                <a:srgbClr val="FA3B40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14" name="Пятиугольник 13"/>
          <p:cNvSpPr/>
          <p:nvPr/>
        </p:nvSpPr>
        <p:spPr>
          <a:xfrm>
            <a:off x="218768" y="5169396"/>
            <a:ext cx="3657764" cy="1514167"/>
          </a:xfrm>
          <a:prstGeom prst="homePlate">
            <a:avLst>
              <a:gd name="adj" fmla="val 23377"/>
            </a:avLst>
          </a:prstGeom>
          <a:gradFill>
            <a:gsLst>
              <a:gs pos="0">
                <a:srgbClr val="FA6C5C"/>
              </a:gs>
              <a:gs pos="50000">
                <a:srgbClr val="E32833"/>
              </a:gs>
              <a:gs pos="100000">
                <a:srgbClr val="740C0C"/>
              </a:gs>
            </a:gsLst>
          </a:gra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80000"/>
              </a:lnSpc>
            </a:pPr>
            <a:r>
              <a:rPr lang="ru-RU" b="1" dirty="0" smtClean="0">
                <a:latin typeface="Arial Narrow" panose="020B0606020202030204" pitchFamily="34" charset="0"/>
              </a:rPr>
              <a:t>Отсутствуют достоверные количественные сведения какие факторы, учитываемые Росстатом РФ реально влияют на Индекс развития человеческого потенциала</a:t>
            </a:r>
            <a:endParaRPr lang="ru-RU" b="1" dirty="0">
              <a:latin typeface="Arial Narrow" panose="020B0606020202030204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3813795" y="5156471"/>
            <a:ext cx="811441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8000" b="1" dirty="0">
                <a:ln w="6600">
                  <a:solidFill>
                    <a:srgbClr val="740C0C"/>
                  </a:solidFill>
                  <a:prstDash val="solid"/>
                </a:ln>
                <a:solidFill>
                  <a:srgbClr val="E32833"/>
                </a:solidFill>
                <a:effectLst>
                  <a:outerShdw dist="63500" dir="2700000" algn="tl" rotWithShape="0">
                    <a:srgbClr val="740C0C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ru-RU" sz="8000" b="1" cap="none" spc="0" dirty="0">
              <a:ln w="6600">
                <a:solidFill>
                  <a:srgbClr val="740C0C"/>
                </a:solidFill>
                <a:prstDash val="solid"/>
              </a:ln>
              <a:solidFill>
                <a:srgbClr val="E32833"/>
              </a:solidFill>
              <a:effectLst>
                <a:outerShdw dist="63500" dir="2700000" algn="tl" rotWithShape="0">
                  <a:srgbClr val="740C0C"/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7074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с двумя усеченными соседними углами 6"/>
          <p:cNvSpPr/>
          <p:nvPr/>
        </p:nvSpPr>
        <p:spPr>
          <a:xfrm>
            <a:off x="5968181" y="1710811"/>
            <a:ext cx="5447072" cy="678428"/>
          </a:xfrm>
          <a:prstGeom prst="snip2SameRect">
            <a:avLst>
              <a:gd name="adj1" fmla="val 0"/>
              <a:gd name="adj2" fmla="val 28341"/>
            </a:avLst>
          </a:prstGeom>
          <a:effectLst>
            <a:outerShdw blurRad="152400" dist="38100" algn="ctr" rotWithShape="0">
              <a:prstClr val="black">
                <a:alpha val="87000"/>
              </a:prstClr>
            </a:outerShdw>
          </a:effectLst>
          <a:scene3d>
            <a:camera prst="orthographicFront"/>
            <a:lightRig rig="flat" dir="t"/>
          </a:scene3d>
          <a:sp3d prstMaterial="plastic">
            <a:bevelT w="120900" h="88900"/>
            <a:bevelB w="88900" h="31750" prst="angle"/>
          </a:sp3d>
        </p:spPr>
        <p:style>
          <a:lnRef idx="0">
            <a:schemeClr val="accent3">
              <a:shade val="80000"/>
              <a:hueOff val="0"/>
              <a:satOff val="0"/>
              <a:lumOff val="0"/>
              <a:alphaOff val="0"/>
            </a:schemeClr>
          </a:lnRef>
          <a:fillRef idx="3">
            <a:schemeClr val="lt1">
              <a:hueOff val="0"/>
              <a:satOff val="0"/>
              <a:lumOff val="0"/>
              <a:alphaOff val="0"/>
            </a:schemeClr>
          </a:fillRef>
          <a:effectRef idx="2">
            <a:scrgbClr r="0" g="0" b="0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08000" tIns="76201" rIns="142240" bIns="76201" numCol="1" spcCol="1270" anchor="ctr" anchorCtr="0">
            <a:noAutofit/>
          </a:bodyPr>
          <a:lstStyle/>
          <a:p>
            <a:pPr lvl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2000" b="1" i="1" dirty="0" smtClean="0"/>
              <a:t>Статистические сборники </a:t>
            </a:r>
            <a:r>
              <a:rPr lang="ru-RU" sz="2000" b="1" i="1" dirty="0"/>
              <a:t>Росстата </a:t>
            </a:r>
            <a:r>
              <a:rPr lang="ru-RU" sz="2000" b="1" i="1" dirty="0" smtClean="0"/>
              <a:t>РФ</a:t>
            </a:r>
            <a:endParaRPr lang="ru-RU" sz="2000" kern="12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8767" y="138984"/>
            <a:ext cx="11855245" cy="667262"/>
          </a:xfrm>
        </p:spPr>
        <p:txBody>
          <a:bodyPr/>
          <a:lstStyle/>
          <a:p>
            <a:r>
              <a:rPr lang="ru-RU" dirty="0" smtClean="0"/>
              <a:t>Исходная информация для проведения исследований</a:t>
            </a:r>
            <a:endParaRPr lang="ru-RU" dirty="0"/>
          </a:p>
        </p:txBody>
      </p:sp>
      <p:sp>
        <p:nvSpPr>
          <p:cNvPr id="4" name="Прямоугольник с двумя усеченными соседними углами 3"/>
          <p:cNvSpPr/>
          <p:nvPr/>
        </p:nvSpPr>
        <p:spPr>
          <a:xfrm>
            <a:off x="894736" y="1710812"/>
            <a:ext cx="4935795" cy="678428"/>
          </a:xfrm>
          <a:prstGeom prst="snip2SameRect">
            <a:avLst>
              <a:gd name="adj1" fmla="val 0"/>
              <a:gd name="adj2" fmla="val 29286"/>
            </a:avLst>
          </a:prstGeom>
          <a:effectLst>
            <a:outerShdw blurRad="152400" dist="38100" algn="ctr" rotWithShape="0">
              <a:prstClr val="black">
                <a:alpha val="87000"/>
              </a:prstClr>
            </a:outerShdw>
          </a:effectLst>
          <a:scene3d>
            <a:camera prst="orthographicFront"/>
            <a:lightRig rig="flat" dir="t"/>
          </a:scene3d>
          <a:sp3d prstMaterial="plastic">
            <a:bevelT w="120900" h="88900"/>
            <a:bevelB w="88900" h="31750" prst="angle"/>
          </a:sp3d>
        </p:spPr>
        <p:style>
          <a:lnRef idx="0">
            <a:schemeClr val="accent3">
              <a:shade val="80000"/>
              <a:hueOff val="0"/>
              <a:satOff val="0"/>
              <a:lumOff val="0"/>
              <a:alphaOff val="0"/>
            </a:schemeClr>
          </a:lnRef>
          <a:fillRef idx="3">
            <a:schemeClr val="lt1">
              <a:hueOff val="0"/>
              <a:satOff val="0"/>
              <a:lumOff val="0"/>
              <a:alphaOff val="0"/>
            </a:schemeClr>
          </a:fillRef>
          <a:effectRef idx="2">
            <a:scrgbClr r="0" g="0" b="0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08000" tIns="76201" rIns="142240" bIns="76201" numCol="1" spcCol="1270" anchor="ctr" anchorCtr="0">
            <a:noAutofit/>
          </a:bodyPr>
          <a:lstStyle/>
          <a:p>
            <a:pPr lvl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2000" b="1" i="1" dirty="0" smtClean="0"/>
              <a:t>Сайт Росстата РФ</a:t>
            </a:r>
            <a:endParaRPr lang="ru-RU" sz="2000" kern="1200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776749" y="999545"/>
            <a:ext cx="10776154" cy="711267"/>
          </a:xfrm>
          <a:prstGeom prst="roundRect">
            <a:avLst/>
          </a:prstGeom>
          <a:gradFill>
            <a:gsLst>
              <a:gs pos="0">
                <a:srgbClr val="FA6C5C"/>
              </a:gs>
              <a:gs pos="50000">
                <a:srgbClr val="E32833"/>
              </a:gs>
              <a:gs pos="100000">
                <a:srgbClr val="740C0C"/>
              </a:gs>
            </a:gsLst>
          </a:gra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80000"/>
              </a:lnSpc>
            </a:pPr>
            <a:r>
              <a:rPr lang="ru-RU" sz="2200" b="1" dirty="0" smtClean="0">
                <a:latin typeface="Arial Narrow" panose="020B0606020202030204" pitchFamily="34" charset="0"/>
              </a:rPr>
              <a:t>Данные за 7-летний период 2010-2016 гг.</a:t>
            </a:r>
          </a:p>
          <a:p>
            <a:pPr algn="ctr">
              <a:lnSpc>
                <a:spcPct val="80000"/>
              </a:lnSpc>
            </a:pPr>
            <a:r>
              <a:rPr lang="ru-RU" sz="2200" b="1" dirty="0" smtClean="0">
                <a:latin typeface="Arial Narrow" panose="020B0606020202030204" pitchFamily="34" charset="0"/>
              </a:rPr>
              <a:t>о социально-экономических показателях деятельности субъектов РФ</a:t>
            </a:r>
            <a:endParaRPr lang="ru-RU" sz="2200" b="1" dirty="0">
              <a:latin typeface="Arial Narrow" panose="020B0606020202030204" pitchFamily="34" charset="0"/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2566222" y="3100506"/>
            <a:ext cx="7521675" cy="711267"/>
          </a:xfrm>
          <a:prstGeom prst="roundRect">
            <a:avLst/>
          </a:prstGeom>
          <a:gradFill>
            <a:gsLst>
              <a:gs pos="0">
                <a:srgbClr val="FA6C5C"/>
              </a:gs>
              <a:gs pos="50000">
                <a:srgbClr val="E32833"/>
              </a:gs>
              <a:gs pos="100000">
                <a:srgbClr val="740C0C"/>
              </a:gs>
            </a:gsLst>
          </a:gra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80000"/>
              </a:lnSpc>
            </a:pPr>
            <a:r>
              <a:rPr lang="ru-RU" sz="2200" b="1" dirty="0" smtClean="0">
                <a:latin typeface="Arial Narrow" panose="020B0606020202030204" pitchFamily="34" charset="0"/>
              </a:rPr>
              <a:t>В обработке по каждому году использовалось</a:t>
            </a:r>
            <a:r>
              <a:rPr lang="en-US" sz="2200" b="1" dirty="0" smtClean="0">
                <a:latin typeface="Arial Narrow" panose="020B0606020202030204" pitchFamily="34" charset="0"/>
              </a:rPr>
              <a:t>:</a:t>
            </a:r>
            <a:endParaRPr lang="ru-RU" sz="2200" b="1" dirty="0" smtClean="0">
              <a:latin typeface="Arial Narrow" panose="020B0606020202030204" pitchFamily="34" charset="0"/>
            </a:endParaRPr>
          </a:p>
        </p:txBody>
      </p:sp>
      <p:grpSp>
        <p:nvGrpSpPr>
          <p:cNvPr id="13" name="Группа 12"/>
          <p:cNvGrpSpPr/>
          <p:nvPr/>
        </p:nvGrpSpPr>
        <p:grpSpPr>
          <a:xfrm>
            <a:off x="2967312" y="3941036"/>
            <a:ext cx="6737671" cy="672986"/>
            <a:chOff x="1040188" y="1996143"/>
            <a:chExt cx="6737671" cy="712120"/>
          </a:xfrm>
        </p:grpSpPr>
        <p:sp>
          <p:nvSpPr>
            <p:cNvPr id="14" name="Полилиния 13"/>
            <p:cNvSpPr/>
            <p:nvPr/>
          </p:nvSpPr>
          <p:spPr>
            <a:xfrm>
              <a:off x="1297859" y="1996143"/>
              <a:ext cx="6480000" cy="712120"/>
            </a:xfrm>
            <a:custGeom>
              <a:avLst/>
              <a:gdLst>
                <a:gd name="connsiteX0" fmla="*/ 0 w 7061526"/>
                <a:gd name="connsiteY0" fmla="*/ 0 h 712118"/>
                <a:gd name="connsiteX1" fmla="*/ 6705467 w 7061526"/>
                <a:gd name="connsiteY1" fmla="*/ 0 h 712118"/>
                <a:gd name="connsiteX2" fmla="*/ 7061526 w 7061526"/>
                <a:gd name="connsiteY2" fmla="*/ 356059 h 712118"/>
                <a:gd name="connsiteX3" fmla="*/ 6705467 w 7061526"/>
                <a:gd name="connsiteY3" fmla="*/ 712118 h 712118"/>
                <a:gd name="connsiteX4" fmla="*/ 0 w 7061526"/>
                <a:gd name="connsiteY4" fmla="*/ 712118 h 712118"/>
                <a:gd name="connsiteX5" fmla="*/ 0 w 7061526"/>
                <a:gd name="connsiteY5" fmla="*/ 0 h 7121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7061526" h="712118">
                  <a:moveTo>
                    <a:pt x="7061526" y="712117"/>
                  </a:moveTo>
                  <a:lnTo>
                    <a:pt x="356059" y="712117"/>
                  </a:lnTo>
                  <a:lnTo>
                    <a:pt x="0" y="356059"/>
                  </a:lnTo>
                  <a:lnTo>
                    <a:pt x="356059" y="1"/>
                  </a:lnTo>
                  <a:lnTo>
                    <a:pt x="7061526" y="1"/>
                  </a:lnTo>
                  <a:lnTo>
                    <a:pt x="7061526" y="712117"/>
                  </a:lnTo>
                  <a:close/>
                </a:path>
              </a:pathLst>
            </a:custGeom>
            <a:effectLst>
              <a:outerShdw blurRad="152400" dist="38100" algn="ctr" rotWithShape="0">
                <a:prstClr val="black">
                  <a:alpha val="87000"/>
                </a:prstClr>
              </a:outerShdw>
            </a:effectLst>
            <a:scene3d>
              <a:camera prst="orthographicFront"/>
              <a:lightRig rig="flat" dir="t"/>
            </a:scene3d>
            <a:sp3d prstMaterial="plastic">
              <a:bevelT w="120900" h="88900"/>
              <a:bevelB w="88900" h="31750" prst="angle"/>
            </a:sp3d>
          </p:spPr>
          <p:style>
            <a:lnRef idx="0">
              <a:schemeClr val="accent3">
                <a:shade val="80000"/>
                <a:hueOff val="0"/>
                <a:satOff val="0"/>
                <a:lumOff val="0"/>
                <a:alphaOff val="0"/>
              </a:schemeClr>
            </a:lnRef>
            <a:fillRef idx="3">
              <a:schemeClr val="lt1">
                <a:hueOff val="0"/>
                <a:satOff val="0"/>
                <a:lumOff val="0"/>
                <a:alphaOff val="0"/>
              </a:schemeClr>
            </a:fillRef>
            <a:effectRef idx="2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492053" tIns="76201" rIns="142240" bIns="76201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20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79 наблюдений (субъекты РФ)</a:t>
              </a:r>
              <a:endParaRPr lang="ru-RU" sz="2000" b="1" dirty="0">
                <a:ln>
                  <a:solidFill>
                    <a:srgbClr val="740C0C"/>
                  </a:solidFill>
                </a:ln>
                <a:solidFill>
                  <a:srgbClr val="FA3B4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endParaRPr>
            </a:p>
          </p:txBody>
        </p:sp>
        <p:sp>
          <p:nvSpPr>
            <p:cNvPr id="15" name="Овал 14"/>
            <p:cNvSpPr/>
            <p:nvPr/>
          </p:nvSpPr>
          <p:spPr>
            <a:xfrm>
              <a:off x="1040188" y="1996145"/>
              <a:ext cx="712118" cy="712118"/>
            </a:xfrm>
            <a:prstGeom prst="ellipse">
              <a:avLst/>
            </a:prstGeom>
            <a:gradFill rotWithShape="0">
              <a:gsLst>
                <a:gs pos="10000">
                  <a:srgbClr val="FDB5AD"/>
                </a:gs>
                <a:gs pos="100000">
                  <a:srgbClr val="9F1111"/>
                </a:gs>
              </a:gsLst>
            </a:gradFill>
            <a:effectLst>
              <a:outerShdw blurRad="152400" dist="38100" algn="ctr" rotWithShape="0">
                <a:prstClr val="black">
                  <a:alpha val="87000"/>
                </a:prstClr>
              </a:outerShdw>
            </a:effectLst>
            <a:scene3d>
              <a:camera prst="orthographicFront"/>
              <a:lightRig rig="flat" dir="t"/>
            </a:scene3d>
            <a:sp3d z="127000" prstMaterial="plastic">
              <a:bevelT w="88900" h="88900"/>
              <a:bevelB w="88900" h="31750" prst="angle"/>
            </a:sp3d>
          </p:spPr>
          <p:style>
            <a:lnRef idx="0">
              <a:schemeClr val="accent3">
                <a:shade val="80000"/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2">
              <a:scrgbClr r="0" g="0" b="0"/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</p:sp>
      </p:grpSp>
      <p:grpSp>
        <p:nvGrpSpPr>
          <p:cNvPr id="16" name="Группа 15"/>
          <p:cNvGrpSpPr/>
          <p:nvPr/>
        </p:nvGrpSpPr>
        <p:grpSpPr>
          <a:xfrm>
            <a:off x="2967312" y="4743284"/>
            <a:ext cx="6737671" cy="672986"/>
            <a:chOff x="1040188" y="2886291"/>
            <a:chExt cx="6737671" cy="712120"/>
          </a:xfrm>
        </p:grpSpPr>
        <p:sp>
          <p:nvSpPr>
            <p:cNvPr id="17" name="Полилиния 16"/>
            <p:cNvSpPr/>
            <p:nvPr/>
          </p:nvSpPr>
          <p:spPr>
            <a:xfrm>
              <a:off x="1297859" y="2886291"/>
              <a:ext cx="6480000" cy="712120"/>
            </a:xfrm>
            <a:custGeom>
              <a:avLst/>
              <a:gdLst>
                <a:gd name="connsiteX0" fmla="*/ 0 w 7061526"/>
                <a:gd name="connsiteY0" fmla="*/ 0 h 712118"/>
                <a:gd name="connsiteX1" fmla="*/ 6705467 w 7061526"/>
                <a:gd name="connsiteY1" fmla="*/ 0 h 712118"/>
                <a:gd name="connsiteX2" fmla="*/ 7061526 w 7061526"/>
                <a:gd name="connsiteY2" fmla="*/ 356059 h 712118"/>
                <a:gd name="connsiteX3" fmla="*/ 6705467 w 7061526"/>
                <a:gd name="connsiteY3" fmla="*/ 712118 h 712118"/>
                <a:gd name="connsiteX4" fmla="*/ 0 w 7061526"/>
                <a:gd name="connsiteY4" fmla="*/ 712118 h 712118"/>
                <a:gd name="connsiteX5" fmla="*/ 0 w 7061526"/>
                <a:gd name="connsiteY5" fmla="*/ 0 h 7121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7061526" h="712118">
                  <a:moveTo>
                    <a:pt x="7061526" y="712117"/>
                  </a:moveTo>
                  <a:lnTo>
                    <a:pt x="356059" y="712117"/>
                  </a:lnTo>
                  <a:lnTo>
                    <a:pt x="0" y="356059"/>
                  </a:lnTo>
                  <a:lnTo>
                    <a:pt x="356059" y="1"/>
                  </a:lnTo>
                  <a:lnTo>
                    <a:pt x="7061526" y="1"/>
                  </a:lnTo>
                  <a:lnTo>
                    <a:pt x="7061526" y="712117"/>
                  </a:lnTo>
                  <a:close/>
                </a:path>
              </a:pathLst>
            </a:custGeom>
            <a:effectLst>
              <a:outerShdw blurRad="152400" dist="38100" algn="ctr" rotWithShape="0">
                <a:prstClr val="black">
                  <a:alpha val="87000"/>
                </a:prstClr>
              </a:outerShdw>
            </a:effectLst>
            <a:scene3d>
              <a:camera prst="orthographicFront"/>
              <a:lightRig rig="flat" dir="t"/>
            </a:scene3d>
            <a:sp3d prstMaterial="plastic">
              <a:bevelT w="120900" h="88900"/>
              <a:bevelB w="88900" h="31750" prst="angle"/>
            </a:sp3d>
          </p:spPr>
          <p:style>
            <a:lnRef idx="0">
              <a:schemeClr val="accent3">
                <a:shade val="80000"/>
                <a:hueOff val="0"/>
                <a:satOff val="0"/>
                <a:lumOff val="0"/>
                <a:alphaOff val="0"/>
              </a:schemeClr>
            </a:lnRef>
            <a:fillRef idx="3">
              <a:schemeClr val="lt1">
                <a:hueOff val="0"/>
                <a:satOff val="0"/>
                <a:lumOff val="0"/>
                <a:alphaOff val="0"/>
              </a:schemeClr>
            </a:fillRef>
            <a:effectRef idx="2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492053" tIns="76201" rIns="142240" bIns="76201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20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135 показателям</a:t>
              </a:r>
              <a:endParaRPr lang="ru-RU" sz="2000" kern="1200" dirty="0"/>
            </a:p>
          </p:txBody>
        </p:sp>
        <p:sp>
          <p:nvSpPr>
            <p:cNvPr id="18" name="Овал 17"/>
            <p:cNvSpPr/>
            <p:nvPr/>
          </p:nvSpPr>
          <p:spPr>
            <a:xfrm>
              <a:off x="1040188" y="2886293"/>
              <a:ext cx="712118" cy="712118"/>
            </a:xfrm>
            <a:prstGeom prst="ellipse">
              <a:avLst/>
            </a:prstGeom>
            <a:gradFill rotWithShape="0">
              <a:gsLst>
                <a:gs pos="10000">
                  <a:srgbClr val="FDB5AD"/>
                </a:gs>
                <a:gs pos="100000">
                  <a:srgbClr val="9F1111"/>
                </a:gs>
              </a:gsLst>
            </a:gradFill>
            <a:effectLst>
              <a:outerShdw blurRad="152400" dist="38100" algn="ctr" rotWithShape="0">
                <a:prstClr val="black">
                  <a:alpha val="87000"/>
                </a:prstClr>
              </a:outerShdw>
            </a:effectLst>
            <a:scene3d>
              <a:camera prst="orthographicFront"/>
              <a:lightRig rig="flat" dir="t"/>
            </a:scene3d>
            <a:sp3d z="127000" prstMaterial="plastic">
              <a:bevelT w="88900" h="88900"/>
              <a:bevelB w="88900" h="31750" prst="angle"/>
            </a:sp3d>
          </p:spPr>
          <p:style>
            <a:lnRef idx="0">
              <a:schemeClr val="accent3">
                <a:shade val="80000"/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2">
              <a:scrgbClr r="0" g="0" b="0"/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</p:sp>
      </p:grpSp>
    </p:spTree>
    <p:extLst>
      <p:ext uri="{BB962C8B-B14F-4D97-AF65-F5344CB8AC3E}">
        <p14:creationId xmlns:p14="http://schemas.microsoft.com/office/powerpoint/2010/main" val="29577587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8767" y="138983"/>
            <a:ext cx="11855245" cy="1212022"/>
          </a:xfrm>
        </p:spPr>
        <p:txBody>
          <a:bodyPr>
            <a:normAutofit/>
          </a:bodyPr>
          <a:lstStyle/>
          <a:p>
            <a:r>
              <a:rPr lang="ru-RU" sz="2800" dirty="0" smtClean="0"/>
              <a:t>Влияние показателя </a:t>
            </a:r>
            <a:r>
              <a:rPr lang="ru-RU" sz="2800" dirty="0"/>
              <a:t>«Валовой региональный продукт (ВРП) на душу населения по паритету покупательной способности, </a:t>
            </a:r>
            <a:r>
              <a:rPr lang="ru-RU" sz="2800" dirty="0" err="1"/>
              <a:t>руб</a:t>
            </a:r>
            <a:r>
              <a:rPr lang="ru-RU" sz="2800" dirty="0" smtClean="0"/>
              <a:t>» </a:t>
            </a:r>
            <a:r>
              <a:rPr lang="ru-RU" sz="2800" dirty="0"/>
              <a:t>на показатели уровня жизни населения субъектов РФ</a:t>
            </a:r>
          </a:p>
        </p:txBody>
      </p:sp>
      <p:grpSp>
        <p:nvGrpSpPr>
          <p:cNvPr id="15" name="Группа 14"/>
          <p:cNvGrpSpPr/>
          <p:nvPr/>
        </p:nvGrpSpPr>
        <p:grpSpPr>
          <a:xfrm>
            <a:off x="774359" y="1964325"/>
            <a:ext cx="10527955" cy="1287664"/>
            <a:chOff x="774359" y="1577146"/>
            <a:chExt cx="10527955" cy="1287664"/>
          </a:xfrm>
        </p:grpSpPr>
        <p:sp>
          <p:nvSpPr>
            <p:cNvPr id="3" name="Скругленный прямоугольник 2"/>
            <p:cNvSpPr/>
            <p:nvPr/>
          </p:nvSpPr>
          <p:spPr>
            <a:xfrm>
              <a:off x="774359" y="1647568"/>
              <a:ext cx="3380436" cy="1037968"/>
            </a:xfrm>
            <a:prstGeom prst="roundRect">
              <a:avLst>
                <a:gd name="adj" fmla="val 0"/>
              </a:avLst>
            </a:prstGeom>
            <a:noFill/>
            <a:ln>
              <a:noFill/>
            </a:ln>
            <a:effectLst/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80000"/>
                </a:lnSpc>
              </a:pPr>
              <a:r>
                <a:rPr lang="ru-RU" sz="2000" b="1" i="1" dirty="0" smtClean="0">
                  <a:solidFill>
                    <a:sysClr val="windowText" lastClr="0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Индекс развития человеческого потенциала</a:t>
              </a:r>
              <a:endParaRPr lang="en-US" sz="2000" b="1" i="1" dirty="0" smtClean="0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algn="ctr">
                <a:lnSpc>
                  <a:spcPct val="80000"/>
                </a:lnSpc>
              </a:pPr>
              <a:r>
                <a:rPr lang="ru-RU" sz="2000" b="1" i="1" dirty="0" smtClean="0">
                  <a:solidFill>
                    <a:sysClr val="windowText" lastClr="0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(</a:t>
              </a:r>
              <a:r>
                <a:rPr lang="ru-RU" sz="2000" b="1" i="1" dirty="0" err="1" smtClean="0">
                  <a:solidFill>
                    <a:sysClr val="windowText" lastClr="0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Human</a:t>
              </a:r>
              <a:r>
                <a:rPr lang="ru-RU" sz="2000" b="1" i="1" dirty="0" smtClean="0">
                  <a:solidFill>
                    <a:sysClr val="windowText" lastClr="0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r>
                <a:rPr lang="ru-RU" sz="2000" b="1" i="1" dirty="0" err="1" smtClean="0">
                  <a:solidFill>
                    <a:sysClr val="windowText" lastClr="0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Development</a:t>
              </a:r>
              <a:r>
                <a:rPr lang="ru-RU" sz="2000" b="1" i="1" dirty="0" smtClean="0">
                  <a:solidFill>
                    <a:sysClr val="windowText" lastClr="0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r>
                <a:rPr lang="ru-RU" sz="2000" b="1" i="1" dirty="0" err="1" smtClean="0">
                  <a:solidFill>
                    <a:sysClr val="windowText" lastClr="0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Index</a:t>
              </a:r>
              <a:r>
                <a:rPr lang="ru-RU" sz="2000" b="1" i="1" dirty="0" smtClean="0">
                  <a:solidFill>
                    <a:sysClr val="windowText" lastClr="0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HDI)</a:t>
              </a:r>
              <a:endParaRPr lang="ru-RU" sz="2000" b="1" i="1" dirty="0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4" name="Скругленный прямоугольник 3"/>
            <p:cNvSpPr/>
            <p:nvPr/>
          </p:nvSpPr>
          <p:spPr>
            <a:xfrm>
              <a:off x="4894236" y="1577146"/>
              <a:ext cx="6408078" cy="515266"/>
            </a:xfrm>
            <a:prstGeom prst="roundRect">
              <a:avLst>
                <a:gd name="adj" fmla="val 0"/>
              </a:avLst>
            </a:prstGeom>
            <a:noFill/>
            <a:ln>
              <a:noFill/>
            </a:ln>
            <a:effectLst/>
          </p:spPr>
          <p:style>
            <a:lnRef idx="0">
              <a:schemeClr val="accent3">
                <a:shade val="80000"/>
                <a:hueOff val="0"/>
                <a:satOff val="0"/>
                <a:lumOff val="0"/>
                <a:alphaOff val="0"/>
              </a:schemeClr>
            </a:lnRef>
            <a:fillRef idx="3">
              <a:schemeClr val="lt1">
                <a:hueOff val="0"/>
                <a:satOff val="0"/>
                <a:lumOff val="0"/>
                <a:alphaOff val="0"/>
              </a:schemeClr>
            </a:fillRef>
            <a:effectRef idx="2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2000" tIns="72000" rIns="72000" bIns="72000" numCol="1" spcCol="1270" anchor="ctr" anchorCtr="0">
              <a:noAutofit/>
            </a:bodyPr>
            <a:lstStyle/>
            <a:p>
              <a:pPr lvl="0" algn="ctr" defTabSz="889000">
                <a:lnSpc>
                  <a:spcPct val="80000"/>
                </a:lnSpc>
                <a:spcBef>
                  <a:spcPct val="0"/>
                </a:spcBef>
              </a:pPr>
              <a:r>
                <a:rPr lang="ru-RU" sz="20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Валовой региональный продукт </a:t>
              </a:r>
              <a:endParaRPr lang="en-US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lvl="0" algn="ctr" defTabSz="889000">
                <a:lnSpc>
                  <a:spcPct val="80000"/>
                </a:lnSpc>
                <a:spcBef>
                  <a:spcPct val="0"/>
                </a:spcBef>
              </a:pPr>
              <a:r>
                <a:rPr lang="ru-RU" sz="20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на </a:t>
              </a:r>
              <a:r>
                <a:rPr lang="ru-RU" sz="20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душу населения, </a:t>
              </a:r>
              <a:r>
                <a:rPr lang="ru-RU" sz="20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руб</a:t>
              </a:r>
              <a:endParaRPr lang="ru-RU" sz="2000" b="1" kern="1200" dirty="0">
                <a:ln>
                  <a:solidFill>
                    <a:srgbClr val="740C0C"/>
                  </a:solidFill>
                </a:ln>
                <a:solidFill>
                  <a:srgbClr val="FA3B4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endParaRPr>
            </a:p>
          </p:txBody>
        </p:sp>
        <p:sp>
          <p:nvSpPr>
            <p:cNvPr id="5" name="Скругленный прямоугольник 4"/>
            <p:cNvSpPr/>
            <p:nvPr/>
          </p:nvSpPr>
          <p:spPr>
            <a:xfrm>
              <a:off x="4791764" y="2240693"/>
              <a:ext cx="6510550" cy="624117"/>
            </a:xfrm>
            <a:prstGeom prst="roundRect">
              <a:avLst>
                <a:gd name="adj" fmla="val 0"/>
              </a:avLst>
            </a:prstGeom>
            <a:noFill/>
            <a:ln>
              <a:noFill/>
            </a:ln>
            <a:effectLst/>
            <a:scene3d>
              <a:camera prst="orthographicFront"/>
              <a:lightRig rig="flat" dir="t"/>
            </a:scene3d>
            <a:sp3d prstMaterial="plastic">
              <a:bevelT w="120900" h="88900"/>
              <a:bevelB w="88900" h="31750" prst="angle"/>
            </a:sp3d>
          </p:spPr>
          <p:style>
            <a:lnRef idx="0">
              <a:schemeClr val="accent3">
                <a:shade val="80000"/>
                <a:hueOff val="0"/>
                <a:satOff val="0"/>
                <a:lumOff val="0"/>
                <a:alphaOff val="0"/>
              </a:schemeClr>
            </a:lnRef>
            <a:fillRef idx="3">
              <a:schemeClr val="lt1">
                <a:hueOff val="0"/>
                <a:satOff val="0"/>
                <a:lumOff val="0"/>
                <a:alphaOff val="0"/>
              </a:schemeClr>
            </a:fillRef>
            <a:effectRef idx="2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2000" tIns="72000" rIns="72000" bIns="72000" numCol="1" spcCol="1270" anchor="ctr" anchorCtr="0">
              <a:noAutofit/>
            </a:bodyPr>
            <a:lstStyle/>
            <a:p>
              <a:pPr lvl="0" algn="ctr" defTabSz="889000">
                <a:lnSpc>
                  <a:spcPct val="80000"/>
                </a:lnSpc>
                <a:spcBef>
                  <a:spcPct val="0"/>
                </a:spcBef>
              </a:pPr>
              <a:r>
                <a:rPr lang="ru-RU" sz="20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Стоимость фиксированного набора потребительских товаров и услуг (на конец года), </a:t>
              </a:r>
              <a:r>
                <a:rPr lang="ru-RU" sz="20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руб</a:t>
              </a:r>
              <a:endParaRPr lang="ru-RU" sz="2000" b="1" kern="1200" dirty="0">
                <a:ln>
                  <a:solidFill>
                    <a:srgbClr val="740C0C"/>
                  </a:solidFill>
                </a:ln>
                <a:solidFill>
                  <a:srgbClr val="FA3B4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endParaRPr>
            </a:p>
          </p:txBody>
        </p:sp>
        <p:cxnSp>
          <p:nvCxnSpPr>
            <p:cNvPr id="7" name="Прямая соединительная линия 6"/>
            <p:cNvCxnSpPr/>
            <p:nvPr/>
          </p:nvCxnSpPr>
          <p:spPr>
            <a:xfrm flipV="1">
              <a:off x="4894236" y="2166552"/>
              <a:ext cx="6185656" cy="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grpSp>
          <p:nvGrpSpPr>
            <p:cNvPr id="14" name="Группа 13"/>
            <p:cNvGrpSpPr/>
            <p:nvPr/>
          </p:nvGrpSpPr>
          <p:grpSpPr>
            <a:xfrm>
              <a:off x="4230995" y="2115066"/>
              <a:ext cx="382098" cy="102972"/>
              <a:chOff x="3885102" y="3546389"/>
              <a:chExt cx="382098" cy="102972"/>
            </a:xfrm>
          </p:grpSpPr>
          <p:cxnSp>
            <p:nvCxnSpPr>
              <p:cNvPr id="11" name="Прямая соединительная линия 10"/>
              <p:cNvCxnSpPr/>
              <p:nvPr/>
            </p:nvCxnSpPr>
            <p:spPr>
              <a:xfrm>
                <a:off x="3885102" y="3546389"/>
                <a:ext cx="382098" cy="0"/>
              </a:xfrm>
              <a:prstGeom prst="line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3">
                <a:schemeClr val="accent5"/>
              </a:lnRef>
              <a:fillRef idx="0">
                <a:schemeClr val="accent5"/>
              </a:fillRef>
              <a:effectRef idx="2">
                <a:schemeClr val="accent5"/>
              </a:effectRef>
              <a:fontRef idx="minor">
                <a:schemeClr val="tx1"/>
              </a:fontRef>
            </p:style>
          </p:cxnSp>
          <p:cxnSp>
            <p:nvCxnSpPr>
              <p:cNvPr id="13" name="Прямая соединительная линия 12"/>
              <p:cNvCxnSpPr/>
              <p:nvPr/>
            </p:nvCxnSpPr>
            <p:spPr>
              <a:xfrm>
                <a:off x="3885102" y="3649361"/>
                <a:ext cx="382098" cy="0"/>
              </a:xfrm>
              <a:prstGeom prst="line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3">
                <a:schemeClr val="accent5"/>
              </a:lnRef>
              <a:fillRef idx="0">
                <a:schemeClr val="accent5"/>
              </a:fillRef>
              <a:effectRef idx="2">
                <a:schemeClr val="accent5"/>
              </a:effectRef>
              <a:fontRef idx="minor">
                <a:schemeClr val="tx1"/>
              </a:fontRef>
            </p:style>
          </p:cxnSp>
        </p:grpSp>
      </p:grpSp>
      <p:sp>
        <p:nvSpPr>
          <p:cNvPr id="16" name="Прямоугольник 15"/>
          <p:cNvSpPr/>
          <p:nvPr/>
        </p:nvSpPr>
        <p:spPr>
          <a:xfrm>
            <a:off x="609504" y="1435440"/>
            <a:ext cx="986902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i="1" dirty="0" smtClean="0">
                <a:ln>
                  <a:solidFill>
                    <a:srgbClr val="740C0C"/>
                  </a:solidFill>
                </a:ln>
                <a:solidFill>
                  <a:srgbClr val="E328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anose="020F0502020204030204" pitchFamily="34" charset="0"/>
              </a:rPr>
              <a:t>*  </a:t>
            </a:r>
            <a:r>
              <a:rPr lang="ru-RU" b="1" i="1" dirty="0" smtClean="0">
                <a:ln>
                  <a:solidFill>
                    <a:srgbClr val="740C0C"/>
                  </a:solidFill>
                </a:ln>
                <a:solidFill>
                  <a:srgbClr val="E328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anose="020F0502020204030204" pitchFamily="34" charset="0"/>
              </a:rPr>
              <a:t>Значения </a:t>
            </a:r>
            <a:r>
              <a:rPr lang="ru-RU" b="1" i="1" dirty="0">
                <a:ln>
                  <a:solidFill>
                    <a:srgbClr val="740C0C"/>
                  </a:solidFill>
                </a:ln>
                <a:solidFill>
                  <a:srgbClr val="E328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anose="020F0502020204030204" pitchFamily="34" charset="0"/>
              </a:rPr>
              <a:t>этого показателя отсутствуют в исходной </a:t>
            </a:r>
            <a:r>
              <a:rPr lang="ru-RU" b="1" i="1" dirty="0" smtClean="0">
                <a:ln>
                  <a:solidFill>
                    <a:srgbClr val="740C0C"/>
                  </a:solidFill>
                </a:ln>
                <a:solidFill>
                  <a:srgbClr val="E328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anose="020F0502020204030204" pitchFamily="34" charset="0"/>
              </a:rPr>
              <a:t>информации</a:t>
            </a:r>
            <a:r>
              <a:rPr lang="en-US" b="1" i="1" dirty="0" smtClean="0">
                <a:ln>
                  <a:solidFill>
                    <a:srgbClr val="740C0C"/>
                  </a:solidFill>
                </a:ln>
                <a:solidFill>
                  <a:srgbClr val="E328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anose="020F0502020204030204" pitchFamily="34" charset="0"/>
              </a:rPr>
              <a:t> </a:t>
            </a:r>
            <a:r>
              <a:rPr lang="ru-RU" b="1" i="1" dirty="0" smtClean="0">
                <a:ln>
                  <a:solidFill>
                    <a:srgbClr val="740C0C"/>
                  </a:solidFill>
                </a:ln>
                <a:solidFill>
                  <a:srgbClr val="E328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anose="020F0502020204030204" pitchFamily="34" charset="0"/>
              </a:rPr>
              <a:t>Росстата РФ</a:t>
            </a:r>
            <a:endParaRPr lang="ru-RU" b="1" i="1" dirty="0">
              <a:ln>
                <a:solidFill>
                  <a:srgbClr val="740C0C"/>
                </a:solidFill>
              </a:ln>
              <a:solidFill>
                <a:srgbClr val="E328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32" name="Группа 31"/>
          <p:cNvGrpSpPr/>
          <p:nvPr/>
        </p:nvGrpSpPr>
        <p:grpSpPr>
          <a:xfrm>
            <a:off x="408185" y="4033242"/>
            <a:ext cx="2914321" cy="1337754"/>
            <a:chOff x="1126577" y="4158748"/>
            <a:chExt cx="2914321" cy="1337754"/>
          </a:xfrm>
        </p:grpSpPr>
        <p:sp>
          <p:nvSpPr>
            <p:cNvPr id="29" name="Скругленный прямоугольник 28"/>
            <p:cNvSpPr/>
            <p:nvPr/>
          </p:nvSpPr>
          <p:spPr>
            <a:xfrm>
              <a:off x="1126577" y="4158748"/>
              <a:ext cx="2914321" cy="1337754"/>
            </a:xfrm>
            <a:prstGeom prst="roundRect">
              <a:avLst>
                <a:gd name="adj" fmla="val 9966"/>
              </a:avLst>
            </a:prstGeom>
            <a:effectLst>
              <a:outerShdw blurRad="152400" dist="38100" algn="ctr" rotWithShape="0">
                <a:prstClr val="black">
                  <a:alpha val="87000"/>
                </a:prstClr>
              </a:outerShdw>
            </a:effectLst>
            <a:scene3d>
              <a:camera prst="orthographicFront"/>
              <a:lightRig rig="flat" dir="t"/>
            </a:scene3d>
            <a:sp3d prstMaterial="plastic">
              <a:bevelT w="120900" h="88900"/>
              <a:bevelB w="88900" h="31750" prst="angle"/>
            </a:sp3d>
          </p:spPr>
          <p:style>
            <a:lnRef idx="0">
              <a:schemeClr val="accent3">
                <a:shade val="80000"/>
                <a:hueOff val="0"/>
                <a:satOff val="0"/>
                <a:lumOff val="0"/>
                <a:alphaOff val="0"/>
              </a:schemeClr>
            </a:lnRef>
            <a:fillRef idx="3">
              <a:schemeClr val="lt1">
                <a:hueOff val="0"/>
                <a:satOff val="0"/>
                <a:lumOff val="0"/>
                <a:alphaOff val="0"/>
              </a:schemeClr>
            </a:fillRef>
            <a:effectRef idx="2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612000" tIns="72000" rIns="72000" bIns="72000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20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стоимость потребительской корзины</a:t>
              </a:r>
            </a:p>
          </p:txBody>
        </p:sp>
        <p:sp>
          <p:nvSpPr>
            <p:cNvPr id="28" name="Штриховая стрелка вправо 27"/>
            <p:cNvSpPr/>
            <p:nvPr/>
          </p:nvSpPr>
          <p:spPr>
            <a:xfrm rot="5400000">
              <a:off x="1027096" y="4569908"/>
              <a:ext cx="875251" cy="515433"/>
            </a:xfrm>
            <a:prstGeom prst="stripedRightArrow">
              <a:avLst>
                <a:gd name="adj1" fmla="val 50000"/>
                <a:gd name="adj2" fmla="val 113389"/>
              </a:avLst>
            </a:prstGeom>
            <a:gradFill flip="none" rotWithShape="1">
              <a:gsLst>
                <a:gs pos="0">
                  <a:schemeClr val="accent6"/>
                </a:gs>
                <a:gs pos="50000">
                  <a:schemeClr val="accent6">
                    <a:lumMod val="75000"/>
                  </a:schemeClr>
                </a:gs>
                <a:gs pos="100000">
                  <a:schemeClr val="accent6">
                    <a:lumMod val="50000"/>
                  </a:schemeClr>
                </a:gs>
              </a:gsLst>
              <a:lin ang="0" scaled="1"/>
              <a:tileRect/>
            </a:gradFill>
            <a:scene3d>
              <a:camera prst="orthographicFront"/>
              <a:lightRig rig="flat" dir="t"/>
            </a:scene3d>
            <a:sp3d z="-80000" prstMaterial="plastic">
              <a:bevelT w="50800" h="50800"/>
              <a:bevelB w="25400" h="2540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3">
                <a:hueOff val="2710599"/>
                <a:satOff val="100000"/>
                <a:lumOff val="-14706"/>
                <a:alphaOff val="0"/>
              </a:schemeClr>
            </a:fillRef>
            <a:effectRef idx="2">
              <a:schemeClr val="accent3">
                <a:hueOff val="2710599"/>
                <a:satOff val="100000"/>
                <a:lumOff val="-14706"/>
                <a:alphaOff val="0"/>
              </a:schemeClr>
            </a:effectRef>
            <a:fontRef idx="minor">
              <a:schemeClr val="lt1"/>
            </a:fontRef>
          </p:style>
        </p:sp>
      </p:grpSp>
      <p:grpSp>
        <p:nvGrpSpPr>
          <p:cNvPr id="34" name="Группа 33"/>
          <p:cNvGrpSpPr/>
          <p:nvPr/>
        </p:nvGrpSpPr>
        <p:grpSpPr>
          <a:xfrm>
            <a:off x="4281456" y="4075087"/>
            <a:ext cx="3852564" cy="1337754"/>
            <a:chOff x="1126577" y="4158748"/>
            <a:chExt cx="3852564" cy="1337754"/>
          </a:xfrm>
        </p:grpSpPr>
        <p:sp>
          <p:nvSpPr>
            <p:cNvPr id="35" name="Скругленный прямоугольник 34"/>
            <p:cNvSpPr/>
            <p:nvPr/>
          </p:nvSpPr>
          <p:spPr>
            <a:xfrm>
              <a:off x="1126577" y="4158748"/>
              <a:ext cx="3852564" cy="1337754"/>
            </a:xfrm>
            <a:prstGeom prst="roundRect">
              <a:avLst>
                <a:gd name="adj" fmla="val 11306"/>
              </a:avLst>
            </a:prstGeom>
            <a:effectLst>
              <a:outerShdw blurRad="152400" dist="38100" algn="ctr" rotWithShape="0">
                <a:prstClr val="black">
                  <a:alpha val="87000"/>
                </a:prstClr>
              </a:outerShdw>
            </a:effectLst>
            <a:scene3d>
              <a:camera prst="orthographicFront"/>
              <a:lightRig rig="flat" dir="t"/>
            </a:scene3d>
            <a:sp3d prstMaterial="plastic">
              <a:bevelT w="120900" h="88900"/>
              <a:bevelB w="88900" h="31750" prst="angle"/>
            </a:sp3d>
          </p:spPr>
          <p:style>
            <a:lnRef idx="0">
              <a:schemeClr val="accent3">
                <a:shade val="80000"/>
                <a:hueOff val="0"/>
                <a:satOff val="0"/>
                <a:lumOff val="0"/>
                <a:alphaOff val="0"/>
              </a:schemeClr>
            </a:lnRef>
            <a:fillRef idx="3">
              <a:schemeClr val="lt1">
                <a:hueOff val="0"/>
                <a:satOff val="0"/>
                <a:lumOff val="0"/>
                <a:alphaOff val="0"/>
              </a:schemeClr>
            </a:fillRef>
            <a:effectRef idx="2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612000" tIns="72000" rIns="72000" bIns="72000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20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Количество других покупок, которые сможет сделать любой житель конкретного субъекта РФ</a:t>
              </a:r>
            </a:p>
          </p:txBody>
        </p:sp>
        <p:sp>
          <p:nvSpPr>
            <p:cNvPr id="36" name="Штриховая стрелка вправо 35"/>
            <p:cNvSpPr/>
            <p:nvPr/>
          </p:nvSpPr>
          <p:spPr>
            <a:xfrm rot="16200000">
              <a:off x="1035556" y="4561448"/>
              <a:ext cx="875251" cy="532351"/>
            </a:xfrm>
            <a:prstGeom prst="stripedRightArrow">
              <a:avLst>
                <a:gd name="adj1" fmla="val 50000"/>
                <a:gd name="adj2" fmla="val 112063"/>
              </a:avLst>
            </a:prstGeom>
            <a:gradFill flip="none" rotWithShape="1">
              <a:gsLst>
                <a:gs pos="0">
                  <a:schemeClr val="accent6"/>
                </a:gs>
                <a:gs pos="50000">
                  <a:schemeClr val="accent6">
                    <a:lumMod val="75000"/>
                  </a:schemeClr>
                </a:gs>
                <a:gs pos="100000">
                  <a:schemeClr val="accent6">
                    <a:lumMod val="50000"/>
                  </a:schemeClr>
                </a:gs>
              </a:gsLst>
              <a:lin ang="0" scaled="1"/>
              <a:tileRect/>
            </a:gradFill>
            <a:scene3d>
              <a:camera prst="orthographicFront"/>
              <a:lightRig rig="flat" dir="t"/>
            </a:scene3d>
            <a:sp3d z="-80000" prstMaterial="plastic">
              <a:bevelT w="50800" h="50800"/>
              <a:bevelB w="25400" h="2540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3">
                <a:hueOff val="2710599"/>
                <a:satOff val="100000"/>
                <a:lumOff val="-14706"/>
                <a:alphaOff val="0"/>
              </a:schemeClr>
            </a:fillRef>
            <a:effectRef idx="2">
              <a:schemeClr val="accent3">
                <a:hueOff val="2710599"/>
                <a:satOff val="100000"/>
                <a:lumOff val="-14706"/>
                <a:alphaOff val="0"/>
              </a:schemeClr>
            </a:effectRef>
            <a:fontRef idx="minor">
              <a:schemeClr val="lt1"/>
            </a:fontRef>
          </p:style>
        </p:sp>
      </p:grpSp>
      <p:grpSp>
        <p:nvGrpSpPr>
          <p:cNvPr id="40" name="Группа 39"/>
          <p:cNvGrpSpPr/>
          <p:nvPr/>
        </p:nvGrpSpPr>
        <p:grpSpPr>
          <a:xfrm>
            <a:off x="8953396" y="4075087"/>
            <a:ext cx="2887534" cy="1337754"/>
            <a:chOff x="1126577" y="4158748"/>
            <a:chExt cx="2887534" cy="1337754"/>
          </a:xfrm>
        </p:grpSpPr>
        <p:sp>
          <p:nvSpPr>
            <p:cNvPr id="41" name="Скругленный прямоугольник 40"/>
            <p:cNvSpPr/>
            <p:nvPr/>
          </p:nvSpPr>
          <p:spPr>
            <a:xfrm>
              <a:off x="1126577" y="4158748"/>
              <a:ext cx="2887534" cy="1337754"/>
            </a:xfrm>
            <a:prstGeom prst="roundRect">
              <a:avLst>
                <a:gd name="adj" fmla="val 9966"/>
              </a:avLst>
            </a:prstGeom>
            <a:effectLst>
              <a:outerShdw blurRad="152400" dist="38100" algn="ctr" rotWithShape="0">
                <a:prstClr val="black">
                  <a:alpha val="87000"/>
                </a:prstClr>
              </a:outerShdw>
            </a:effectLst>
            <a:scene3d>
              <a:camera prst="orthographicFront"/>
              <a:lightRig rig="flat" dir="t"/>
            </a:scene3d>
            <a:sp3d prstMaterial="plastic">
              <a:bevelT w="120900" h="88900"/>
              <a:bevelB w="88900" h="31750" prst="angle"/>
            </a:sp3d>
          </p:spPr>
          <p:style>
            <a:lnRef idx="0">
              <a:schemeClr val="accent3">
                <a:shade val="80000"/>
                <a:hueOff val="0"/>
                <a:satOff val="0"/>
                <a:lumOff val="0"/>
                <a:alphaOff val="0"/>
              </a:schemeClr>
            </a:lnRef>
            <a:fillRef idx="3">
              <a:schemeClr val="lt1">
                <a:hueOff val="0"/>
                <a:satOff val="0"/>
                <a:lumOff val="0"/>
                <a:alphaOff val="0"/>
              </a:schemeClr>
            </a:fillRef>
            <a:effectRef idx="2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612000" tIns="72000" rIns="72000" bIns="72000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20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реально выше, комфортнее будет уровень его жизни</a:t>
              </a:r>
            </a:p>
          </p:txBody>
        </p:sp>
        <p:sp>
          <p:nvSpPr>
            <p:cNvPr id="42" name="Штриховая стрелка вправо 41"/>
            <p:cNvSpPr/>
            <p:nvPr/>
          </p:nvSpPr>
          <p:spPr>
            <a:xfrm rot="16200000">
              <a:off x="1026174" y="4570830"/>
              <a:ext cx="875251" cy="513587"/>
            </a:xfrm>
            <a:prstGeom prst="stripedRightArrow">
              <a:avLst>
                <a:gd name="adj1" fmla="val 50000"/>
                <a:gd name="adj2" fmla="val 125758"/>
              </a:avLst>
            </a:prstGeom>
            <a:gradFill flip="none" rotWithShape="1">
              <a:gsLst>
                <a:gs pos="0">
                  <a:schemeClr val="accent6"/>
                </a:gs>
                <a:gs pos="50000">
                  <a:schemeClr val="accent6">
                    <a:lumMod val="75000"/>
                  </a:schemeClr>
                </a:gs>
                <a:gs pos="100000">
                  <a:schemeClr val="accent6">
                    <a:lumMod val="50000"/>
                  </a:schemeClr>
                </a:gs>
              </a:gsLst>
              <a:lin ang="0" scaled="1"/>
              <a:tileRect/>
            </a:gradFill>
            <a:scene3d>
              <a:camera prst="orthographicFront"/>
              <a:lightRig rig="flat" dir="t"/>
            </a:scene3d>
            <a:sp3d z="-80000" prstMaterial="plastic">
              <a:bevelT w="50800" h="50800"/>
              <a:bevelB w="25400" h="2540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3">
                <a:hueOff val="2710599"/>
                <a:satOff val="100000"/>
                <a:lumOff val="-14706"/>
                <a:alphaOff val="0"/>
              </a:schemeClr>
            </a:fillRef>
            <a:effectRef idx="2">
              <a:schemeClr val="accent3">
                <a:hueOff val="2710599"/>
                <a:satOff val="100000"/>
                <a:lumOff val="-14706"/>
                <a:alphaOff val="0"/>
              </a:schemeClr>
            </a:effectRef>
            <a:fontRef idx="minor">
              <a:schemeClr val="lt1"/>
            </a:fontRef>
          </p:style>
        </p:sp>
      </p:grpSp>
      <p:grpSp>
        <p:nvGrpSpPr>
          <p:cNvPr id="44" name="Группа 43"/>
          <p:cNvGrpSpPr/>
          <p:nvPr/>
        </p:nvGrpSpPr>
        <p:grpSpPr>
          <a:xfrm>
            <a:off x="8212416" y="4190713"/>
            <a:ext cx="647223" cy="1106503"/>
            <a:chOff x="8349761" y="4190713"/>
            <a:chExt cx="647223" cy="1106503"/>
          </a:xfrm>
        </p:grpSpPr>
        <p:sp>
          <p:nvSpPr>
            <p:cNvPr id="38" name="Нашивка 37"/>
            <p:cNvSpPr/>
            <p:nvPr/>
          </p:nvSpPr>
          <p:spPr>
            <a:xfrm>
              <a:off x="8349761" y="4190713"/>
              <a:ext cx="431482" cy="1106503"/>
            </a:xfrm>
            <a:prstGeom prst="chevron">
              <a:avLst>
                <a:gd name="adj" fmla="val 62310"/>
              </a:avLst>
            </a:prstGeom>
            <a:gradFill>
              <a:gsLst>
                <a:gs pos="0">
                  <a:schemeClr val="bg1"/>
                </a:gs>
                <a:gs pos="50000">
                  <a:schemeClr val="accent3">
                    <a:hueOff val="0"/>
                    <a:satOff val="0"/>
                    <a:lumOff val="0"/>
                    <a:alphaOff val="0"/>
                    <a:satMod val="110000"/>
                    <a:lumMod val="100000"/>
                    <a:shade val="100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</a:gradFill>
            <a:effectLst>
              <a:outerShdw blurRad="50800" dist="38100" algn="l" rotWithShape="0">
                <a:prstClr val="black">
                  <a:alpha val="70000"/>
                </a:prstClr>
              </a:outerShdw>
            </a:effectLst>
            <a:scene3d>
              <a:camera prst="orthographicFront"/>
              <a:lightRig rig="flat" dir="t"/>
            </a:scene3d>
            <a:sp3d z="-80000" prstMaterial="plastic">
              <a:bevelT w="50800" h="50800"/>
              <a:bevelB w="25400" h="2540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3">
                <a:hueOff val="0"/>
                <a:satOff val="0"/>
                <a:lumOff val="0"/>
                <a:alphaOff val="0"/>
              </a:schemeClr>
            </a:fillRef>
            <a:effectRef idx="2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3" name="Нашивка 42"/>
            <p:cNvSpPr/>
            <p:nvPr/>
          </p:nvSpPr>
          <p:spPr>
            <a:xfrm>
              <a:off x="8565502" y="4190713"/>
              <a:ext cx="431482" cy="1106503"/>
            </a:xfrm>
            <a:prstGeom prst="chevron">
              <a:avLst>
                <a:gd name="adj" fmla="val 62310"/>
              </a:avLst>
            </a:prstGeom>
            <a:gradFill>
              <a:gsLst>
                <a:gs pos="0">
                  <a:schemeClr val="bg1"/>
                </a:gs>
                <a:gs pos="50000">
                  <a:schemeClr val="accent3">
                    <a:hueOff val="0"/>
                    <a:satOff val="0"/>
                    <a:lumOff val="0"/>
                    <a:alphaOff val="0"/>
                    <a:satMod val="110000"/>
                    <a:lumMod val="100000"/>
                    <a:shade val="100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</a:gradFill>
            <a:effectLst>
              <a:outerShdw blurRad="50800" dist="38100" algn="l" rotWithShape="0">
                <a:prstClr val="black">
                  <a:alpha val="70000"/>
                </a:prstClr>
              </a:outerShdw>
            </a:effectLst>
            <a:scene3d>
              <a:camera prst="orthographicFront"/>
              <a:lightRig rig="flat" dir="t"/>
            </a:scene3d>
            <a:sp3d z="-80000" prstMaterial="plastic">
              <a:bevelT w="50800" h="50800"/>
              <a:bevelB w="25400" h="2540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3">
                <a:hueOff val="0"/>
                <a:satOff val="0"/>
                <a:lumOff val="0"/>
                <a:alphaOff val="0"/>
              </a:schemeClr>
            </a:fillRef>
            <a:effectRef idx="2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</p:grpSp>
      <p:grpSp>
        <p:nvGrpSpPr>
          <p:cNvPr id="45" name="Группа 44"/>
          <p:cNvGrpSpPr/>
          <p:nvPr/>
        </p:nvGrpSpPr>
        <p:grpSpPr>
          <a:xfrm>
            <a:off x="3499392" y="4190713"/>
            <a:ext cx="647223" cy="1106503"/>
            <a:chOff x="8349761" y="4190713"/>
            <a:chExt cx="647223" cy="1106503"/>
          </a:xfrm>
        </p:grpSpPr>
        <p:sp>
          <p:nvSpPr>
            <p:cNvPr id="46" name="Нашивка 45"/>
            <p:cNvSpPr/>
            <p:nvPr/>
          </p:nvSpPr>
          <p:spPr>
            <a:xfrm>
              <a:off x="8349761" y="4190713"/>
              <a:ext cx="431482" cy="1106503"/>
            </a:xfrm>
            <a:prstGeom prst="chevron">
              <a:avLst>
                <a:gd name="adj" fmla="val 62310"/>
              </a:avLst>
            </a:prstGeom>
            <a:gradFill>
              <a:gsLst>
                <a:gs pos="0">
                  <a:schemeClr val="bg1"/>
                </a:gs>
                <a:gs pos="50000">
                  <a:schemeClr val="accent3">
                    <a:hueOff val="0"/>
                    <a:satOff val="0"/>
                    <a:lumOff val="0"/>
                    <a:alphaOff val="0"/>
                    <a:satMod val="110000"/>
                    <a:lumMod val="100000"/>
                    <a:shade val="100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</a:gradFill>
            <a:effectLst>
              <a:outerShdw blurRad="50800" dist="38100" algn="l" rotWithShape="0">
                <a:prstClr val="black">
                  <a:alpha val="70000"/>
                </a:prstClr>
              </a:outerShdw>
            </a:effectLst>
            <a:scene3d>
              <a:camera prst="orthographicFront"/>
              <a:lightRig rig="flat" dir="t"/>
            </a:scene3d>
            <a:sp3d z="-80000" prstMaterial="plastic">
              <a:bevelT w="50800" h="50800"/>
              <a:bevelB w="25400" h="2540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3">
                <a:hueOff val="0"/>
                <a:satOff val="0"/>
                <a:lumOff val="0"/>
                <a:alphaOff val="0"/>
              </a:schemeClr>
            </a:fillRef>
            <a:effectRef idx="2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7" name="Нашивка 46"/>
            <p:cNvSpPr/>
            <p:nvPr/>
          </p:nvSpPr>
          <p:spPr>
            <a:xfrm>
              <a:off x="8565502" y="4190713"/>
              <a:ext cx="431482" cy="1106503"/>
            </a:xfrm>
            <a:prstGeom prst="chevron">
              <a:avLst>
                <a:gd name="adj" fmla="val 62310"/>
              </a:avLst>
            </a:prstGeom>
            <a:gradFill>
              <a:gsLst>
                <a:gs pos="0">
                  <a:schemeClr val="bg1"/>
                </a:gs>
                <a:gs pos="50000">
                  <a:schemeClr val="accent3">
                    <a:hueOff val="0"/>
                    <a:satOff val="0"/>
                    <a:lumOff val="0"/>
                    <a:alphaOff val="0"/>
                    <a:satMod val="110000"/>
                    <a:lumMod val="100000"/>
                    <a:shade val="100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</a:gradFill>
            <a:effectLst>
              <a:outerShdw blurRad="50800" dist="38100" algn="l" rotWithShape="0">
                <a:prstClr val="black">
                  <a:alpha val="70000"/>
                </a:prstClr>
              </a:outerShdw>
            </a:effectLst>
            <a:scene3d>
              <a:camera prst="orthographicFront"/>
              <a:lightRig rig="flat" dir="t"/>
            </a:scene3d>
            <a:sp3d z="-80000" prstMaterial="plastic">
              <a:bevelT w="50800" h="50800"/>
              <a:bevelB w="25400" h="2540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3">
                <a:hueOff val="0"/>
                <a:satOff val="0"/>
                <a:lumOff val="0"/>
                <a:alphaOff val="0"/>
              </a:schemeClr>
            </a:fillRef>
            <a:effectRef idx="2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</p:grpSp>
    </p:spTree>
    <p:extLst>
      <p:ext uri="{BB962C8B-B14F-4D97-AF65-F5344CB8AC3E}">
        <p14:creationId xmlns:p14="http://schemas.microsoft.com/office/powerpoint/2010/main" val="28219893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Группа 4"/>
          <p:cNvGrpSpPr/>
          <p:nvPr/>
        </p:nvGrpSpPr>
        <p:grpSpPr>
          <a:xfrm>
            <a:off x="393790" y="293399"/>
            <a:ext cx="11412727" cy="976770"/>
            <a:chOff x="680661" y="1633162"/>
            <a:chExt cx="10462468" cy="1092109"/>
          </a:xfrm>
        </p:grpSpPr>
        <p:sp>
          <p:nvSpPr>
            <p:cNvPr id="3" name="Скругленный прямоугольник 2"/>
            <p:cNvSpPr/>
            <p:nvPr/>
          </p:nvSpPr>
          <p:spPr>
            <a:xfrm>
              <a:off x="680661" y="1703130"/>
              <a:ext cx="10462468" cy="1022141"/>
            </a:xfrm>
            <a:prstGeom prst="roundRect">
              <a:avLst>
                <a:gd name="adj" fmla="val 8284"/>
              </a:avLst>
            </a:prstGeom>
            <a:effectLst>
              <a:outerShdw blurRad="152400" dist="38100" algn="ctr" rotWithShape="0">
                <a:prstClr val="black">
                  <a:alpha val="87000"/>
                </a:prstClr>
              </a:outerShdw>
            </a:effectLst>
            <a:scene3d>
              <a:camera prst="orthographicFront"/>
              <a:lightRig rig="flat" dir="t"/>
            </a:scene3d>
            <a:sp3d prstMaterial="plastic">
              <a:bevelT w="120900" h="88900"/>
              <a:bevelB w="88900" h="31750" prst="angle"/>
            </a:sp3d>
          </p:spPr>
          <p:style>
            <a:lnRef idx="0">
              <a:schemeClr val="accent3">
                <a:shade val="80000"/>
                <a:hueOff val="0"/>
                <a:satOff val="0"/>
                <a:lumOff val="0"/>
                <a:alphaOff val="0"/>
              </a:schemeClr>
            </a:lnRef>
            <a:fillRef idx="3">
              <a:schemeClr val="lt1">
                <a:hueOff val="0"/>
                <a:satOff val="0"/>
                <a:lumOff val="0"/>
                <a:alphaOff val="0"/>
              </a:schemeClr>
            </a:fillRef>
            <a:effectRef idx="2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92000" tIns="72000" rIns="72000" bIns="72000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2000" b="1" i="1" dirty="0"/>
                <a:t>с каким запаздыванием</a:t>
              </a:r>
              <a:r>
                <a:rPr lang="ru-RU" sz="2000" i="1" dirty="0"/>
                <a:t> (лагом) проявляется влияние тех или иных факторов на динамику вновь сформированного нами показателя </a:t>
              </a:r>
              <a:r>
                <a:rPr lang="en-GB" sz="2000" b="1" i="1" dirty="0"/>
                <a:t>Y</a:t>
              </a:r>
              <a:r>
                <a:rPr lang="ru-RU" sz="2000" i="1" dirty="0"/>
                <a:t> и какова </a:t>
              </a:r>
              <a:r>
                <a:rPr lang="ru-RU" sz="2000" b="1" i="1" dirty="0"/>
                <a:t>степень</a:t>
              </a:r>
              <a:r>
                <a:rPr lang="ru-RU" sz="2000" i="1" dirty="0"/>
                <a:t> этого влияния?</a:t>
              </a:r>
              <a:endParaRPr lang="ru-RU" sz="2000" b="1" kern="1200" dirty="0">
                <a:ln>
                  <a:solidFill>
                    <a:srgbClr val="740C0C"/>
                  </a:solidFill>
                </a:ln>
                <a:solidFill>
                  <a:srgbClr val="FA3B4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endParaRPr>
            </a:p>
          </p:txBody>
        </p:sp>
        <p:sp>
          <p:nvSpPr>
            <p:cNvPr id="4" name="Прямоугольник 3"/>
            <p:cNvSpPr/>
            <p:nvPr/>
          </p:nvSpPr>
          <p:spPr>
            <a:xfrm>
              <a:off x="786103" y="1633162"/>
              <a:ext cx="654345" cy="1015663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n-US" sz="6000" b="1" dirty="0">
                  <a:ln w="6600">
                    <a:solidFill>
                      <a:srgbClr val="740C0C"/>
                    </a:solidFill>
                    <a:prstDash val="solid"/>
                  </a:ln>
                  <a:solidFill>
                    <a:srgbClr val="E32833"/>
                  </a:solidFill>
                  <a:effectLst>
                    <a:outerShdw dist="63500" dir="2700000" algn="tl" rotWithShape="0">
                      <a:srgbClr val="740C0C"/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?</a:t>
              </a:r>
              <a:endParaRPr lang="ru-RU" sz="6000" b="1" cap="none" spc="0" dirty="0">
                <a:ln w="6600">
                  <a:solidFill>
                    <a:srgbClr val="740C0C"/>
                  </a:solidFill>
                  <a:prstDash val="solid"/>
                </a:ln>
                <a:solidFill>
                  <a:srgbClr val="E32833"/>
                </a:solidFill>
                <a:effectLst>
                  <a:outerShdw dist="63500" dir="2700000" algn="tl" rotWithShape="0">
                    <a:srgbClr val="740C0C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6" name="Группа 5"/>
          <p:cNvGrpSpPr/>
          <p:nvPr/>
        </p:nvGrpSpPr>
        <p:grpSpPr>
          <a:xfrm>
            <a:off x="393790" y="1333992"/>
            <a:ext cx="11412727" cy="976770"/>
            <a:chOff x="680661" y="1633162"/>
            <a:chExt cx="10462468" cy="1092109"/>
          </a:xfrm>
        </p:grpSpPr>
        <p:sp>
          <p:nvSpPr>
            <p:cNvPr id="7" name="Скругленный прямоугольник 6"/>
            <p:cNvSpPr/>
            <p:nvPr/>
          </p:nvSpPr>
          <p:spPr>
            <a:xfrm>
              <a:off x="680661" y="1703130"/>
              <a:ext cx="10462468" cy="1022141"/>
            </a:xfrm>
            <a:prstGeom prst="roundRect">
              <a:avLst>
                <a:gd name="adj" fmla="val 8284"/>
              </a:avLst>
            </a:prstGeom>
            <a:effectLst>
              <a:outerShdw blurRad="152400" dist="38100" algn="ctr" rotWithShape="0">
                <a:prstClr val="black">
                  <a:alpha val="87000"/>
                </a:prstClr>
              </a:outerShdw>
            </a:effectLst>
            <a:scene3d>
              <a:camera prst="orthographicFront"/>
              <a:lightRig rig="flat" dir="t"/>
            </a:scene3d>
            <a:sp3d prstMaterial="plastic">
              <a:bevelT w="120900" h="88900"/>
              <a:bevelB w="88900" h="31750" prst="angle"/>
            </a:sp3d>
          </p:spPr>
          <p:style>
            <a:lnRef idx="0">
              <a:schemeClr val="accent3">
                <a:shade val="80000"/>
                <a:hueOff val="0"/>
                <a:satOff val="0"/>
                <a:lumOff val="0"/>
                <a:alphaOff val="0"/>
              </a:schemeClr>
            </a:lnRef>
            <a:fillRef idx="3">
              <a:schemeClr val="lt1">
                <a:hueOff val="0"/>
                <a:satOff val="0"/>
                <a:lumOff val="0"/>
                <a:alphaOff val="0"/>
              </a:schemeClr>
            </a:fillRef>
            <a:effectRef idx="2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92000" tIns="72000" rIns="72000" bIns="72000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2000" i="1" dirty="0"/>
                <a:t>как определить, насколько заметно отражается на его динамике </a:t>
              </a:r>
              <a:r>
                <a:rPr lang="ru-RU" sz="2000" b="1" i="1" dirty="0"/>
                <a:t>скорость приращения</a:t>
              </a:r>
              <a:r>
                <a:rPr lang="ru-RU" sz="2000" i="1" dirty="0"/>
                <a:t> некоторых содержательно и статистически значимых факторов?</a:t>
              </a:r>
              <a:endParaRPr lang="ru-RU" sz="2000" b="1" kern="1200" dirty="0">
                <a:ln>
                  <a:solidFill>
                    <a:srgbClr val="740C0C"/>
                  </a:solidFill>
                </a:ln>
                <a:solidFill>
                  <a:srgbClr val="FA3B4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endParaRPr>
            </a:p>
          </p:txBody>
        </p:sp>
        <p:sp>
          <p:nvSpPr>
            <p:cNvPr id="8" name="Прямоугольник 7"/>
            <p:cNvSpPr/>
            <p:nvPr/>
          </p:nvSpPr>
          <p:spPr>
            <a:xfrm>
              <a:off x="786103" y="1633162"/>
              <a:ext cx="654345" cy="1015663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n-US" sz="6000" b="1" dirty="0">
                  <a:ln w="6600">
                    <a:solidFill>
                      <a:srgbClr val="740C0C"/>
                    </a:solidFill>
                    <a:prstDash val="solid"/>
                  </a:ln>
                  <a:solidFill>
                    <a:srgbClr val="E32833"/>
                  </a:solidFill>
                  <a:effectLst>
                    <a:outerShdw dist="63500" dir="2700000" algn="tl" rotWithShape="0">
                      <a:srgbClr val="740C0C"/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?</a:t>
              </a:r>
              <a:endParaRPr lang="ru-RU" sz="6000" b="1" cap="none" spc="0" dirty="0">
                <a:ln w="6600">
                  <a:solidFill>
                    <a:srgbClr val="740C0C"/>
                  </a:solidFill>
                  <a:prstDash val="solid"/>
                </a:ln>
                <a:solidFill>
                  <a:srgbClr val="E32833"/>
                </a:solidFill>
                <a:effectLst>
                  <a:outerShdw dist="63500" dir="2700000" algn="tl" rotWithShape="0">
                    <a:srgbClr val="740C0C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9" name="Группа 8"/>
          <p:cNvGrpSpPr/>
          <p:nvPr/>
        </p:nvGrpSpPr>
        <p:grpSpPr>
          <a:xfrm>
            <a:off x="393790" y="2368792"/>
            <a:ext cx="11412727" cy="976770"/>
            <a:chOff x="680661" y="1633162"/>
            <a:chExt cx="10462468" cy="1092109"/>
          </a:xfrm>
        </p:grpSpPr>
        <p:sp>
          <p:nvSpPr>
            <p:cNvPr id="10" name="Скругленный прямоугольник 9"/>
            <p:cNvSpPr/>
            <p:nvPr/>
          </p:nvSpPr>
          <p:spPr>
            <a:xfrm>
              <a:off x="680661" y="1703130"/>
              <a:ext cx="10462468" cy="1022141"/>
            </a:xfrm>
            <a:prstGeom prst="roundRect">
              <a:avLst>
                <a:gd name="adj" fmla="val 8284"/>
              </a:avLst>
            </a:prstGeom>
            <a:effectLst>
              <a:outerShdw blurRad="152400" dist="38100" algn="ctr" rotWithShape="0">
                <a:prstClr val="black">
                  <a:alpha val="87000"/>
                </a:prstClr>
              </a:outerShdw>
            </a:effectLst>
            <a:scene3d>
              <a:camera prst="orthographicFront"/>
              <a:lightRig rig="flat" dir="t"/>
            </a:scene3d>
            <a:sp3d prstMaterial="plastic">
              <a:bevelT w="120900" h="88900"/>
              <a:bevelB w="88900" h="31750" prst="angle"/>
            </a:sp3d>
          </p:spPr>
          <p:style>
            <a:lnRef idx="0">
              <a:schemeClr val="accent3">
                <a:shade val="80000"/>
                <a:hueOff val="0"/>
                <a:satOff val="0"/>
                <a:lumOff val="0"/>
                <a:alphaOff val="0"/>
              </a:schemeClr>
            </a:lnRef>
            <a:fillRef idx="3">
              <a:schemeClr val="lt1">
                <a:hueOff val="0"/>
                <a:satOff val="0"/>
                <a:lumOff val="0"/>
                <a:alphaOff val="0"/>
              </a:schemeClr>
            </a:fillRef>
            <a:effectRef idx="2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92000" tIns="72000" rIns="72000" bIns="72000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2000" i="1" dirty="0"/>
                <a:t>Как сформировать </a:t>
              </a:r>
              <a:r>
                <a:rPr lang="ru-RU" sz="2000" b="1" i="1" dirty="0"/>
                <a:t>оптимальный состав</a:t>
              </a:r>
              <a:r>
                <a:rPr lang="ru-RU" sz="2000" i="1" dirty="0"/>
                <a:t> независимых переменных для прогнозирования показателя </a:t>
              </a:r>
              <a:r>
                <a:rPr lang="en-GB" sz="2000" b="1" i="1" dirty="0"/>
                <a:t>Y</a:t>
              </a:r>
              <a:r>
                <a:rPr lang="ru-RU" sz="2000" i="1" dirty="0"/>
                <a:t>, используемого для характеристики достойного уровня жизни населения АТО?</a:t>
              </a:r>
              <a:endParaRPr lang="ru-RU" sz="2000" b="1" kern="1200" dirty="0">
                <a:ln>
                  <a:solidFill>
                    <a:srgbClr val="740C0C"/>
                  </a:solidFill>
                </a:ln>
                <a:solidFill>
                  <a:srgbClr val="FA3B4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endParaRPr>
            </a:p>
          </p:txBody>
        </p:sp>
        <p:sp>
          <p:nvSpPr>
            <p:cNvPr id="11" name="Прямоугольник 10"/>
            <p:cNvSpPr/>
            <p:nvPr/>
          </p:nvSpPr>
          <p:spPr>
            <a:xfrm>
              <a:off x="786103" y="1633162"/>
              <a:ext cx="654345" cy="1015663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n-US" sz="6000" b="1" dirty="0">
                  <a:ln w="6600">
                    <a:solidFill>
                      <a:srgbClr val="740C0C"/>
                    </a:solidFill>
                    <a:prstDash val="solid"/>
                  </a:ln>
                  <a:solidFill>
                    <a:srgbClr val="E32833"/>
                  </a:solidFill>
                  <a:effectLst>
                    <a:outerShdw dist="63500" dir="2700000" algn="tl" rotWithShape="0">
                      <a:srgbClr val="740C0C"/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?</a:t>
              </a:r>
              <a:endParaRPr lang="ru-RU" sz="6000" b="1" cap="none" spc="0" dirty="0">
                <a:ln w="6600">
                  <a:solidFill>
                    <a:srgbClr val="740C0C"/>
                  </a:solidFill>
                  <a:prstDash val="solid"/>
                </a:ln>
                <a:solidFill>
                  <a:srgbClr val="E32833"/>
                </a:solidFill>
                <a:effectLst>
                  <a:outerShdw dist="63500" dir="2700000" algn="tl" rotWithShape="0">
                    <a:srgbClr val="740C0C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8" name="Группа 17"/>
          <p:cNvGrpSpPr/>
          <p:nvPr/>
        </p:nvGrpSpPr>
        <p:grpSpPr>
          <a:xfrm>
            <a:off x="4449464" y="3466171"/>
            <a:ext cx="3301378" cy="1137765"/>
            <a:chOff x="4076573" y="3466172"/>
            <a:chExt cx="3301378" cy="1137765"/>
          </a:xfrm>
        </p:grpSpPr>
        <p:sp>
          <p:nvSpPr>
            <p:cNvPr id="13" name="Нашивка 12"/>
            <p:cNvSpPr/>
            <p:nvPr/>
          </p:nvSpPr>
          <p:spPr>
            <a:xfrm rot="5400000">
              <a:off x="5348007" y="2194738"/>
              <a:ext cx="758510" cy="3301377"/>
            </a:xfrm>
            <a:prstGeom prst="chevron">
              <a:avLst>
                <a:gd name="adj" fmla="val 62310"/>
              </a:avLst>
            </a:prstGeom>
            <a:gradFill flip="none" rotWithShape="1">
              <a:gsLst>
                <a:gs pos="0">
                  <a:srgbClr val="FA6C5C"/>
                </a:gs>
                <a:gs pos="50000">
                  <a:srgbClr val="9F1111"/>
                </a:gs>
                <a:gs pos="100000">
                  <a:srgbClr val="740C0C"/>
                </a:gs>
              </a:gsLst>
              <a:lin ang="0" scaled="1"/>
              <a:tileRect/>
            </a:gradFill>
            <a:effectLst>
              <a:outerShdw blurRad="50800" dist="38100" algn="l" rotWithShape="0">
                <a:prstClr val="black">
                  <a:alpha val="70000"/>
                </a:prstClr>
              </a:outerShdw>
            </a:effectLst>
            <a:scene3d>
              <a:camera prst="orthographicFront"/>
              <a:lightRig rig="flat" dir="t"/>
            </a:scene3d>
            <a:sp3d z="-80000" prstMaterial="plastic">
              <a:bevelT w="50800" h="50800"/>
              <a:bevelB w="25400" h="2540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3">
                <a:hueOff val="0"/>
                <a:satOff val="0"/>
                <a:lumOff val="0"/>
                <a:alphaOff val="0"/>
              </a:schemeClr>
            </a:fillRef>
            <a:effectRef idx="2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4" name="Нашивка 13"/>
            <p:cNvSpPr/>
            <p:nvPr/>
          </p:nvSpPr>
          <p:spPr>
            <a:xfrm rot="5400000">
              <a:off x="5348008" y="2573993"/>
              <a:ext cx="758510" cy="3301377"/>
            </a:xfrm>
            <a:prstGeom prst="chevron">
              <a:avLst>
                <a:gd name="adj" fmla="val 62310"/>
              </a:avLst>
            </a:prstGeom>
            <a:gradFill flip="none" rotWithShape="1">
              <a:gsLst>
                <a:gs pos="0">
                  <a:srgbClr val="FA6C5C"/>
                </a:gs>
                <a:gs pos="50000">
                  <a:srgbClr val="9F1111"/>
                </a:gs>
                <a:gs pos="100000">
                  <a:srgbClr val="740C0C"/>
                </a:gs>
              </a:gsLst>
              <a:lin ang="0" scaled="1"/>
              <a:tileRect/>
            </a:gradFill>
            <a:effectLst>
              <a:outerShdw blurRad="50800" dist="38100" algn="l" rotWithShape="0">
                <a:prstClr val="black">
                  <a:alpha val="70000"/>
                </a:prstClr>
              </a:outerShdw>
            </a:effectLst>
            <a:scene3d>
              <a:camera prst="orthographicFront"/>
              <a:lightRig rig="flat" dir="t"/>
            </a:scene3d>
            <a:sp3d z="-80000" prstMaterial="plastic">
              <a:bevelT w="50800" h="50800"/>
              <a:bevelB w="25400" h="2540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3">
                <a:hueOff val="0"/>
                <a:satOff val="0"/>
                <a:lumOff val="0"/>
                <a:alphaOff val="0"/>
              </a:schemeClr>
            </a:fillRef>
            <a:effectRef idx="2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</p:grpSp>
      <p:sp>
        <p:nvSpPr>
          <p:cNvPr id="16" name="Скругленный прямоугольник 15"/>
          <p:cNvSpPr/>
          <p:nvPr/>
        </p:nvSpPr>
        <p:spPr>
          <a:xfrm>
            <a:off x="393790" y="4724546"/>
            <a:ext cx="11412727" cy="1692394"/>
          </a:xfrm>
          <a:prstGeom prst="roundRect">
            <a:avLst>
              <a:gd name="adj" fmla="val 8284"/>
            </a:avLst>
          </a:prstGeom>
          <a:gradFill>
            <a:gsLst>
              <a:gs pos="0">
                <a:srgbClr val="FA6C5C"/>
              </a:gs>
              <a:gs pos="50000">
                <a:srgbClr val="9F1111"/>
              </a:gs>
              <a:gs pos="100000">
                <a:srgbClr val="740C0C"/>
              </a:gs>
            </a:gsLst>
          </a:gradFill>
          <a:effectLst>
            <a:outerShdw blurRad="152400" dist="38100" algn="ctr" rotWithShape="0">
              <a:prstClr val="black">
                <a:alpha val="87000"/>
              </a:prstClr>
            </a:outerShdw>
          </a:effectLst>
          <a:scene3d>
            <a:camera prst="orthographicFront"/>
            <a:lightRig rig="flat" dir="t"/>
          </a:scene3d>
          <a:sp3d prstMaterial="plastic">
            <a:bevelT w="120900" h="88900"/>
            <a:bevelB w="88900" h="31750" prst="angle"/>
          </a:sp3d>
        </p:spPr>
        <p:style>
          <a:lnRef idx="0">
            <a:schemeClr val="accent3">
              <a:shade val="80000"/>
              <a:hueOff val="0"/>
              <a:satOff val="0"/>
              <a:lumOff val="0"/>
              <a:alphaOff val="0"/>
            </a:schemeClr>
          </a:lnRef>
          <a:fillRef idx="3">
            <a:schemeClr val="lt1">
              <a:hueOff val="0"/>
              <a:satOff val="0"/>
              <a:lumOff val="0"/>
              <a:alphaOff val="0"/>
            </a:schemeClr>
          </a:fillRef>
          <a:effectRef idx="2">
            <a:scrgbClr r="0" g="0" b="0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72000" tIns="72000" rIns="72000" bIns="72000" numCol="1" spcCol="1270" anchor="ctr" anchorCtr="0">
            <a:noAutofit/>
          </a:bodyPr>
          <a:lstStyle/>
          <a:p>
            <a:pPr lvl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2000" i="1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Для ответа на поставленные вопросы нами выполнен </a:t>
            </a:r>
            <a:r>
              <a:rPr lang="ru-RU" sz="2000" b="1" i="1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расчет относительных значений приращения</a:t>
            </a:r>
            <a:r>
              <a:rPr lang="ru-RU" sz="2000" i="1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 всех статистически значимых факторов (</a:t>
            </a:r>
            <a:r>
              <a:rPr lang="ru-RU" sz="2000" b="1" i="1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со статистически значимыми коэффициентами корреляции с Y</a:t>
            </a:r>
            <a:r>
              <a:rPr lang="ru-RU" sz="2000" i="1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), представленных в исходной информации Росстата РФ [17] и относительного приращения показателя уровня жизни населения Y1 за 5-летний период (с 2010 по 2015 годы).</a:t>
            </a:r>
            <a:endParaRPr lang="ru-RU" sz="2000" i="1" kern="1200" dirty="0">
              <a:ln>
                <a:solidFill>
                  <a:schemeClr val="bg1"/>
                </a:solidFill>
              </a:ln>
              <a:solidFill>
                <a:schemeClr val="bg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9616003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кругленный прямоугольник 2"/>
          <p:cNvSpPr/>
          <p:nvPr/>
        </p:nvSpPr>
        <p:spPr>
          <a:xfrm>
            <a:off x="339999" y="327850"/>
            <a:ext cx="11661498" cy="936666"/>
          </a:xfrm>
          <a:prstGeom prst="roundRect">
            <a:avLst>
              <a:gd name="adj" fmla="val 8284"/>
            </a:avLst>
          </a:prstGeom>
          <a:gradFill>
            <a:gsLst>
              <a:gs pos="0">
                <a:srgbClr val="FA6C5C"/>
              </a:gs>
              <a:gs pos="50000">
                <a:srgbClr val="9F1111"/>
              </a:gs>
              <a:gs pos="100000">
                <a:srgbClr val="740C0C"/>
              </a:gs>
            </a:gsLst>
          </a:gradFill>
          <a:effectLst>
            <a:outerShdw blurRad="152400" dist="38100" algn="ctr" rotWithShape="0">
              <a:prstClr val="black">
                <a:alpha val="87000"/>
              </a:prstClr>
            </a:outerShdw>
          </a:effectLst>
          <a:scene3d>
            <a:camera prst="orthographicFront"/>
            <a:lightRig rig="flat" dir="t"/>
          </a:scene3d>
          <a:sp3d prstMaterial="plastic">
            <a:bevelT w="120900" h="88900"/>
            <a:bevelB w="88900" h="31750" prst="angle"/>
          </a:sp3d>
        </p:spPr>
        <p:style>
          <a:lnRef idx="0">
            <a:schemeClr val="accent3">
              <a:shade val="80000"/>
              <a:hueOff val="0"/>
              <a:satOff val="0"/>
              <a:lumOff val="0"/>
              <a:alphaOff val="0"/>
            </a:schemeClr>
          </a:lnRef>
          <a:fillRef idx="3">
            <a:schemeClr val="lt1">
              <a:hueOff val="0"/>
              <a:satOff val="0"/>
              <a:lumOff val="0"/>
              <a:alphaOff val="0"/>
            </a:schemeClr>
          </a:fillRef>
          <a:effectRef idx="2">
            <a:scrgbClr r="0" g="0" b="0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72000" tIns="72000" rIns="72000" bIns="72000" numCol="1" spcCol="1270" anchor="ctr" anchorCtr="0">
            <a:noAutofit/>
          </a:bodyPr>
          <a:lstStyle/>
          <a:p>
            <a:pPr lvl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20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После многочисленных расчетов с использованием различных сочетаний исходных факторов получены </a:t>
            </a:r>
            <a:r>
              <a:rPr lang="ru-RU" sz="2000" i="1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статистически значимые</a:t>
            </a:r>
            <a:r>
              <a:rPr lang="ru-RU" sz="20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 регрессионные модели,</a:t>
            </a:r>
            <a:r>
              <a:rPr lang="ru-RU" sz="2000" i="1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 хорошо описывающие исходную информацию, с составом факторов, включение которых в уравнение регрессии легко обосновать содержательно</a:t>
            </a:r>
            <a:r>
              <a:rPr lang="ru-RU" sz="20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.</a:t>
            </a:r>
            <a:endParaRPr lang="ru-RU" sz="2000" i="1" kern="1200" dirty="0">
              <a:ln>
                <a:solidFill>
                  <a:schemeClr val="bg1"/>
                </a:solidFill>
              </a:ln>
              <a:solidFill>
                <a:schemeClr val="bg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2400761" y="1424760"/>
            <a:ext cx="7539974" cy="835629"/>
          </a:xfrm>
          <a:prstGeom prst="roundRect">
            <a:avLst>
              <a:gd name="adj" fmla="val 8284"/>
            </a:avLst>
          </a:prstGeom>
          <a:effectLst>
            <a:outerShdw blurRad="152400" dist="38100" algn="ctr" rotWithShape="0">
              <a:prstClr val="black">
                <a:alpha val="87000"/>
              </a:prstClr>
            </a:outerShdw>
          </a:effectLst>
          <a:scene3d>
            <a:camera prst="orthographicFront"/>
            <a:lightRig rig="flat" dir="t"/>
          </a:scene3d>
          <a:sp3d prstMaterial="plastic">
            <a:bevelT w="120900" h="88900"/>
            <a:bevelB w="88900" h="31750" prst="angle"/>
          </a:sp3d>
        </p:spPr>
        <p:style>
          <a:lnRef idx="0">
            <a:schemeClr val="accent3">
              <a:shade val="80000"/>
              <a:hueOff val="0"/>
              <a:satOff val="0"/>
              <a:lumOff val="0"/>
              <a:alphaOff val="0"/>
            </a:schemeClr>
          </a:lnRef>
          <a:fillRef idx="3">
            <a:schemeClr val="lt1">
              <a:hueOff val="0"/>
              <a:satOff val="0"/>
              <a:lumOff val="0"/>
              <a:alphaOff val="0"/>
            </a:schemeClr>
          </a:fillRef>
          <a:effectRef idx="2">
            <a:scrgbClr r="0" g="0" b="0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72000" tIns="72000" rIns="72000" bIns="72000" numCol="1" spcCol="1270" anchor="ctr" anchorCtr="0">
            <a:noAutofit/>
          </a:bodyPr>
          <a:lstStyle/>
          <a:p>
            <a:pPr lvl="0" algn="ctr" defTabSz="889000">
              <a:lnSpc>
                <a:spcPct val="90000"/>
              </a:lnSpc>
              <a:spcBef>
                <a:spcPct val="0"/>
              </a:spcBef>
            </a:pPr>
            <a:r>
              <a:rPr lang="ru-RU" sz="2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Модель без свободного члена имеет вид</a:t>
            </a:r>
            <a:r>
              <a:rPr lang="ru-RU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</a:p>
          <a:p>
            <a:pPr lvl="0" algn="ctr" defTabSz="889000">
              <a:lnSpc>
                <a:spcPct val="90000"/>
              </a:lnSpc>
              <a:spcBef>
                <a:spcPct val="0"/>
              </a:spcBef>
            </a:pPr>
            <a:r>
              <a:rPr lang="ru-RU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b="1" dirty="0">
                <a:ln>
                  <a:solidFill>
                    <a:srgbClr val="740C0C"/>
                  </a:solidFill>
                </a:ln>
                <a:solidFill>
                  <a:srgbClr val="FA3B4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Y1 =b1*X1+b2*X2+b3*X3+ b4*X4</a:t>
            </a:r>
            <a:endParaRPr lang="ru-RU" sz="3200" b="1" kern="1200" dirty="0">
              <a:ln>
                <a:solidFill>
                  <a:srgbClr val="740C0C"/>
                </a:solidFill>
              </a:ln>
              <a:solidFill>
                <a:srgbClr val="FA3B40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244748" y="2420633"/>
            <a:ext cx="11842477" cy="1894192"/>
          </a:xfrm>
          <a:prstGeom prst="roundRect">
            <a:avLst>
              <a:gd name="adj" fmla="val 8284"/>
            </a:avLst>
          </a:prstGeom>
          <a:effectLst>
            <a:outerShdw blurRad="152400" dist="38100" algn="ctr" rotWithShape="0">
              <a:prstClr val="black">
                <a:alpha val="87000"/>
              </a:prstClr>
            </a:outerShdw>
          </a:effectLst>
          <a:scene3d>
            <a:camera prst="orthographicFront"/>
            <a:lightRig rig="flat" dir="t"/>
          </a:scene3d>
          <a:sp3d prstMaterial="plastic">
            <a:bevelT w="120900" h="88900"/>
            <a:bevelB w="88900" h="31750" prst="angle"/>
          </a:sp3d>
        </p:spPr>
        <p:style>
          <a:lnRef idx="0">
            <a:schemeClr val="accent3">
              <a:shade val="80000"/>
              <a:hueOff val="0"/>
              <a:satOff val="0"/>
              <a:lumOff val="0"/>
              <a:alphaOff val="0"/>
            </a:schemeClr>
          </a:lnRef>
          <a:fillRef idx="3">
            <a:schemeClr val="lt1">
              <a:hueOff val="0"/>
              <a:satOff val="0"/>
              <a:lumOff val="0"/>
              <a:alphaOff val="0"/>
            </a:schemeClr>
          </a:fillRef>
          <a:effectRef idx="2">
            <a:scrgbClr r="0" g="0" b="0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72000" tIns="72000" rIns="72000" bIns="72000" numCol="1" spcCol="1270" anchor="ctr" anchorCtr="0">
            <a:noAutofit/>
          </a:bodyPr>
          <a:lstStyle/>
          <a:p>
            <a:pPr lvl="0" defTabSz="889000">
              <a:lnSpc>
                <a:spcPct val="90000"/>
              </a:lnSpc>
              <a:spcBef>
                <a:spcPct val="0"/>
              </a:spcBef>
            </a:pPr>
            <a:r>
              <a:rPr lang="en-GB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Y</a:t>
            </a:r>
            <a:r>
              <a:rPr lang="ru-RU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1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 – относительное приращение показателя </a:t>
            </a:r>
            <a:r>
              <a:rPr lang="en-GB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Y</a:t>
            </a:r>
            <a:r>
              <a:rPr lang="ru-RU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, 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т.е. [(ВРП на душу населения в 2015 г., 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руб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)/(Стоимость фиксированного набора потребительских товаров и услуг в 2015г., 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руб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)]/[( ВРП на душу населения в 2010г., 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руб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)/( Стоимость фиксированного набора потребительских товаров и услуг в 2010г., 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руб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)];</a:t>
            </a:r>
          </a:p>
          <a:p>
            <a:pPr defTabSz="889000">
              <a:lnSpc>
                <a:spcPct val="90000"/>
              </a:lnSpc>
              <a:spcBef>
                <a:spcPct val="0"/>
              </a:spcBef>
            </a:pPr>
            <a:r>
              <a:rPr lang="en-GB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X</a:t>
            </a: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1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 - относительное приращение среднегодовой численности занятых, тыс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.;</a:t>
            </a:r>
          </a:p>
          <a:p>
            <a:pPr defTabSz="889000">
              <a:lnSpc>
                <a:spcPct val="90000"/>
              </a:lnSpc>
              <a:spcBef>
                <a:spcPct val="0"/>
              </a:spcBef>
            </a:pPr>
            <a:r>
              <a:rPr lang="en-GB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X</a:t>
            </a:r>
            <a:r>
              <a:rPr lang="ru-RU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2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 – относительное приращение инвестиций в основной капитал (в фактически действующих ценах), млн. 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руб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;</a:t>
            </a:r>
          </a:p>
          <a:p>
            <a:pPr defTabSz="889000">
              <a:lnSpc>
                <a:spcPct val="90000"/>
              </a:lnSpc>
              <a:spcBef>
                <a:spcPct val="0"/>
              </a:spcBef>
            </a:pPr>
            <a:r>
              <a:rPr lang="en-GB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X</a:t>
            </a:r>
            <a:r>
              <a:rPr lang="ru-RU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3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 – относительное приращение поступлений налогов, сборов и иных обязательных платежей в бюджетную систему РФ, млн. руб.</a:t>
            </a:r>
            <a:endParaRPr lang="ru-RU" b="1" dirty="0">
              <a:ln>
                <a:solidFill>
                  <a:srgbClr val="740C0C"/>
                </a:solidFill>
              </a:ln>
              <a:solidFill>
                <a:srgbClr val="FA3B4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endParaRPr>
          </a:p>
          <a:p>
            <a:pPr defTabSz="889000">
              <a:lnSpc>
                <a:spcPct val="90000"/>
              </a:lnSpc>
              <a:spcBef>
                <a:spcPct val="0"/>
              </a:spcBef>
            </a:pPr>
            <a:r>
              <a:rPr lang="en-GB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X</a:t>
            </a:r>
            <a:r>
              <a:rPr lang="ru-RU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4 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–</a:t>
            </a:r>
            <a:r>
              <a:rPr lang="ru-RU" baseline="-25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 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относительное 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приращение числа предприятий и организаций (на конец года по данным государственной регистрации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);</a:t>
            </a:r>
            <a:endParaRPr lang="ru-RU" b="1" kern="1200" dirty="0">
              <a:ln>
                <a:solidFill>
                  <a:srgbClr val="740C0C"/>
                </a:solidFill>
              </a:ln>
              <a:solidFill>
                <a:srgbClr val="FA3B4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endParaRPr>
          </a:p>
        </p:txBody>
      </p:sp>
      <p:sp>
        <p:nvSpPr>
          <p:cNvPr id="10" name="Прямоугольник с двумя скругленными соседними углами 9"/>
          <p:cNvSpPr/>
          <p:nvPr/>
        </p:nvSpPr>
        <p:spPr>
          <a:xfrm>
            <a:off x="482874" y="5041267"/>
            <a:ext cx="6228328" cy="1440000"/>
          </a:xfrm>
          <a:prstGeom prst="round2SameRect">
            <a:avLst>
              <a:gd name="adj1" fmla="val 0"/>
              <a:gd name="adj2" fmla="val 9260"/>
            </a:avLst>
          </a:prstGeom>
          <a:effectLst>
            <a:outerShdw blurRad="152400" dist="38100" algn="ctr" rotWithShape="0">
              <a:prstClr val="black">
                <a:alpha val="87000"/>
              </a:prstClr>
            </a:outerShdw>
          </a:effectLst>
          <a:scene3d>
            <a:camera prst="orthographicFront"/>
            <a:lightRig rig="flat" dir="t"/>
          </a:scene3d>
          <a:sp3d prstMaterial="plastic">
            <a:bevelT w="120900" h="88900"/>
            <a:bevelB w="88900" h="31750" prst="angle"/>
          </a:sp3d>
        </p:spPr>
        <p:style>
          <a:lnRef idx="0">
            <a:schemeClr val="accent3">
              <a:shade val="80000"/>
              <a:hueOff val="0"/>
              <a:satOff val="0"/>
              <a:lumOff val="0"/>
              <a:alphaOff val="0"/>
            </a:schemeClr>
          </a:lnRef>
          <a:fillRef idx="3">
            <a:schemeClr val="lt1">
              <a:hueOff val="0"/>
              <a:satOff val="0"/>
              <a:lumOff val="0"/>
              <a:alphaOff val="0"/>
            </a:schemeClr>
          </a:fillRef>
          <a:effectRef idx="2">
            <a:scrgbClr r="0" g="0" b="0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algn="ctr"/>
            <a:r>
              <a:rPr lang="ru-RU" b="1" dirty="0">
                <a:ln>
                  <a:solidFill>
                    <a:srgbClr val="740C0C"/>
                  </a:solidFill>
                </a:ln>
                <a:solidFill>
                  <a:srgbClr val="E328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для модели с четырьмя факторами-независимыми переменными:</a:t>
            </a:r>
            <a:r>
              <a:rPr lang="ru-RU" b="1" dirty="0"/>
              <a:t> </a:t>
            </a:r>
            <a:endParaRPr lang="ru-RU" dirty="0"/>
          </a:p>
          <a:p>
            <a:pPr algn="ctr"/>
            <a:r>
              <a:rPr lang="ru-RU" b="1" dirty="0"/>
              <a:t>Значения </a:t>
            </a:r>
            <a:r>
              <a:rPr lang="en-GB" b="1" i="1" dirty="0"/>
              <a:t>b</a:t>
            </a:r>
            <a:r>
              <a:rPr lang="ru-RU" b="1" dirty="0"/>
              <a:t>–коэффициентов</a:t>
            </a:r>
            <a:r>
              <a:rPr lang="ru-RU" b="1" dirty="0" smtClean="0"/>
              <a:t>: </a:t>
            </a:r>
            <a:r>
              <a:rPr lang="en-GB" b="1" i="1" dirty="0" smtClean="0"/>
              <a:t>b</a:t>
            </a:r>
            <a:r>
              <a:rPr lang="ru-RU" b="1" dirty="0"/>
              <a:t>1=0,1906; </a:t>
            </a:r>
            <a:r>
              <a:rPr lang="en-GB" b="1" i="1" dirty="0" smtClean="0"/>
              <a:t>b</a:t>
            </a:r>
            <a:r>
              <a:rPr lang="ru-RU" b="1" dirty="0"/>
              <a:t>2=0,159; </a:t>
            </a:r>
            <a:r>
              <a:rPr lang="en-GB" b="1" i="1" dirty="0" smtClean="0"/>
              <a:t>b</a:t>
            </a:r>
            <a:r>
              <a:rPr lang="ru-RU" b="1" i="1" dirty="0"/>
              <a:t>3</a:t>
            </a:r>
            <a:r>
              <a:rPr lang="ru-RU" b="1" dirty="0"/>
              <a:t>=0,11; </a:t>
            </a:r>
            <a:r>
              <a:rPr lang="en-GB" b="1" i="1" dirty="0" smtClean="0"/>
              <a:t>b</a:t>
            </a:r>
            <a:r>
              <a:rPr lang="ru-RU" b="1" dirty="0" smtClean="0"/>
              <a:t>4=0,477; </a:t>
            </a:r>
            <a:r>
              <a:rPr lang="en-GB" b="1" i="1" dirty="0" smtClean="0"/>
              <a:t>b</a:t>
            </a:r>
            <a:r>
              <a:rPr lang="ru-RU" b="1" dirty="0"/>
              <a:t>1/</a:t>
            </a:r>
            <a:r>
              <a:rPr lang="en-GB" b="1" dirty="0" err="1"/>
              <a:t>Ϭ</a:t>
            </a:r>
            <a:r>
              <a:rPr lang="en-GB" b="1" baseline="-25000" dirty="0" err="1"/>
              <a:t>b</a:t>
            </a:r>
            <a:r>
              <a:rPr lang="ru-RU" b="1" baseline="-25000" dirty="0"/>
              <a:t>1 </a:t>
            </a:r>
            <a:r>
              <a:rPr lang="ru-RU" b="1" dirty="0"/>
              <a:t>=2,13</a:t>
            </a:r>
            <a:r>
              <a:rPr lang="ru-RU" b="1" dirty="0" smtClean="0"/>
              <a:t>; </a:t>
            </a:r>
            <a:r>
              <a:rPr lang="en-GB" b="1" i="1" dirty="0" smtClean="0"/>
              <a:t>b</a:t>
            </a:r>
            <a:r>
              <a:rPr lang="ru-RU" b="1" dirty="0"/>
              <a:t>2/</a:t>
            </a:r>
            <a:r>
              <a:rPr lang="en-GB" b="1" dirty="0" err="1"/>
              <a:t>Ϭ</a:t>
            </a:r>
            <a:r>
              <a:rPr lang="en-GB" b="1" baseline="-25000" dirty="0" err="1"/>
              <a:t>b</a:t>
            </a:r>
            <a:r>
              <a:rPr lang="ru-RU" b="1" baseline="-25000" dirty="0" smtClean="0"/>
              <a:t>2</a:t>
            </a:r>
            <a:r>
              <a:rPr lang="ru-RU" b="1" dirty="0" smtClean="0"/>
              <a:t>=5,29; </a:t>
            </a:r>
            <a:r>
              <a:rPr lang="en-GB" b="1" i="1" dirty="0" smtClean="0"/>
              <a:t>b</a:t>
            </a:r>
            <a:r>
              <a:rPr lang="ru-RU" b="1" i="1" dirty="0"/>
              <a:t>3 </a:t>
            </a:r>
            <a:r>
              <a:rPr lang="ru-RU" b="1" dirty="0"/>
              <a:t>/</a:t>
            </a:r>
            <a:r>
              <a:rPr lang="en-GB" b="1" dirty="0" err="1"/>
              <a:t>Ϭ</a:t>
            </a:r>
            <a:r>
              <a:rPr lang="en-GB" b="1" baseline="-25000" dirty="0" err="1"/>
              <a:t>b</a:t>
            </a:r>
            <a:r>
              <a:rPr lang="ru-RU" b="1" baseline="-25000" dirty="0"/>
              <a:t>3</a:t>
            </a:r>
            <a:r>
              <a:rPr lang="ru-RU" b="1" dirty="0"/>
              <a:t>=3,05; </a:t>
            </a:r>
            <a:r>
              <a:rPr lang="en-GB" b="1" i="1" dirty="0" smtClean="0"/>
              <a:t>b</a:t>
            </a:r>
            <a:r>
              <a:rPr lang="ru-RU" b="1" i="1" dirty="0"/>
              <a:t>4</a:t>
            </a:r>
            <a:r>
              <a:rPr lang="ru-RU" b="1" dirty="0"/>
              <a:t>/</a:t>
            </a:r>
            <a:r>
              <a:rPr lang="en-GB" b="1" dirty="0" err="1"/>
              <a:t>Ϭ</a:t>
            </a:r>
            <a:r>
              <a:rPr lang="en-GB" b="1" baseline="-25000" dirty="0" err="1"/>
              <a:t>b</a:t>
            </a:r>
            <a:r>
              <a:rPr lang="ru-RU" b="1" baseline="-25000" dirty="0"/>
              <a:t>4</a:t>
            </a:r>
            <a:r>
              <a:rPr lang="ru-RU" b="1" dirty="0"/>
              <a:t>=4,76</a:t>
            </a:r>
            <a:r>
              <a:rPr lang="ru-RU" b="1" dirty="0" smtClean="0"/>
              <a:t>; </a:t>
            </a:r>
            <a:r>
              <a:rPr lang="en-GB" b="1" i="1" dirty="0" smtClean="0"/>
              <a:t>R</a:t>
            </a:r>
            <a:r>
              <a:rPr lang="ru-RU" b="1" baseline="30000" dirty="0" smtClean="0"/>
              <a:t>2</a:t>
            </a:r>
            <a:r>
              <a:rPr lang="ru-RU" b="1" dirty="0" smtClean="0"/>
              <a:t>=0,98; </a:t>
            </a:r>
            <a:r>
              <a:rPr lang="en-GB" b="1" i="1" dirty="0" smtClean="0"/>
              <a:t>R</a:t>
            </a:r>
            <a:r>
              <a:rPr lang="ru-RU" b="1" baseline="30000" dirty="0" smtClean="0"/>
              <a:t>2</a:t>
            </a:r>
            <a:r>
              <a:rPr lang="ru-RU" b="1" baseline="-25000" dirty="0" smtClean="0"/>
              <a:t>скорр</a:t>
            </a:r>
            <a:r>
              <a:rPr lang="ru-RU" b="1" dirty="0" smtClean="0"/>
              <a:t>=0,97; </a:t>
            </a:r>
            <a:r>
              <a:rPr lang="en-GB" b="1" dirty="0" smtClean="0"/>
              <a:t>F</a:t>
            </a:r>
            <a:r>
              <a:rPr lang="ru-RU" b="1" dirty="0" err="1"/>
              <a:t>кр</a:t>
            </a:r>
            <a:r>
              <a:rPr lang="ru-RU" b="1" dirty="0"/>
              <a:t>=1429,6.</a:t>
            </a:r>
            <a:endParaRPr lang="ru-RU" b="1" kern="1200" dirty="0">
              <a:ln>
                <a:solidFill>
                  <a:srgbClr val="740C0C"/>
                </a:solidFill>
              </a:ln>
              <a:solidFill>
                <a:srgbClr val="FA3B40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11" name="Прямоугольник с двумя скругленными соседними углами 10"/>
          <p:cNvSpPr/>
          <p:nvPr/>
        </p:nvSpPr>
        <p:spPr>
          <a:xfrm>
            <a:off x="6711202" y="5041267"/>
            <a:ext cx="5184399" cy="1440000"/>
          </a:xfrm>
          <a:prstGeom prst="round2SameRect">
            <a:avLst>
              <a:gd name="adj1" fmla="val 0"/>
              <a:gd name="adj2" fmla="val 9922"/>
            </a:avLst>
          </a:prstGeom>
          <a:effectLst>
            <a:outerShdw blurRad="152400" dist="38100" algn="ctr" rotWithShape="0">
              <a:prstClr val="black">
                <a:alpha val="87000"/>
              </a:prstClr>
            </a:outerShdw>
          </a:effectLst>
          <a:scene3d>
            <a:camera prst="orthographicFront"/>
            <a:lightRig rig="flat" dir="t"/>
          </a:scene3d>
          <a:sp3d prstMaterial="plastic">
            <a:bevelT w="120900" h="88900"/>
            <a:bevelB w="88900" h="31750" prst="angle"/>
          </a:sp3d>
        </p:spPr>
        <p:style>
          <a:lnRef idx="0">
            <a:schemeClr val="accent3">
              <a:shade val="80000"/>
              <a:hueOff val="0"/>
              <a:satOff val="0"/>
              <a:lumOff val="0"/>
              <a:alphaOff val="0"/>
            </a:schemeClr>
          </a:lnRef>
          <a:fillRef idx="3">
            <a:schemeClr val="lt1">
              <a:hueOff val="0"/>
              <a:satOff val="0"/>
              <a:lumOff val="0"/>
              <a:alphaOff val="0"/>
            </a:schemeClr>
          </a:fillRef>
          <a:effectRef idx="2">
            <a:scrgbClr r="0" g="0" b="0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0" tIns="0" rIns="0" bIns="0" numCol="1" spcCol="1270" anchor="t" anchorCtr="0">
            <a:noAutofit/>
          </a:bodyPr>
          <a:lstStyle/>
          <a:p>
            <a:pPr algn="ctr"/>
            <a:r>
              <a:rPr lang="ru-RU" b="1" dirty="0">
                <a:ln>
                  <a:solidFill>
                    <a:srgbClr val="740C0C"/>
                  </a:solidFill>
                </a:ln>
                <a:solidFill>
                  <a:srgbClr val="E328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для модели с тремя факторами-независимыми переменными X1, X2, X3:</a:t>
            </a:r>
            <a:r>
              <a:rPr lang="ru-RU" b="1" dirty="0" smtClean="0"/>
              <a:t> </a:t>
            </a:r>
            <a:endParaRPr lang="ru-RU" dirty="0"/>
          </a:p>
          <a:p>
            <a:pPr algn="ctr"/>
            <a:r>
              <a:rPr lang="en-US" b="1" dirty="0"/>
              <a:t>b1=0,492; </a:t>
            </a:r>
            <a:r>
              <a:rPr lang="en-US" b="1" dirty="0" smtClean="0"/>
              <a:t>b2=0,179</a:t>
            </a:r>
            <a:r>
              <a:rPr lang="en-US" b="1" dirty="0"/>
              <a:t>; </a:t>
            </a:r>
            <a:r>
              <a:rPr lang="en-US" b="1" dirty="0" smtClean="0"/>
              <a:t>b3=0,195</a:t>
            </a:r>
            <a:r>
              <a:rPr lang="en-US" b="1" dirty="0"/>
              <a:t>; </a:t>
            </a:r>
          </a:p>
          <a:p>
            <a:pPr algn="ctr"/>
            <a:r>
              <a:rPr lang="en-US" b="1" dirty="0"/>
              <a:t> b1/</a:t>
            </a:r>
            <a:r>
              <a:rPr lang="ru-RU" b="1" dirty="0"/>
              <a:t>Ϭ</a:t>
            </a:r>
            <a:r>
              <a:rPr lang="en-US" b="1" dirty="0"/>
              <a:t>b1 =</a:t>
            </a:r>
            <a:r>
              <a:rPr lang="en-US" b="1" dirty="0" smtClean="0"/>
              <a:t>6,88;</a:t>
            </a:r>
            <a:r>
              <a:rPr lang="ru-RU" b="1" dirty="0" smtClean="0"/>
              <a:t> </a:t>
            </a:r>
            <a:r>
              <a:rPr lang="en-US" b="1" dirty="0" smtClean="0"/>
              <a:t>b2/</a:t>
            </a:r>
            <a:r>
              <a:rPr lang="ru-RU" b="1" dirty="0"/>
              <a:t>Ϭ</a:t>
            </a:r>
            <a:r>
              <a:rPr lang="en-US" b="1" dirty="0"/>
              <a:t>b2=9,27; </a:t>
            </a:r>
            <a:r>
              <a:rPr lang="en-US" b="1" dirty="0" smtClean="0"/>
              <a:t>b3 </a:t>
            </a:r>
            <a:r>
              <a:rPr lang="en-US" b="1" dirty="0"/>
              <a:t>/</a:t>
            </a:r>
            <a:r>
              <a:rPr lang="ru-RU" b="1" dirty="0"/>
              <a:t>Ϭ</a:t>
            </a:r>
            <a:r>
              <a:rPr lang="en-US" b="1" dirty="0"/>
              <a:t>b3=5,44; </a:t>
            </a:r>
          </a:p>
          <a:p>
            <a:pPr algn="ctr"/>
            <a:r>
              <a:rPr lang="en-US" b="1" dirty="0" smtClean="0"/>
              <a:t>R2=0,98;</a:t>
            </a:r>
            <a:r>
              <a:rPr lang="ru-RU" b="1" dirty="0" smtClean="0"/>
              <a:t> </a:t>
            </a:r>
            <a:r>
              <a:rPr lang="en-US" b="1" dirty="0" smtClean="0"/>
              <a:t>R2</a:t>
            </a:r>
            <a:r>
              <a:rPr lang="ru-RU" b="1" dirty="0" err="1"/>
              <a:t>скорр</a:t>
            </a:r>
            <a:r>
              <a:rPr lang="ru-RU" b="1" dirty="0"/>
              <a:t>=0,97; </a:t>
            </a:r>
            <a:r>
              <a:rPr lang="en-US" b="1" dirty="0" smtClean="0"/>
              <a:t>F</a:t>
            </a:r>
            <a:r>
              <a:rPr lang="ru-RU" b="1" dirty="0" err="1" smtClean="0"/>
              <a:t>кр</a:t>
            </a:r>
            <a:r>
              <a:rPr lang="ru-RU" b="1" dirty="0" smtClean="0"/>
              <a:t>=1476,8</a:t>
            </a:r>
            <a:endParaRPr lang="ru-RU" b="1" dirty="0"/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482874" y="4628566"/>
            <a:ext cx="11412727" cy="414260"/>
          </a:xfrm>
          <a:prstGeom prst="roundRect">
            <a:avLst>
              <a:gd name="adj" fmla="val 8284"/>
            </a:avLst>
          </a:prstGeom>
          <a:gradFill>
            <a:gsLst>
              <a:gs pos="0">
                <a:srgbClr val="FA6C5C"/>
              </a:gs>
              <a:gs pos="50000">
                <a:srgbClr val="9F1111"/>
              </a:gs>
              <a:gs pos="100000">
                <a:srgbClr val="740C0C"/>
              </a:gs>
            </a:gsLst>
          </a:gradFill>
          <a:effectLst>
            <a:outerShdw blurRad="152400" dist="38100" algn="ctr" rotWithShape="0">
              <a:prstClr val="black">
                <a:alpha val="87000"/>
              </a:prstClr>
            </a:outerShdw>
          </a:effectLst>
          <a:scene3d>
            <a:camera prst="orthographicFront"/>
            <a:lightRig rig="flat" dir="t"/>
          </a:scene3d>
          <a:sp3d prstMaterial="plastic">
            <a:bevelT w="120900" h="88900"/>
            <a:bevelB w="88900" h="31750" prst="angle"/>
          </a:sp3d>
        </p:spPr>
        <p:style>
          <a:lnRef idx="0">
            <a:schemeClr val="accent3">
              <a:shade val="80000"/>
              <a:hueOff val="0"/>
              <a:satOff val="0"/>
              <a:lumOff val="0"/>
              <a:alphaOff val="0"/>
            </a:schemeClr>
          </a:lnRef>
          <a:fillRef idx="3">
            <a:schemeClr val="lt1">
              <a:hueOff val="0"/>
              <a:satOff val="0"/>
              <a:lumOff val="0"/>
              <a:alphaOff val="0"/>
            </a:schemeClr>
          </a:fillRef>
          <a:effectRef idx="2">
            <a:scrgbClr r="0" g="0" b="0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72000" tIns="72000" rIns="72000" bIns="72000" numCol="1" spcCol="1270" anchor="ctr" anchorCtr="0">
            <a:noAutofit/>
          </a:bodyPr>
          <a:lstStyle/>
          <a:p>
            <a:pPr lvl="0" algn="ctr" defTabSz="889000">
              <a:lnSpc>
                <a:spcPct val="90000"/>
              </a:lnSpc>
              <a:spcBef>
                <a:spcPct val="0"/>
              </a:spcBef>
            </a:pPr>
            <a:r>
              <a:rPr lang="ru-RU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В результате получены следующие численные значения </a:t>
            </a:r>
            <a:r>
              <a:rPr lang="ru-RU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статистических показателей </a:t>
            </a:r>
            <a:r>
              <a:rPr lang="ru-RU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качества моделей:</a:t>
            </a:r>
            <a:endParaRPr lang="ru-RU" i="1" kern="1200" dirty="0">
              <a:ln>
                <a:solidFill>
                  <a:schemeClr val="bg1"/>
                </a:solidFill>
              </a:ln>
              <a:solidFill>
                <a:schemeClr val="bg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4150005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8767" y="138984"/>
            <a:ext cx="11855245" cy="945746"/>
          </a:xfrm>
        </p:spPr>
        <p:txBody>
          <a:bodyPr>
            <a:noAutofit/>
          </a:bodyPr>
          <a:lstStyle/>
          <a:p>
            <a:r>
              <a:rPr lang="ru-RU" sz="2700" dirty="0"/>
              <a:t>С</a:t>
            </a:r>
            <a:r>
              <a:rPr lang="ru-RU" sz="2700" dirty="0" smtClean="0"/>
              <a:t>татистическая </a:t>
            </a:r>
            <a:r>
              <a:rPr lang="ru-RU" sz="2700" dirty="0"/>
              <a:t>значимость влияния исходного состава факторов на относительное приращение значений показателя «(ВРП на душу населения, </a:t>
            </a:r>
            <a:r>
              <a:rPr lang="ru-RU" sz="2700" dirty="0" err="1"/>
              <a:t>руб</a:t>
            </a:r>
            <a:r>
              <a:rPr lang="ru-RU" sz="2700" dirty="0" smtClean="0"/>
              <a:t>)»</a:t>
            </a:r>
            <a:br>
              <a:rPr lang="ru-RU" sz="2700" dirty="0" smtClean="0"/>
            </a:br>
            <a:r>
              <a:rPr lang="ru-RU" sz="2700" dirty="0" smtClean="0"/>
              <a:t>за </a:t>
            </a:r>
            <a:r>
              <a:rPr lang="ru-RU" sz="2700" dirty="0"/>
              <a:t>5-летний период (с 2010 по 2015 годы</a:t>
            </a:r>
            <a:r>
              <a:rPr lang="ru-RU" sz="2700" dirty="0" smtClean="0"/>
              <a:t>)</a:t>
            </a:r>
            <a:endParaRPr lang="ru-RU" sz="2700" dirty="0"/>
          </a:p>
        </p:txBody>
      </p:sp>
      <p:grpSp>
        <p:nvGrpSpPr>
          <p:cNvPr id="6" name="Группа 5"/>
          <p:cNvGrpSpPr/>
          <p:nvPr/>
        </p:nvGrpSpPr>
        <p:grpSpPr>
          <a:xfrm>
            <a:off x="476589" y="1353672"/>
            <a:ext cx="11232023" cy="1165411"/>
            <a:chOff x="940635" y="1550730"/>
            <a:chExt cx="10127706" cy="1371599"/>
          </a:xfrm>
        </p:grpSpPr>
        <p:sp>
          <p:nvSpPr>
            <p:cNvPr id="5" name="Прямоугольник с двумя усеченными противолежащими углами 4"/>
            <p:cNvSpPr/>
            <p:nvPr/>
          </p:nvSpPr>
          <p:spPr>
            <a:xfrm>
              <a:off x="1081000" y="1711930"/>
              <a:ext cx="9987341" cy="1210399"/>
            </a:xfrm>
            <a:prstGeom prst="snip2DiagRect">
              <a:avLst>
                <a:gd name="adj1" fmla="val 48142"/>
                <a:gd name="adj2" fmla="val 0"/>
              </a:avLst>
            </a:prstGeom>
            <a:gradFill>
              <a:gsLst>
                <a:gs pos="0">
                  <a:srgbClr val="FA6C5C"/>
                </a:gs>
                <a:gs pos="50000">
                  <a:srgbClr val="9F1111"/>
                </a:gs>
                <a:gs pos="100000">
                  <a:srgbClr val="740C0C"/>
                </a:gs>
              </a:gsLst>
            </a:gradFill>
            <a:effectLst>
              <a:outerShdw blurRad="152400" dist="38100" algn="ctr" rotWithShape="0">
                <a:prstClr val="black">
                  <a:alpha val="87000"/>
                </a:prstClr>
              </a:outerShdw>
            </a:effectLst>
            <a:scene3d>
              <a:camera prst="orthographicFront"/>
              <a:lightRig rig="flat" dir="t"/>
            </a:scene3d>
            <a:sp3d prstMaterial="plastic">
              <a:bevelT w="120900" h="88900"/>
              <a:bevelB w="88900" h="31750" prst="angle"/>
            </a:sp3d>
          </p:spPr>
          <p:style>
            <a:lnRef idx="0">
              <a:schemeClr val="accent3">
                <a:shade val="80000"/>
                <a:hueOff val="0"/>
                <a:satOff val="0"/>
                <a:lumOff val="0"/>
                <a:alphaOff val="0"/>
              </a:schemeClr>
            </a:lnRef>
            <a:fillRef idx="3">
              <a:schemeClr val="lt1">
                <a:hueOff val="0"/>
                <a:satOff val="0"/>
                <a:lumOff val="0"/>
                <a:alphaOff val="0"/>
              </a:schemeClr>
            </a:fillRef>
            <a:effectRef idx="2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2000" tIns="72000" rIns="72000" bIns="72000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2000" i="1" kern="12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endParaRPr>
            </a:p>
          </p:txBody>
        </p:sp>
        <p:sp>
          <p:nvSpPr>
            <p:cNvPr id="3" name="Прямоугольник с двумя усеченными противолежащими углами 2"/>
            <p:cNvSpPr/>
            <p:nvPr/>
          </p:nvSpPr>
          <p:spPr>
            <a:xfrm>
              <a:off x="940635" y="1550730"/>
              <a:ext cx="9987341" cy="1210399"/>
            </a:xfrm>
            <a:prstGeom prst="snip2DiagRect">
              <a:avLst>
                <a:gd name="adj1" fmla="val 50000"/>
                <a:gd name="adj2" fmla="val 0"/>
              </a:avLst>
            </a:prstGeom>
            <a:effectLst>
              <a:outerShdw blurRad="152400" dist="38100" algn="ctr" rotWithShape="0">
                <a:prstClr val="black">
                  <a:alpha val="87000"/>
                </a:prstClr>
              </a:outerShdw>
            </a:effectLst>
            <a:scene3d>
              <a:camera prst="orthographicFront"/>
              <a:lightRig rig="flat" dir="t"/>
            </a:scene3d>
            <a:sp3d prstMaterial="plastic">
              <a:bevelT w="120900" h="88900"/>
              <a:bevelB w="88900" h="31750" prst="angle"/>
            </a:sp3d>
          </p:spPr>
          <p:style>
            <a:lnRef idx="0">
              <a:schemeClr val="accent3">
                <a:shade val="80000"/>
                <a:hueOff val="0"/>
                <a:satOff val="0"/>
                <a:lumOff val="0"/>
                <a:alphaOff val="0"/>
              </a:schemeClr>
            </a:lnRef>
            <a:fillRef idx="3">
              <a:schemeClr val="lt1">
                <a:hueOff val="0"/>
                <a:satOff val="0"/>
                <a:lumOff val="0"/>
                <a:alphaOff val="0"/>
              </a:schemeClr>
            </a:fillRef>
            <a:effectRef idx="2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2000" tIns="72000" rIns="72000" bIns="72000" numCol="1" spcCol="1270" anchor="ctr" anchorCtr="0">
              <a:noAutofit/>
            </a:bodyPr>
            <a:lstStyle/>
            <a:p>
              <a:pPr algn="ctr"/>
              <a:r>
                <a:rPr lang="ru-RU" sz="2000" b="1" dirty="0">
                  <a:ln>
                    <a:solidFill>
                      <a:srgbClr val="740C0C"/>
                    </a:solidFill>
                  </a:ln>
                  <a:solidFill>
                    <a:srgbClr val="E32833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В результате выполненных расчетов оказалось, что наиболее существенное влияние на анализируемый показатель оказывают выявленные ранее факторы-независимые переменные X1, X2, X3.</a:t>
              </a:r>
              <a:endParaRPr lang="ru-RU" b="1" kern="1200" dirty="0">
                <a:ln>
                  <a:solidFill>
                    <a:srgbClr val="740C0C"/>
                  </a:solidFill>
                </a:ln>
                <a:solidFill>
                  <a:srgbClr val="FA3B4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endParaRPr>
            </a:p>
          </p:txBody>
        </p:sp>
      </p:grpSp>
      <p:sp>
        <p:nvSpPr>
          <p:cNvPr id="7" name="Скругленный прямоугольник 6"/>
          <p:cNvSpPr/>
          <p:nvPr/>
        </p:nvSpPr>
        <p:spPr>
          <a:xfrm>
            <a:off x="386237" y="2778564"/>
            <a:ext cx="11412727" cy="574237"/>
          </a:xfrm>
          <a:prstGeom prst="roundRect">
            <a:avLst>
              <a:gd name="adj" fmla="val 8284"/>
            </a:avLst>
          </a:prstGeom>
          <a:gradFill>
            <a:gsLst>
              <a:gs pos="0">
                <a:srgbClr val="FA6C5C"/>
              </a:gs>
              <a:gs pos="50000">
                <a:srgbClr val="9F1111"/>
              </a:gs>
              <a:gs pos="100000">
                <a:srgbClr val="740C0C"/>
              </a:gs>
            </a:gsLst>
          </a:gradFill>
          <a:effectLst>
            <a:outerShdw blurRad="152400" dist="38100" algn="ctr" rotWithShape="0">
              <a:prstClr val="black">
                <a:alpha val="87000"/>
              </a:prstClr>
            </a:outerShdw>
          </a:effectLst>
          <a:scene3d>
            <a:camera prst="orthographicFront"/>
            <a:lightRig rig="flat" dir="t"/>
          </a:scene3d>
          <a:sp3d prstMaterial="plastic">
            <a:bevelT w="120900" h="88900"/>
            <a:bevelB w="88900" h="31750" prst="angle"/>
          </a:sp3d>
        </p:spPr>
        <p:style>
          <a:lnRef idx="0">
            <a:schemeClr val="accent3">
              <a:shade val="80000"/>
              <a:hueOff val="0"/>
              <a:satOff val="0"/>
              <a:lumOff val="0"/>
              <a:alphaOff val="0"/>
            </a:schemeClr>
          </a:lnRef>
          <a:fillRef idx="3">
            <a:schemeClr val="lt1">
              <a:hueOff val="0"/>
              <a:satOff val="0"/>
              <a:lumOff val="0"/>
              <a:alphaOff val="0"/>
            </a:schemeClr>
          </a:fillRef>
          <a:effectRef idx="2">
            <a:scrgbClr r="0" g="0" b="0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72000" tIns="72000" rIns="72000" bIns="72000" numCol="1" spcCol="1270" anchor="ctr" anchorCtr="0">
            <a:noAutofit/>
          </a:bodyPr>
          <a:lstStyle/>
          <a:p>
            <a:pPr lvl="0" algn="ctr" defTabSz="889000">
              <a:lnSpc>
                <a:spcPct val="90000"/>
              </a:lnSpc>
              <a:spcBef>
                <a:spcPct val="0"/>
              </a:spcBef>
            </a:pPr>
            <a:r>
              <a:rPr lang="ru-RU" sz="22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Получены следующие численные значения статистических показателей качества моделей:</a:t>
            </a:r>
            <a:endParaRPr lang="ru-RU" sz="2200" i="1" kern="1200" dirty="0">
              <a:ln>
                <a:solidFill>
                  <a:schemeClr val="bg1"/>
                </a:solidFill>
              </a:ln>
              <a:solidFill>
                <a:schemeClr val="bg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686048" y="3450917"/>
            <a:ext cx="5189812" cy="1756586"/>
          </a:xfrm>
          <a:prstGeom prst="roundRect">
            <a:avLst>
              <a:gd name="adj" fmla="val 8284"/>
            </a:avLst>
          </a:prstGeom>
          <a:effectLst>
            <a:outerShdw blurRad="152400" dist="38100" algn="ctr" rotWithShape="0">
              <a:prstClr val="black">
                <a:alpha val="87000"/>
              </a:prstClr>
            </a:outerShdw>
          </a:effectLst>
          <a:scene3d>
            <a:camera prst="orthographicFront"/>
            <a:lightRig rig="flat" dir="t"/>
          </a:scene3d>
          <a:sp3d prstMaterial="plastic">
            <a:bevelT w="120900" h="88900"/>
            <a:bevelB w="88900" h="31750" prst="angle"/>
          </a:sp3d>
        </p:spPr>
        <p:style>
          <a:lnRef idx="0">
            <a:schemeClr val="accent3">
              <a:shade val="80000"/>
              <a:hueOff val="0"/>
              <a:satOff val="0"/>
              <a:lumOff val="0"/>
              <a:alphaOff val="0"/>
            </a:schemeClr>
          </a:lnRef>
          <a:fillRef idx="3">
            <a:schemeClr val="lt1">
              <a:hueOff val="0"/>
              <a:satOff val="0"/>
              <a:lumOff val="0"/>
              <a:alphaOff val="0"/>
            </a:schemeClr>
          </a:fillRef>
          <a:effectRef idx="2">
            <a:scrgbClr r="0" g="0" b="0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72000" tIns="72000" rIns="72000" bIns="72000" numCol="1" spcCol="1270" anchor="ctr" anchorCtr="0">
            <a:noAutofit/>
          </a:bodyPr>
          <a:lstStyle/>
          <a:p>
            <a:pPr algn="ctr"/>
            <a:r>
              <a:rPr lang="ru-RU" sz="2000" b="1" dirty="0">
                <a:ln>
                  <a:solidFill>
                    <a:srgbClr val="740C0C"/>
                  </a:solidFill>
                </a:ln>
                <a:solidFill>
                  <a:srgbClr val="E328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для модели с тремя факторами-независимыми переменными X1, X2, X3: </a:t>
            </a:r>
          </a:p>
          <a:p>
            <a:pPr algn="ctr"/>
            <a:r>
              <a:rPr lang="ru-RU" sz="2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b1=0,863; b2=0,275; b3=0,249; </a:t>
            </a:r>
          </a:p>
          <a:p>
            <a:pPr algn="ctr"/>
            <a:r>
              <a:rPr lang="ru-RU" sz="2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b1/Ϭb1 =8,03; </a:t>
            </a:r>
            <a:r>
              <a:rPr lang="ru-RU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b2/Ϭb2=5,41; b3 </a:t>
            </a:r>
            <a:r>
              <a:rPr lang="ru-RU" sz="2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/Ϭb3=4,63; </a:t>
            </a:r>
          </a:p>
          <a:p>
            <a:pPr algn="ctr"/>
            <a:r>
              <a:rPr lang="ru-RU" sz="2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R2=0,98; R2скорр=0,97; </a:t>
            </a:r>
            <a:r>
              <a:rPr lang="ru-RU" sz="20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Fкр</a:t>
            </a:r>
            <a:r>
              <a:rPr lang="ru-RU" sz="2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=1584</a:t>
            </a: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5988095" y="3451413"/>
            <a:ext cx="5189812" cy="1756586"/>
          </a:xfrm>
          <a:prstGeom prst="roundRect">
            <a:avLst>
              <a:gd name="adj" fmla="val 8284"/>
            </a:avLst>
          </a:prstGeom>
          <a:effectLst>
            <a:outerShdw blurRad="152400" dist="38100" algn="ctr" rotWithShape="0">
              <a:prstClr val="black">
                <a:alpha val="87000"/>
              </a:prstClr>
            </a:outerShdw>
          </a:effectLst>
          <a:scene3d>
            <a:camera prst="orthographicFront"/>
            <a:lightRig rig="flat" dir="t"/>
          </a:scene3d>
          <a:sp3d prstMaterial="plastic">
            <a:bevelT w="120900" h="88900"/>
            <a:bevelB w="88900" h="31750" prst="angle"/>
          </a:sp3d>
        </p:spPr>
        <p:style>
          <a:lnRef idx="0">
            <a:schemeClr val="accent3">
              <a:shade val="80000"/>
              <a:hueOff val="0"/>
              <a:satOff val="0"/>
              <a:lumOff val="0"/>
              <a:alphaOff val="0"/>
            </a:schemeClr>
          </a:lnRef>
          <a:fillRef idx="3">
            <a:schemeClr val="lt1">
              <a:hueOff val="0"/>
              <a:satOff val="0"/>
              <a:lumOff val="0"/>
              <a:alphaOff val="0"/>
            </a:schemeClr>
          </a:fillRef>
          <a:effectRef idx="2">
            <a:scrgbClr r="0" g="0" b="0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72000" tIns="72000" rIns="72000" bIns="72000" numCol="1" spcCol="1270" anchor="ctr" anchorCtr="0">
            <a:noAutofit/>
          </a:bodyPr>
          <a:lstStyle/>
          <a:p>
            <a:pPr algn="ctr"/>
            <a:r>
              <a:rPr lang="ru-RU" sz="2000" b="1" dirty="0">
                <a:ln>
                  <a:solidFill>
                    <a:srgbClr val="740C0C"/>
                  </a:solidFill>
                </a:ln>
                <a:solidFill>
                  <a:srgbClr val="E328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для модели с двумя факторами-независимыми переменными X1, X2: </a:t>
            </a:r>
          </a:p>
          <a:p>
            <a:pPr algn="ctr"/>
            <a:r>
              <a:rPr lang="en-US" sz="2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b1=1,21; </a:t>
            </a:r>
            <a:r>
              <a:rPr lang="en-US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b2=0,324;</a:t>
            </a:r>
            <a:endParaRPr lang="ru-RU" sz="20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n-US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b1/</a:t>
            </a:r>
            <a:r>
              <a:rPr lang="ru-RU" sz="2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Ϭ</a:t>
            </a:r>
            <a:r>
              <a:rPr lang="en-US" sz="2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b1 =13,84; b2/</a:t>
            </a:r>
            <a:r>
              <a:rPr lang="ru-RU" sz="2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Ϭ</a:t>
            </a:r>
            <a:r>
              <a:rPr lang="en-US" sz="2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b2=5,8; </a:t>
            </a:r>
          </a:p>
          <a:p>
            <a:pPr algn="ctr"/>
            <a:r>
              <a:rPr lang="en-US" sz="2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R2=0,98; R2</a:t>
            </a:r>
            <a:r>
              <a:rPr lang="ru-RU" sz="20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скорр</a:t>
            </a:r>
            <a:r>
              <a:rPr lang="ru-RU" sz="2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=0,97; </a:t>
            </a:r>
            <a:r>
              <a:rPr lang="en-US" sz="2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</a:t>
            </a:r>
            <a:r>
              <a:rPr lang="ru-RU" sz="20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кр</a:t>
            </a:r>
            <a:r>
              <a:rPr lang="ru-RU" sz="2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=1869</a:t>
            </a: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76590" y="5495364"/>
            <a:ext cx="11322374" cy="922373"/>
          </a:xfrm>
          <a:prstGeom prst="roundRect">
            <a:avLst>
              <a:gd name="adj" fmla="val 8284"/>
            </a:avLst>
          </a:prstGeom>
          <a:effectLst>
            <a:outerShdw blurRad="152400" dist="38100" algn="ctr" rotWithShape="0">
              <a:prstClr val="black">
                <a:alpha val="87000"/>
              </a:prstClr>
            </a:outerShdw>
          </a:effectLst>
          <a:scene3d>
            <a:camera prst="orthographicFront"/>
            <a:lightRig rig="flat" dir="t"/>
          </a:scene3d>
          <a:sp3d prstMaterial="plastic">
            <a:bevelT w="120900" h="88900"/>
            <a:bevelB w="88900" h="31750" prst="angle"/>
          </a:sp3d>
        </p:spPr>
        <p:style>
          <a:lnRef idx="0">
            <a:schemeClr val="accent3">
              <a:shade val="80000"/>
              <a:hueOff val="0"/>
              <a:satOff val="0"/>
              <a:lumOff val="0"/>
              <a:alphaOff val="0"/>
            </a:schemeClr>
          </a:lnRef>
          <a:fillRef idx="3">
            <a:schemeClr val="lt1">
              <a:hueOff val="0"/>
              <a:satOff val="0"/>
              <a:lumOff val="0"/>
              <a:alphaOff val="0"/>
            </a:schemeClr>
          </a:fillRef>
          <a:effectRef idx="2">
            <a:scrgbClr r="0" g="0" b="0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72000" tIns="72000" rIns="72000" bIns="72000" numCol="1" spcCol="1270" anchor="ctr" anchorCtr="0">
            <a:noAutofit/>
          </a:bodyPr>
          <a:lstStyle/>
          <a:p>
            <a:pPr algn="ctr">
              <a:lnSpc>
                <a:spcPct val="80000"/>
              </a:lnSpc>
            </a:pPr>
            <a:r>
              <a:rPr lang="ru-RU" sz="2000" dirty="0"/>
              <a:t>Для моделей со свободным членом, несмотря на </a:t>
            </a:r>
            <a:r>
              <a:rPr lang="ru-RU" sz="2000" dirty="0" smtClean="0"/>
              <a:t>статистическую</a:t>
            </a:r>
          </a:p>
          <a:p>
            <a:pPr algn="ctr">
              <a:lnSpc>
                <a:spcPct val="80000"/>
              </a:lnSpc>
            </a:pPr>
            <a:r>
              <a:rPr lang="ru-RU" sz="2000" dirty="0" smtClean="0"/>
              <a:t>значимость </a:t>
            </a:r>
            <a:r>
              <a:rPr lang="en-GB" sz="2000" b="1" i="1" dirty="0"/>
              <a:t>b</a:t>
            </a:r>
            <a:r>
              <a:rPr lang="ru-RU" sz="2000" b="1" i="1" dirty="0"/>
              <a:t>-коэффициентов, </a:t>
            </a:r>
            <a:r>
              <a:rPr lang="ru-RU" sz="2000" dirty="0"/>
              <a:t>значения </a:t>
            </a:r>
            <a:r>
              <a:rPr lang="en-GB" sz="2000" b="1" i="1" dirty="0"/>
              <a:t>R</a:t>
            </a:r>
            <a:r>
              <a:rPr lang="ru-RU" sz="2000" b="1" baseline="30000" dirty="0" smtClean="0"/>
              <a:t>2</a:t>
            </a:r>
            <a:r>
              <a:rPr lang="ru-RU" sz="2000" b="1" dirty="0" smtClean="0"/>
              <a:t>&lt;0,5.</a:t>
            </a:r>
          </a:p>
          <a:p>
            <a:pPr algn="ctr">
              <a:lnSpc>
                <a:spcPct val="80000"/>
              </a:lnSpc>
            </a:pPr>
            <a:r>
              <a:rPr lang="ru-RU" sz="2000" dirty="0" smtClean="0"/>
              <a:t>Так</a:t>
            </a:r>
            <a:r>
              <a:rPr lang="ru-RU" sz="2000" dirty="0"/>
              <a:t>, для модели с двумя независимыми переменными</a:t>
            </a:r>
            <a:r>
              <a:rPr lang="ru-RU" sz="2000" b="1" dirty="0"/>
              <a:t>: </a:t>
            </a:r>
            <a:r>
              <a:rPr lang="en-GB" sz="2000" b="1" i="1" dirty="0"/>
              <a:t>b</a:t>
            </a:r>
            <a:r>
              <a:rPr lang="ru-RU" sz="2000" b="1" dirty="0"/>
              <a:t>1/</a:t>
            </a:r>
            <a:r>
              <a:rPr lang="en-GB" sz="2000" b="1" dirty="0" err="1"/>
              <a:t>Ϭ</a:t>
            </a:r>
            <a:r>
              <a:rPr lang="en-GB" sz="2000" b="1" baseline="-25000" dirty="0" err="1"/>
              <a:t>b</a:t>
            </a:r>
            <a:r>
              <a:rPr lang="ru-RU" sz="2000" b="1" baseline="-25000" dirty="0"/>
              <a:t>1 </a:t>
            </a:r>
            <a:r>
              <a:rPr lang="ru-RU" sz="2000" b="1" dirty="0"/>
              <a:t>=2,95; </a:t>
            </a:r>
            <a:r>
              <a:rPr lang="en-GB" sz="2000" b="1" i="1" dirty="0"/>
              <a:t>b</a:t>
            </a:r>
            <a:r>
              <a:rPr lang="ru-RU" sz="2000" b="1" dirty="0"/>
              <a:t>2/</a:t>
            </a:r>
            <a:r>
              <a:rPr lang="en-GB" sz="2000" b="1" dirty="0" err="1"/>
              <a:t>Ϭ</a:t>
            </a:r>
            <a:r>
              <a:rPr lang="en-GB" sz="2000" b="1" baseline="-25000" dirty="0" err="1"/>
              <a:t>b</a:t>
            </a:r>
            <a:r>
              <a:rPr lang="ru-RU" sz="2000" b="1" baseline="-25000" dirty="0"/>
              <a:t>2</a:t>
            </a:r>
            <a:r>
              <a:rPr lang="ru-RU" sz="2000" b="1" dirty="0"/>
              <a:t>=4,69; </a:t>
            </a:r>
            <a:r>
              <a:rPr lang="en-GB" sz="2000" b="1" i="1" dirty="0"/>
              <a:t>b </a:t>
            </a:r>
            <a:r>
              <a:rPr lang="en-GB" sz="2000" b="1" i="1" baseline="-25000" dirty="0"/>
              <a:t>Y</a:t>
            </a:r>
            <a:r>
              <a:rPr lang="ru-RU" sz="2000" b="1" i="1" baseline="-25000" dirty="0"/>
              <a:t>2</a:t>
            </a:r>
            <a:r>
              <a:rPr lang="ru-RU" sz="2000" b="1" i="1" dirty="0"/>
              <a:t> </a:t>
            </a:r>
            <a:r>
              <a:rPr lang="ru-RU" sz="2000" b="1" dirty="0"/>
              <a:t>/</a:t>
            </a:r>
            <a:r>
              <a:rPr lang="en-GB" sz="2000" b="1" dirty="0" err="1"/>
              <a:t>Ϭ</a:t>
            </a:r>
            <a:r>
              <a:rPr lang="en-GB" sz="2000" b="1" baseline="-25000" dirty="0" err="1"/>
              <a:t>b</a:t>
            </a:r>
            <a:r>
              <a:rPr lang="en-GB" sz="2000" b="1" i="1" baseline="-25000" dirty="0" err="1"/>
              <a:t>Y</a:t>
            </a:r>
            <a:r>
              <a:rPr lang="ru-RU" sz="2000" b="1" i="1" baseline="-25000" dirty="0"/>
              <a:t>2</a:t>
            </a:r>
            <a:r>
              <a:rPr lang="ru-RU" sz="2000" b="1" dirty="0"/>
              <a:t>=9,53</a:t>
            </a:r>
            <a:endParaRPr lang="ru-RU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751145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9889" y="94595"/>
            <a:ext cx="11855245" cy="810927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effectLst/>
              </a:rPr>
              <a:t>Оценка </a:t>
            </a:r>
            <a:r>
              <a:rPr lang="ru-RU" dirty="0">
                <a:effectLst/>
              </a:rPr>
              <a:t>влияния исходных факторов на </a:t>
            </a:r>
            <a:r>
              <a:rPr lang="ru-RU" i="1" dirty="0">
                <a:effectLst/>
              </a:rPr>
              <a:t>абсолютное значение</a:t>
            </a:r>
            <a:r>
              <a:rPr lang="ru-RU" dirty="0">
                <a:effectLst/>
              </a:rPr>
              <a:t> показателя «(ВРП на душу населения, </a:t>
            </a:r>
            <a:r>
              <a:rPr lang="ru-RU" dirty="0" err="1">
                <a:effectLst/>
              </a:rPr>
              <a:t>руб</a:t>
            </a:r>
            <a:r>
              <a:rPr lang="ru-RU" dirty="0">
                <a:effectLst/>
              </a:rPr>
              <a:t>)» в 2015 г</a:t>
            </a:r>
            <a:r>
              <a:rPr lang="ru-RU" dirty="0" smtClean="0">
                <a:effectLst/>
              </a:rPr>
              <a:t>.</a:t>
            </a:r>
            <a:endParaRPr lang="ru-RU" dirty="0"/>
          </a:p>
        </p:txBody>
      </p:sp>
      <p:grpSp>
        <p:nvGrpSpPr>
          <p:cNvPr id="10" name="Группа 9"/>
          <p:cNvGrpSpPr/>
          <p:nvPr/>
        </p:nvGrpSpPr>
        <p:grpSpPr>
          <a:xfrm>
            <a:off x="106532" y="1503165"/>
            <a:ext cx="7634796" cy="3470643"/>
            <a:chOff x="497150" y="1304371"/>
            <a:chExt cx="7634796" cy="3470643"/>
          </a:xfrm>
        </p:grpSpPr>
        <p:sp>
          <p:nvSpPr>
            <p:cNvPr id="3" name="Шестиугольник 2"/>
            <p:cNvSpPr/>
            <p:nvPr/>
          </p:nvSpPr>
          <p:spPr>
            <a:xfrm>
              <a:off x="2784986" y="1304371"/>
              <a:ext cx="3042419" cy="1739423"/>
            </a:xfrm>
            <a:prstGeom prst="hexagon">
              <a:avLst/>
            </a:prstGeom>
            <a:gradFill>
              <a:gsLst>
                <a:gs pos="0">
                  <a:srgbClr val="FA6C5C"/>
                </a:gs>
                <a:gs pos="50000">
                  <a:srgbClr val="9F1111"/>
                </a:gs>
                <a:gs pos="100000">
                  <a:srgbClr val="740C0C"/>
                </a:gs>
              </a:gsLst>
            </a:gradFill>
            <a:effectLst>
              <a:outerShdw blurRad="152400" dist="38100" algn="ctr" rotWithShape="0">
                <a:prstClr val="black">
                  <a:alpha val="87000"/>
                </a:prstClr>
              </a:outerShdw>
            </a:effectLst>
            <a:scene3d>
              <a:camera prst="orthographicFront"/>
              <a:lightRig rig="flat" dir="t"/>
            </a:scene3d>
            <a:sp3d prstMaterial="plastic">
              <a:bevelT w="120900" h="88900"/>
              <a:bevelB w="88900" h="31750" prst="angle"/>
            </a:sp3d>
          </p:spPr>
          <p:style>
            <a:lnRef idx="0">
              <a:schemeClr val="accent3">
                <a:shade val="80000"/>
                <a:hueOff val="0"/>
                <a:satOff val="0"/>
                <a:lumOff val="0"/>
                <a:alphaOff val="0"/>
              </a:schemeClr>
            </a:lnRef>
            <a:fillRef idx="3">
              <a:schemeClr val="lt1">
                <a:hueOff val="0"/>
                <a:satOff val="0"/>
                <a:lumOff val="0"/>
                <a:alphaOff val="0"/>
              </a:schemeClr>
            </a:fillRef>
            <a:effectRef idx="2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0" tIns="72000" rIns="0" bIns="72000" numCol="1" spcCol="1270" anchor="ctr" anchorCtr="0">
              <a:noAutofit/>
            </a:bodyPr>
            <a:lstStyle/>
            <a:p>
              <a:pPr lvl="0" algn="ctr" defTabSz="889000">
                <a:lnSpc>
                  <a:spcPct val="80000"/>
                </a:lnSpc>
              </a:pPr>
              <a:r>
                <a:rPr lang="en-US" sz="2000" dirty="0" smtClean="0">
                  <a:ln>
                    <a:solidFill>
                      <a:schemeClr val="bg1"/>
                    </a:solidFill>
                  </a:ln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anose="020B0606020202030204" pitchFamily="34" charset="0"/>
                </a:rPr>
                <a:t>Y3 - </a:t>
              </a:r>
              <a:r>
                <a:rPr lang="ru-RU" sz="2000" dirty="0" smtClean="0">
                  <a:ln>
                    <a:solidFill>
                      <a:schemeClr val="bg1"/>
                    </a:solidFill>
                  </a:ln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anose="020B0606020202030204" pitchFamily="34" charset="0"/>
                </a:rPr>
                <a:t>абсолютное </a:t>
              </a:r>
              <a:r>
                <a:rPr lang="ru-RU" sz="2000" dirty="0">
                  <a:ln>
                    <a:solidFill>
                      <a:schemeClr val="bg1"/>
                    </a:solidFill>
                  </a:ln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anose="020B0606020202030204" pitchFamily="34" charset="0"/>
                </a:rPr>
                <a:t>значение показателя «(ВРП на душу населения, </a:t>
              </a:r>
              <a:r>
                <a:rPr lang="ru-RU" sz="2000" dirty="0" err="1">
                  <a:ln>
                    <a:solidFill>
                      <a:schemeClr val="bg1"/>
                    </a:solidFill>
                  </a:ln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anose="020B0606020202030204" pitchFamily="34" charset="0"/>
                </a:rPr>
                <a:t>руб</a:t>
              </a:r>
              <a:r>
                <a:rPr lang="ru-RU" sz="2000" dirty="0" smtClean="0">
                  <a:ln>
                    <a:solidFill>
                      <a:schemeClr val="bg1"/>
                    </a:solidFill>
                  </a:ln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anose="020B0606020202030204" pitchFamily="34" charset="0"/>
                </a:rPr>
                <a:t>)»</a:t>
              </a:r>
              <a:endParaRPr lang="ru-RU" sz="2000" i="1" kern="12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endParaRPr>
            </a:p>
          </p:txBody>
        </p:sp>
        <p:sp>
          <p:nvSpPr>
            <p:cNvPr id="4" name="Шестиугольник 3"/>
            <p:cNvSpPr/>
            <p:nvPr/>
          </p:nvSpPr>
          <p:spPr>
            <a:xfrm>
              <a:off x="497150" y="2165627"/>
              <a:ext cx="2708328" cy="1756586"/>
            </a:xfrm>
            <a:prstGeom prst="hexagon">
              <a:avLst/>
            </a:prstGeom>
            <a:effectLst>
              <a:outerShdw blurRad="152400" dist="38100" algn="ctr" rotWithShape="0">
                <a:prstClr val="black">
                  <a:alpha val="87000"/>
                </a:prstClr>
              </a:outerShdw>
            </a:effectLst>
            <a:scene3d>
              <a:camera prst="orthographicFront"/>
              <a:lightRig rig="flat" dir="t"/>
            </a:scene3d>
            <a:sp3d prstMaterial="plastic">
              <a:bevelT w="120900" h="88900"/>
              <a:bevelB w="88900" h="31750" prst="angle"/>
            </a:sp3d>
          </p:spPr>
          <p:style>
            <a:lnRef idx="0">
              <a:schemeClr val="accent3">
                <a:shade val="80000"/>
                <a:hueOff val="0"/>
                <a:satOff val="0"/>
                <a:lumOff val="0"/>
                <a:alphaOff val="0"/>
              </a:schemeClr>
            </a:lnRef>
            <a:fillRef idx="3">
              <a:schemeClr val="lt1">
                <a:hueOff val="0"/>
                <a:satOff val="0"/>
                <a:lumOff val="0"/>
                <a:alphaOff val="0"/>
              </a:schemeClr>
            </a:fillRef>
            <a:effectRef idx="2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0" tIns="72000" rIns="0" bIns="72000" numCol="1" spcCol="1270" anchor="ctr" anchorCtr="0">
              <a:noAutofit/>
            </a:bodyPr>
            <a:lstStyle/>
            <a:p>
              <a:pPr algn="ctr">
                <a:lnSpc>
                  <a:spcPct val="80000"/>
                </a:lnSpc>
              </a:pPr>
              <a:r>
                <a:rPr lang="en-GB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anose="020B0606020202030204" pitchFamily="34" charset="0"/>
                </a:rPr>
                <a:t>X</a:t>
              </a:r>
              <a:r>
                <a:rPr lang="ru-RU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anose="020B0606020202030204" pitchFamily="34" charset="0"/>
                </a:rPr>
                <a:t>1 - </a:t>
              </a:r>
              <a:r>
                <a:rPr lang="ru-RU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anose="020B0606020202030204" pitchFamily="34" charset="0"/>
                </a:rPr>
                <a:t>относительное приращение стоимости фиксированного набора потребительских товаров и услуг, </a:t>
              </a:r>
              <a:r>
                <a:rPr lang="ru-RU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anose="020B0606020202030204" pitchFamily="34" charset="0"/>
                </a:rPr>
                <a:t>руб</a:t>
              </a:r>
              <a:endParaRPr lang="ru-RU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endParaRPr>
            </a:p>
          </p:txBody>
        </p:sp>
        <p:sp>
          <p:nvSpPr>
            <p:cNvPr id="5" name="Шестиугольник 4"/>
            <p:cNvSpPr/>
            <p:nvPr/>
          </p:nvSpPr>
          <p:spPr>
            <a:xfrm>
              <a:off x="2784986" y="3043795"/>
              <a:ext cx="3042419" cy="1731219"/>
            </a:xfrm>
            <a:prstGeom prst="hexagon">
              <a:avLst/>
            </a:prstGeom>
            <a:effectLst>
              <a:outerShdw blurRad="152400" dist="38100" algn="ctr" rotWithShape="0">
                <a:prstClr val="black">
                  <a:alpha val="87000"/>
                </a:prstClr>
              </a:outerShdw>
            </a:effectLst>
            <a:scene3d>
              <a:camera prst="orthographicFront"/>
              <a:lightRig rig="flat" dir="t"/>
            </a:scene3d>
            <a:sp3d prstMaterial="plastic">
              <a:bevelT w="120900" h="88900"/>
              <a:bevelB w="88900" h="31750" prst="angle"/>
            </a:sp3d>
          </p:spPr>
          <p:style>
            <a:lnRef idx="0">
              <a:schemeClr val="accent3">
                <a:shade val="80000"/>
                <a:hueOff val="0"/>
                <a:satOff val="0"/>
                <a:lumOff val="0"/>
                <a:alphaOff val="0"/>
              </a:schemeClr>
            </a:lnRef>
            <a:fillRef idx="3">
              <a:schemeClr val="lt1">
                <a:hueOff val="0"/>
                <a:satOff val="0"/>
                <a:lumOff val="0"/>
                <a:alphaOff val="0"/>
              </a:schemeClr>
            </a:fillRef>
            <a:effectRef idx="2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0" tIns="72000" rIns="0" bIns="72000" numCol="1" spcCol="1270" anchor="ctr" anchorCtr="0">
              <a:noAutofit/>
            </a:bodyPr>
            <a:lstStyle/>
            <a:p>
              <a:pPr algn="ctr">
                <a:lnSpc>
                  <a:spcPct val="80000"/>
                </a:lnSpc>
              </a:pPr>
              <a:r>
                <a:rPr lang="en-GB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anose="020B0606020202030204" pitchFamily="34" charset="0"/>
                </a:rPr>
                <a:t>X</a:t>
              </a:r>
              <a:r>
                <a:rPr lang="ru-RU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anose="020B0606020202030204" pitchFamily="34" charset="0"/>
                </a:rPr>
                <a:t>2 - </a:t>
              </a:r>
              <a:r>
                <a:rPr lang="ru-RU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anose="020B0606020202030204" pitchFamily="34" charset="0"/>
                </a:rPr>
                <a:t>относительное приращение поступлений налогов, сборов и иных обязательных платежей в бюджетную систему </a:t>
              </a:r>
              <a:r>
                <a:rPr lang="ru-RU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anose="020B0606020202030204" pitchFamily="34" charset="0"/>
                </a:rPr>
                <a:t>РФ, </a:t>
              </a:r>
              <a:r>
                <a:rPr lang="ru-RU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anose="020B0606020202030204" pitchFamily="34" charset="0"/>
                </a:rPr>
                <a:t>млн. </a:t>
              </a:r>
              <a:r>
                <a:rPr lang="ru-RU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anose="020B0606020202030204" pitchFamily="34" charset="0"/>
                </a:rPr>
                <a:t>руб</a:t>
              </a:r>
              <a:endParaRPr lang="ru-RU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endParaRPr>
            </a:p>
          </p:txBody>
        </p:sp>
        <p:sp>
          <p:nvSpPr>
            <p:cNvPr id="6" name="Шестиугольник 5"/>
            <p:cNvSpPr/>
            <p:nvPr/>
          </p:nvSpPr>
          <p:spPr>
            <a:xfrm>
              <a:off x="5404644" y="2165627"/>
              <a:ext cx="2727302" cy="1748131"/>
            </a:xfrm>
            <a:prstGeom prst="hexagon">
              <a:avLst/>
            </a:prstGeom>
            <a:effectLst>
              <a:outerShdw blurRad="152400" dist="38100" algn="ctr" rotWithShape="0">
                <a:prstClr val="black">
                  <a:alpha val="87000"/>
                </a:prstClr>
              </a:outerShdw>
            </a:effectLst>
            <a:scene3d>
              <a:camera prst="orthographicFront"/>
              <a:lightRig rig="flat" dir="t"/>
            </a:scene3d>
            <a:sp3d prstMaterial="plastic">
              <a:bevelT w="120900" h="88900"/>
              <a:bevelB w="88900" h="31750" prst="angle"/>
            </a:sp3d>
          </p:spPr>
          <p:style>
            <a:lnRef idx="0">
              <a:schemeClr val="accent3">
                <a:shade val="80000"/>
                <a:hueOff val="0"/>
                <a:satOff val="0"/>
                <a:lumOff val="0"/>
                <a:alphaOff val="0"/>
              </a:schemeClr>
            </a:lnRef>
            <a:fillRef idx="3">
              <a:schemeClr val="lt1">
                <a:hueOff val="0"/>
                <a:satOff val="0"/>
                <a:lumOff val="0"/>
                <a:alphaOff val="0"/>
              </a:schemeClr>
            </a:fillRef>
            <a:effectRef idx="2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0" tIns="72000" rIns="0" bIns="72000" numCol="1" spcCol="1270" anchor="ctr" anchorCtr="0">
              <a:noAutofit/>
            </a:bodyPr>
            <a:lstStyle/>
            <a:p>
              <a:pPr algn="ctr">
                <a:lnSpc>
                  <a:spcPct val="80000"/>
                </a:lnSpc>
              </a:pPr>
              <a:r>
                <a:rPr lang="en-GB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anose="020B0606020202030204" pitchFamily="34" charset="0"/>
                </a:rPr>
                <a:t>X</a:t>
              </a:r>
              <a:r>
                <a:rPr lang="ru-RU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anose="020B0606020202030204" pitchFamily="34" charset="0"/>
                </a:rPr>
                <a:t>3</a:t>
              </a:r>
              <a:r>
                <a:rPr lang="ru-RU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anose="020B0606020202030204" pitchFamily="34" charset="0"/>
                </a:rPr>
                <a:t> - </a:t>
              </a:r>
              <a:r>
                <a:rPr lang="ru-RU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anose="020B0606020202030204" pitchFamily="34" charset="0"/>
                </a:rPr>
                <a:t>относительное приращение инвестиций в основной капитал (в фактически действующих ценах), млн. </a:t>
              </a:r>
              <a:r>
                <a:rPr lang="ru-RU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anose="020B0606020202030204" pitchFamily="34" charset="0"/>
                </a:rPr>
                <a:t>руб</a:t>
              </a:r>
              <a:endParaRPr lang="ru-RU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endParaRPr>
            </a:p>
          </p:txBody>
        </p:sp>
      </p:grpSp>
      <p:grpSp>
        <p:nvGrpSpPr>
          <p:cNvPr id="11" name="Группа 10"/>
          <p:cNvGrpSpPr/>
          <p:nvPr/>
        </p:nvGrpSpPr>
        <p:grpSpPr>
          <a:xfrm>
            <a:off x="7963268" y="1173999"/>
            <a:ext cx="3982690" cy="2992516"/>
            <a:chOff x="7963268" y="1173999"/>
            <a:chExt cx="3982690" cy="2992516"/>
          </a:xfrm>
        </p:grpSpPr>
        <p:sp>
          <p:nvSpPr>
            <p:cNvPr id="8" name="Скругленный прямоугольник 7"/>
            <p:cNvSpPr/>
            <p:nvPr/>
          </p:nvSpPr>
          <p:spPr>
            <a:xfrm>
              <a:off x="7963269" y="1653107"/>
              <a:ext cx="3982689" cy="1187748"/>
            </a:xfrm>
            <a:prstGeom prst="roundRect">
              <a:avLst>
                <a:gd name="adj" fmla="val 8284"/>
              </a:avLst>
            </a:prstGeom>
            <a:effectLst>
              <a:outerShdw blurRad="152400" dist="38100" algn="ctr" rotWithShape="0">
                <a:prstClr val="black">
                  <a:alpha val="87000"/>
                </a:prstClr>
              </a:outerShdw>
            </a:effectLst>
            <a:scene3d>
              <a:camera prst="orthographicFront"/>
              <a:lightRig rig="flat" dir="t"/>
            </a:scene3d>
            <a:sp3d prstMaterial="plastic">
              <a:bevelT w="120900" h="88900"/>
              <a:bevelB w="88900" h="31750" prst="angle"/>
            </a:sp3d>
          </p:spPr>
          <p:style>
            <a:lnRef idx="0">
              <a:schemeClr val="accent3">
                <a:shade val="80000"/>
                <a:hueOff val="0"/>
                <a:satOff val="0"/>
                <a:lumOff val="0"/>
                <a:alphaOff val="0"/>
              </a:schemeClr>
            </a:lnRef>
            <a:fillRef idx="3">
              <a:schemeClr val="lt1">
                <a:hueOff val="0"/>
                <a:satOff val="0"/>
                <a:lumOff val="0"/>
                <a:alphaOff val="0"/>
              </a:schemeClr>
            </a:fillRef>
            <a:effectRef idx="2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2000" tIns="72000" rIns="72000" bIns="72000" numCol="1" spcCol="1270" anchor="ctr" anchorCtr="0">
              <a:noAutofit/>
            </a:bodyPr>
            <a:lstStyle/>
            <a:p>
              <a:pPr algn="ctr"/>
              <a:r>
                <a:rPr lang="ru-RU" sz="1600" b="1" dirty="0">
                  <a:ln>
                    <a:solidFill>
                      <a:srgbClr val="740C0C"/>
                    </a:solidFill>
                  </a:ln>
                  <a:solidFill>
                    <a:srgbClr val="E32833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для модели с тремя факторами-независимыми переменными X1, X2, X3: </a:t>
              </a:r>
            </a:p>
            <a:p>
              <a:pPr algn="ctr"/>
              <a:r>
                <a:rPr lang="en-US" sz="1600" b="1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b1/</a:t>
              </a:r>
              <a:r>
                <a:rPr lang="ru-RU" sz="1600" b="1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Ϭ</a:t>
              </a:r>
              <a:r>
                <a:rPr lang="en-US" sz="1600" b="1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b1 =-2,67; b2/</a:t>
              </a:r>
              <a:r>
                <a:rPr lang="ru-RU" sz="1600" b="1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Ϭ</a:t>
              </a:r>
              <a:r>
                <a:rPr lang="en-US" sz="1600" b="1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b2=5,47; b3 /</a:t>
              </a:r>
              <a:r>
                <a:rPr lang="ru-RU" sz="1600" b="1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Ϭ</a:t>
              </a:r>
              <a:r>
                <a:rPr lang="en-US" sz="1600" b="1" dirty="0" smtClean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b3=1,73;R2</a:t>
              </a:r>
              <a:r>
                <a:rPr lang="ru-RU" sz="1600" b="1" dirty="0" err="1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скорр</a:t>
              </a:r>
              <a:r>
                <a:rPr lang="ru-RU" sz="1600" b="1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&lt;0,8; </a:t>
              </a:r>
              <a:r>
                <a:rPr lang="en-US" sz="1600" b="1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F</a:t>
              </a:r>
              <a:r>
                <a:rPr lang="ru-RU" sz="1600" b="1" dirty="0" err="1" smtClean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кр</a:t>
              </a:r>
              <a:r>
                <a:rPr lang="ru-RU" sz="1600" b="1" dirty="0" smtClean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=78,64</a:t>
              </a:r>
              <a:endParaRPr lang="ru-RU" sz="1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9" name="Скругленный прямоугольник 8"/>
            <p:cNvSpPr/>
            <p:nvPr/>
          </p:nvSpPr>
          <p:spPr>
            <a:xfrm>
              <a:off x="7963268" y="2904530"/>
              <a:ext cx="3982689" cy="1261985"/>
            </a:xfrm>
            <a:prstGeom prst="roundRect">
              <a:avLst>
                <a:gd name="adj" fmla="val 8284"/>
              </a:avLst>
            </a:prstGeom>
            <a:effectLst>
              <a:outerShdw blurRad="152400" dist="38100" algn="ctr" rotWithShape="0">
                <a:prstClr val="black">
                  <a:alpha val="87000"/>
                </a:prstClr>
              </a:outerShdw>
            </a:effectLst>
            <a:scene3d>
              <a:camera prst="orthographicFront"/>
              <a:lightRig rig="flat" dir="t"/>
            </a:scene3d>
            <a:sp3d prstMaterial="plastic">
              <a:bevelT w="120900" h="88900"/>
              <a:bevelB w="88900" h="31750" prst="angle"/>
            </a:sp3d>
          </p:spPr>
          <p:style>
            <a:lnRef idx="0">
              <a:schemeClr val="accent3">
                <a:shade val="80000"/>
                <a:hueOff val="0"/>
                <a:satOff val="0"/>
                <a:lumOff val="0"/>
                <a:alphaOff val="0"/>
              </a:schemeClr>
            </a:lnRef>
            <a:fillRef idx="3">
              <a:schemeClr val="lt1">
                <a:hueOff val="0"/>
                <a:satOff val="0"/>
                <a:lumOff val="0"/>
                <a:alphaOff val="0"/>
              </a:schemeClr>
            </a:fillRef>
            <a:effectRef idx="2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2000" tIns="72000" rIns="72000" bIns="72000" numCol="1" spcCol="1270" anchor="ctr" anchorCtr="0">
              <a:noAutofit/>
            </a:bodyPr>
            <a:lstStyle/>
            <a:p>
              <a:pPr algn="ctr"/>
              <a:r>
                <a:rPr lang="ru-RU" sz="1600" b="1" dirty="0">
                  <a:ln>
                    <a:solidFill>
                      <a:srgbClr val="740C0C"/>
                    </a:solidFill>
                  </a:ln>
                  <a:solidFill>
                    <a:srgbClr val="E32833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для модели с двумя факторами-независимыми переменными X1, X2: </a:t>
              </a:r>
            </a:p>
            <a:p>
              <a:pPr algn="ctr"/>
              <a:r>
                <a:rPr lang="en-US" sz="1600" b="1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b1/Ϭb1 =-2,03; b2/Ϭb2=5,63</a:t>
              </a:r>
              <a:r>
                <a:rPr lang="en-US" sz="1600" b="1" dirty="0" smtClean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;</a:t>
              </a:r>
              <a:r>
                <a:rPr lang="ru-RU" sz="1600" b="1" dirty="0" smtClean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r>
                <a:rPr lang="en-US" sz="1600" b="1" dirty="0" smtClean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R2</a:t>
              </a:r>
              <a:r>
                <a:rPr lang="ru-RU" sz="1600" b="1" dirty="0" err="1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скорр</a:t>
              </a:r>
              <a:r>
                <a:rPr lang="ru-RU" sz="1600" b="1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&lt;0,8; </a:t>
              </a:r>
              <a:r>
                <a:rPr lang="en-US" sz="1600" b="1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F</a:t>
              </a:r>
              <a:r>
                <a:rPr lang="ru-RU" sz="1600" b="1" dirty="0" err="1" smtClean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кр</a:t>
              </a:r>
              <a:r>
                <a:rPr lang="ru-RU" sz="1600" b="1" dirty="0" smtClean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=113,5</a:t>
              </a:r>
              <a:endParaRPr lang="ru-RU" sz="1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7" name="Скругленный прямоугольник 6"/>
            <p:cNvSpPr/>
            <p:nvPr/>
          </p:nvSpPr>
          <p:spPr>
            <a:xfrm>
              <a:off x="7963268" y="1173999"/>
              <a:ext cx="3982689" cy="415433"/>
            </a:xfrm>
            <a:prstGeom prst="roundRect">
              <a:avLst>
                <a:gd name="adj" fmla="val 8284"/>
              </a:avLst>
            </a:prstGeom>
            <a:gradFill>
              <a:gsLst>
                <a:gs pos="0">
                  <a:srgbClr val="FA6C5C"/>
                </a:gs>
                <a:gs pos="50000">
                  <a:srgbClr val="9F1111"/>
                </a:gs>
                <a:gs pos="100000">
                  <a:srgbClr val="740C0C"/>
                </a:gs>
              </a:gsLst>
            </a:gradFill>
            <a:effectLst>
              <a:outerShdw blurRad="152400" dist="38100" algn="ctr" rotWithShape="0">
                <a:prstClr val="black">
                  <a:alpha val="87000"/>
                </a:prstClr>
              </a:outerShdw>
            </a:effectLst>
            <a:scene3d>
              <a:camera prst="orthographicFront"/>
              <a:lightRig rig="flat" dir="t"/>
            </a:scene3d>
            <a:sp3d prstMaterial="plastic">
              <a:bevelT w="120900" h="88900"/>
              <a:bevelB w="88900" h="31750" prst="angle"/>
            </a:sp3d>
          </p:spPr>
          <p:style>
            <a:lnRef idx="0">
              <a:schemeClr val="accent3">
                <a:shade val="80000"/>
                <a:hueOff val="0"/>
                <a:satOff val="0"/>
                <a:lumOff val="0"/>
                <a:alphaOff val="0"/>
              </a:schemeClr>
            </a:lnRef>
            <a:fillRef idx="3">
              <a:schemeClr val="lt1">
                <a:hueOff val="0"/>
                <a:satOff val="0"/>
                <a:lumOff val="0"/>
                <a:alphaOff val="0"/>
              </a:schemeClr>
            </a:fillRef>
            <a:effectRef idx="2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2000" tIns="72000" rIns="72000" bIns="72000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</a:pPr>
              <a:r>
                <a:rPr lang="ru-RU" sz="2200" dirty="0" smtClean="0">
                  <a:ln>
                    <a:solidFill>
                      <a:schemeClr val="bg1"/>
                    </a:solidFill>
                  </a:ln>
                  <a:solidFill>
                    <a:schemeClr val="bg1"/>
                  </a:solidFill>
                </a:rPr>
                <a:t>Полученные модели:</a:t>
              </a:r>
              <a:endParaRPr lang="ru-RU" sz="2200" i="1" kern="12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endParaRPr>
            </a:p>
          </p:txBody>
        </p:sp>
      </p:grpSp>
      <p:sp>
        <p:nvSpPr>
          <p:cNvPr id="12" name="Заголовок 1"/>
          <p:cNvSpPr txBox="1">
            <a:spLocks/>
          </p:cNvSpPr>
          <p:nvPr/>
        </p:nvSpPr>
        <p:spPr>
          <a:xfrm>
            <a:off x="585330" y="997805"/>
            <a:ext cx="7067222" cy="563019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67500" lnSpcReduction="20000"/>
          </a:bodyPr>
          <a:lstStyle>
            <a:lvl1pPr algn="ctr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3600" b="1" kern="1200" cap="none" spc="0">
                <a:ln w="6600">
                  <a:solidFill>
                    <a:srgbClr val="740C0C"/>
                  </a:solidFill>
                  <a:prstDash val="solid"/>
                </a:ln>
                <a:solidFill>
                  <a:srgbClr val="E32833"/>
                </a:solidFill>
                <a:effectLst>
                  <a:outerShdw dist="50800" dir="2700000" algn="tl" rotWithShape="0">
                    <a:srgbClr val="740C0C"/>
                  </a:outerShdw>
                </a:effectLst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r>
              <a:rPr lang="ru-RU" dirty="0">
                <a:effectLst/>
              </a:rPr>
              <a:t>О</a:t>
            </a:r>
            <a:r>
              <a:rPr lang="ru-RU" dirty="0" smtClean="0">
                <a:effectLst/>
              </a:rPr>
              <a:t>бнаружена </a:t>
            </a:r>
            <a:r>
              <a:rPr lang="ru-RU" dirty="0">
                <a:effectLst/>
              </a:rPr>
              <a:t>статистически значимая связь </a:t>
            </a:r>
            <a:r>
              <a:rPr lang="ru-RU" dirty="0" smtClean="0">
                <a:effectLst/>
              </a:rPr>
              <a:t>между</a:t>
            </a:r>
            <a:r>
              <a:rPr lang="en-US" dirty="0" smtClean="0">
                <a:effectLst/>
              </a:rPr>
              <a:t>:</a:t>
            </a:r>
            <a:r>
              <a:rPr lang="ru-RU" dirty="0" smtClean="0">
                <a:effectLst/>
              </a:rPr>
              <a:t> </a:t>
            </a:r>
            <a:endParaRPr lang="ru-RU" dirty="0"/>
          </a:p>
        </p:txBody>
      </p:sp>
      <p:grpSp>
        <p:nvGrpSpPr>
          <p:cNvPr id="17" name="Группа 16"/>
          <p:cNvGrpSpPr/>
          <p:nvPr/>
        </p:nvGrpSpPr>
        <p:grpSpPr>
          <a:xfrm>
            <a:off x="487676" y="5154295"/>
            <a:ext cx="11076353" cy="1542666"/>
            <a:chOff x="585330" y="5314092"/>
            <a:chExt cx="11076353" cy="1542666"/>
          </a:xfrm>
        </p:grpSpPr>
        <p:sp>
          <p:nvSpPr>
            <p:cNvPr id="15" name="Прямоугольник с двумя усеченными противолежащими углами 14"/>
            <p:cNvSpPr/>
            <p:nvPr/>
          </p:nvSpPr>
          <p:spPr>
            <a:xfrm>
              <a:off x="585330" y="5314092"/>
              <a:ext cx="11076353" cy="1028444"/>
            </a:xfrm>
            <a:prstGeom prst="snip2DiagRect">
              <a:avLst>
                <a:gd name="adj1" fmla="val 48142"/>
                <a:gd name="adj2" fmla="val 0"/>
              </a:avLst>
            </a:prstGeom>
            <a:gradFill>
              <a:gsLst>
                <a:gs pos="0">
                  <a:srgbClr val="FA6C5C"/>
                </a:gs>
                <a:gs pos="50000">
                  <a:srgbClr val="9F1111"/>
                </a:gs>
                <a:gs pos="100000">
                  <a:srgbClr val="740C0C"/>
                </a:gs>
              </a:gsLst>
            </a:gradFill>
            <a:effectLst>
              <a:outerShdw blurRad="152400" dist="38100" algn="ctr" rotWithShape="0">
                <a:prstClr val="black">
                  <a:alpha val="87000"/>
                </a:prstClr>
              </a:outerShdw>
            </a:effectLst>
            <a:scene3d>
              <a:camera prst="orthographicFront"/>
              <a:lightRig rig="flat" dir="t"/>
            </a:scene3d>
            <a:sp3d prstMaterial="plastic">
              <a:bevelT w="120900" h="88900"/>
              <a:bevelB w="88900" h="31750" prst="angle"/>
            </a:sp3d>
          </p:spPr>
          <p:style>
            <a:lnRef idx="0">
              <a:schemeClr val="accent3">
                <a:shade val="80000"/>
                <a:hueOff val="0"/>
                <a:satOff val="0"/>
                <a:lumOff val="0"/>
                <a:alphaOff val="0"/>
              </a:schemeClr>
            </a:lnRef>
            <a:fillRef idx="3">
              <a:schemeClr val="lt1">
                <a:hueOff val="0"/>
                <a:satOff val="0"/>
                <a:lumOff val="0"/>
                <a:alphaOff val="0"/>
              </a:schemeClr>
            </a:fillRef>
            <a:effectRef idx="2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396000" tIns="0" rIns="72000" bIns="396000" numCol="1" spcCol="1270" anchor="b" anchorCtr="0">
              <a:noAutofit/>
            </a:bodyPr>
            <a:lstStyle/>
            <a:p>
              <a:pPr lvl="0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2400" b="1" dirty="0">
                  <a:solidFill>
                    <a:schemeClr val="bg1"/>
                  </a:solidFill>
                </a:rPr>
                <a:t>Результаты расчетов </a:t>
              </a:r>
              <a:r>
                <a:rPr lang="ru-RU" sz="2400" b="1" dirty="0" smtClean="0">
                  <a:solidFill>
                    <a:schemeClr val="bg1"/>
                  </a:solidFill>
                </a:rPr>
                <a:t>подтвердили</a:t>
              </a:r>
              <a:r>
                <a:rPr lang="en-US" sz="2400" b="1" dirty="0" smtClean="0">
                  <a:solidFill>
                    <a:schemeClr val="bg1"/>
                  </a:solidFill>
                </a:rPr>
                <a:t>:</a:t>
              </a:r>
              <a:endParaRPr lang="ru-RU" sz="2400" b="1" i="1" kern="12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endParaRPr>
            </a:p>
          </p:txBody>
        </p:sp>
        <p:sp>
          <p:nvSpPr>
            <p:cNvPr id="16" name="Прямоугольник с двумя усеченными противолежащими углами 15"/>
            <p:cNvSpPr/>
            <p:nvPr/>
          </p:nvSpPr>
          <p:spPr>
            <a:xfrm>
              <a:off x="599334" y="5828314"/>
              <a:ext cx="11062349" cy="1028444"/>
            </a:xfrm>
            <a:prstGeom prst="snip2DiagRect">
              <a:avLst>
                <a:gd name="adj1" fmla="val 50000"/>
                <a:gd name="adj2" fmla="val 0"/>
              </a:avLst>
            </a:prstGeom>
            <a:effectLst>
              <a:outerShdw blurRad="152400" dist="38100" algn="ctr" rotWithShape="0">
                <a:prstClr val="black">
                  <a:alpha val="87000"/>
                </a:prstClr>
              </a:outerShdw>
            </a:effectLst>
            <a:scene3d>
              <a:camera prst="orthographicFront"/>
              <a:lightRig rig="flat" dir="t"/>
            </a:scene3d>
            <a:sp3d prstMaterial="plastic">
              <a:bevelT w="120900" h="88900"/>
              <a:bevelB w="88900" h="31750" prst="angle"/>
            </a:sp3d>
          </p:spPr>
          <p:style>
            <a:lnRef idx="0">
              <a:schemeClr val="accent3">
                <a:shade val="80000"/>
                <a:hueOff val="0"/>
                <a:satOff val="0"/>
                <a:lumOff val="0"/>
                <a:alphaOff val="0"/>
              </a:schemeClr>
            </a:lnRef>
            <a:fillRef idx="3">
              <a:schemeClr val="lt1">
                <a:hueOff val="0"/>
                <a:satOff val="0"/>
                <a:lumOff val="0"/>
                <a:alphaOff val="0"/>
              </a:schemeClr>
            </a:fillRef>
            <a:effectRef idx="2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2000" tIns="72000" rIns="72000" bIns="72000" numCol="1" spcCol="1270" anchor="ctr" anchorCtr="0">
              <a:noAutofit/>
            </a:bodyPr>
            <a:lstStyle/>
            <a:p>
              <a:pPr algn="ctr"/>
              <a:r>
                <a:rPr lang="ru-RU" sz="20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величина ошибки при прогнозировании а</a:t>
              </a:r>
              <a:r>
                <a:rPr lang="ru-RU" sz="2000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бсолютного</a:t>
              </a:r>
              <a:r>
                <a:rPr lang="ru-RU" sz="20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значения показателя «(ВРП на душу населения, </a:t>
              </a:r>
              <a:r>
                <a:rPr lang="ru-RU" sz="2000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руб</a:t>
              </a:r>
              <a:r>
                <a:rPr lang="ru-RU" sz="20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)» будет гораздо больше, чем при прогнозировании </a:t>
              </a:r>
              <a:r>
                <a:rPr lang="ru-RU" sz="20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относительного приращения</a:t>
              </a:r>
              <a:r>
                <a:rPr lang="ru-RU" sz="20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показателя за выбранный период.</a:t>
              </a:r>
              <a:endParaRPr lang="ru-RU" b="1" kern="1200" dirty="0">
                <a:ln>
                  <a:solidFill>
                    <a:srgbClr val="740C0C"/>
                  </a:solidFill>
                </a:ln>
                <a:solidFill>
                  <a:srgbClr val="FA3B4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0144052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769</TotalTime>
  <Words>1806</Words>
  <Application>Microsoft Office PowerPoint</Application>
  <PresentationFormat>Широкоэкранный</PresentationFormat>
  <Paragraphs>147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8" baseType="lpstr">
      <vt:lpstr>Arial</vt:lpstr>
      <vt:lpstr>Arial Narrow</vt:lpstr>
      <vt:lpstr>Calibri</vt:lpstr>
      <vt:lpstr>Тема Office</vt:lpstr>
      <vt:lpstr>УРОВЕНЬ ЖИЗНИ НАСЕЛЕНИЯ СУБЪЕКТОВ РОССИЙСКОЙ ФЕДЕРАЦИИ:СТАТИСТИЧЕСКОЕ ИССЛЕДОВАНИЕ</vt:lpstr>
      <vt:lpstr>Актуальность исследования</vt:lpstr>
      <vt:lpstr>Постановка задачи</vt:lpstr>
      <vt:lpstr>Исходная информация для проведения исследований</vt:lpstr>
      <vt:lpstr>Влияние показателя «Валовой региональный продукт (ВРП) на душу населения по паритету покупательной способности, руб» на показатели уровня жизни населения субъектов РФ</vt:lpstr>
      <vt:lpstr>Презентация PowerPoint</vt:lpstr>
      <vt:lpstr>Презентация PowerPoint</vt:lpstr>
      <vt:lpstr>Статистическая значимость влияния исходного состава факторов на относительное приращение значений показателя «(ВРП на душу населения, руб)» за 5-летний период (с 2010 по 2015 годы)</vt:lpstr>
      <vt:lpstr>Оценка влияния исходных факторов на абсолютное значение показателя «(ВРП на душу населения, руб)» в 2015 г.</vt:lpstr>
      <vt:lpstr>Показатель «Уровень грамотности взрослого населения и совокупный валовой коэффициент охвата образованием»</vt:lpstr>
      <vt:lpstr>Показатель «Ожидаемая продолжительность жизни при рождении, число лет» в 2015 г.</vt:lpstr>
      <vt:lpstr>Содержательное обоснование состава определяющих факторов</vt:lpstr>
      <vt:lpstr>ВЫВОДЫ</vt:lpstr>
      <vt:lpstr>БЛАГОДАРЮ ЗА ВНИМАНИЕ!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Людмила Анатольевна Жебровская</dc:creator>
  <cp:lastModifiedBy>user</cp:lastModifiedBy>
  <cp:revision>59</cp:revision>
  <dcterms:created xsi:type="dcterms:W3CDTF">2018-11-30T09:09:59Z</dcterms:created>
  <dcterms:modified xsi:type="dcterms:W3CDTF">2018-12-02T09:31:31Z</dcterms:modified>
</cp:coreProperties>
</file>