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rad Bali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0F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126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752475" y="744538"/>
            <a:ext cx="10674350" cy="5349875"/>
            <a:chOff x="752858" y="744469"/>
            <a:chExt cx="10674117" cy="5349671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8152034" y="1685820"/>
              <a:ext cx="3274941" cy="4408320"/>
            </a:xfrm>
            <a:custGeom>
              <a:avLst/>
              <a:gdLst/>
              <a:ahLst/>
              <a:cxnLst>
                <a:cxn ang="0">
                  <a:pos x="8761" y="0"/>
                </a:cxn>
                <a:cxn ang="0">
                  <a:pos x="10000" y="0"/>
                </a:cxn>
                <a:cxn ang="0">
                  <a:pos x="10000" y="10000"/>
                </a:cxn>
                <a:cxn ang="0">
                  <a:pos x="0" y="10000"/>
                </a:cxn>
                <a:cxn ang="0">
                  <a:pos x="0" y="9126"/>
                </a:cxn>
                <a:cxn ang="0">
                  <a:pos x="8761" y="9127"/>
                </a:cxn>
                <a:cxn ang="0">
                  <a:pos x="8761" y="0"/>
                </a:cxn>
              </a:cxnLst>
              <a:rect l="0" t="0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4942" cy="4408319"/>
            </a:xfrm>
            <a:custGeom>
              <a:avLst/>
              <a:gdLst/>
              <a:ahLst/>
              <a:cxnLst>
                <a:cxn ang="0">
                  <a:pos x="8763" y="0"/>
                </a:cxn>
                <a:cxn ang="0">
                  <a:pos x="10002" y="0"/>
                </a:cxn>
                <a:cxn ang="0">
                  <a:pos x="10002" y="10000"/>
                </a:cxn>
                <a:cxn ang="0">
                  <a:pos x="2" y="10000"/>
                </a:cxn>
                <a:cxn ang="0">
                  <a:pos x="0" y="9125"/>
                </a:cxn>
                <a:cxn ang="0">
                  <a:pos x="8763" y="9128"/>
                </a:cxn>
                <a:cxn ang="0">
                  <a:pos x="8763" y="0"/>
                </a:cxn>
              </a:cxnLst>
              <a:rect l="0" t="0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52475" y="6453188"/>
            <a:ext cx="1608138" cy="40481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AEFD0BA-36A9-41C5-8E99-13AD567EE50D}" type="datetimeFigureOut">
              <a:rPr lang="en-US"/>
              <a:pPr>
                <a:defRPr/>
              </a:pPr>
              <a:t>12/3/2018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450" y="6453188"/>
            <a:ext cx="7023100" cy="404812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1388" y="6453188"/>
            <a:ext cx="1595437" cy="40481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F2F13FF-02F3-4FE3-ACE5-D8A4A6B13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20D67-9467-40D1-9FAC-E41856B07890}" type="datetimeFigureOut">
              <a:rPr lang="en-US"/>
              <a:pPr>
                <a:defRPr/>
              </a:pPr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21C68-5D5B-44CA-97C0-CFD6F1BAD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8ADB2-1C75-4698-9284-83F1F0DCABFE}" type="datetimeFigureOut">
              <a:rPr lang="en-US"/>
              <a:pPr>
                <a:defRPr/>
              </a:pPr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4EBA8-C531-4621-9674-D5C279552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2B433-9934-4DFB-9AC2-7044854C706B}" type="datetimeFigureOut">
              <a:rPr lang="en-US"/>
              <a:pPr>
                <a:defRPr/>
              </a:pPr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B90F5-697A-4250-84C0-7488A2380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8151813" y="1685925"/>
            <a:ext cx="3275012" cy="4408488"/>
          </a:xfrm>
          <a:custGeom>
            <a:avLst/>
            <a:gdLst>
              <a:gd name="T0" fmla="*/ 0 w 4125"/>
              <a:gd name="T1" fmla="*/ 0 h 5554"/>
              <a:gd name="T2" fmla="*/ 4125 w 4125"/>
              <a:gd name="T3" fmla="*/ 5554 h 5554"/>
            </a:gdLst>
            <a:ahLst/>
            <a:cxnLst>
              <a:cxn ang="0">
                <a:pos x="3614" y="0"/>
              </a:cxn>
              <a:cxn ang="0">
                <a:pos x="4125" y="0"/>
              </a:cxn>
              <a:cxn ang="0">
                <a:pos x="4125" y="5554"/>
              </a:cxn>
              <a:cxn ang="0">
                <a:pos x="0" y="5554"/>
              </a:cxn>
              <a:cxn ang="0">
                <a:pos x="0" y="5074"/>
              </a:cxn>
              <a:cxn ang="0">
                <a:pos x="3614" y="5074"/>
              </a:cxn>
              <a:cxn ang="0">
                <a:pos x="3614" y="0"/>
              </a:cxn>
            </a:cxnLst>
            <a:rect l="T0" t="T1" r="T2" b="T3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38188" y="6453188"/>
            <a:ext cx="1622425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730D7B0-DA5C-4816-ADCA-B153F38AC392}" type="datetimeFigureOut">
              <a:rPr lang="en-US"/>
              <a:pPr>
                <a:defRPr/>
              </a:pPr>
              <a:t>12/3/2018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450" y="6453188"/>
            <a:ext cx="7023100" cy="404812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1388" y="6453188"/>
            <a:ext cx="1595437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9B9EC25-EA83-4098-8376-2712E136E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16A78-B021-4236-B19E-B714B6BC7512}" type="datetimeFigureOut">
              <a:rPr lang="en-US"/>
              <a:pPr>
                <a:defRPr/>
              </a:pPr>
              <a:t>12/3/2018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0C3C4-3205-4DF0-814D-8FA6E38B9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45610-1C71-405A-B620-824789DEA10B}" type="datetimeFigureOut">
              <a:rPr lang="en-US"/>
              <a:pPr>
                <a:defRPr/>
              </a:pPr>
              <a:t>12/3/2018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BC5DF-0D6A-4A38-9FDD-85391A6CF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7B662-4044-4101-9FB5-027654EF306C}" type="datetimeFigureOut">
              <a:rPr lang="en-US"/>
              <a:pPr>
                <a:defRPr/>
              </a:pPr>
              <a:t>12/3/2018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42D79-7956-4E12-AC87-9D5C29DE4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1F0EC-7E27-4907-871E-D8977EB6123A}" type="datetimeFigureOut">
              <a:rPr lang="en-US"/>
              <a:pPr>
                <a:defRPr/>
              </a:pPr>
              <a:t>12/3/2018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F5DBE-6932-42BC-9B12-68F78AC9A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530383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5303838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188"/>
            <a:ext cx="1204913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E580BF3-755B-4F54-9757-DA8CDE7623B0}" type="datetimeFigureOut">
              <a:rPr lang="en-US"/>
              <a:pPr>
                <a:defRPr/>
              </a:pPr>
              <a:t>12/3/2018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6625" y="6453188"/>
            <a:ext cx="2373313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775" y="6453188"/>
            <a:ext cx="1595438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4D6BD7E-7317-4801-B971-30D125260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530383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5303838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188"/>
            <a:ext cx="1204913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39D4F0C-E243-40A9-85C5-93F3E9B94F3D}" type="datetimeFigureOut">
              <a:rPr lang="en-US"/>
              <a:pPr>
                <a:defRPr/>
              </a:pPr>
              <a:t>12/3/2018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6625" y="6453188"/>
            <a:ext cx="2373313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775" y="6453188"/>
            <a:ext cx="1595438" cy="4048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3156D6E-04C7-4E67-8A75-3162CF414A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685800"/>
            <a:ext cx="9601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71600" y="2286000"/>
            <a:ext cx="9601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188"/>
            <a:ext cx="1204913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DB262A-5D64-403D-9C39-9D4B974EB123}" type="datetimeFigureOut">
              <a:rPr lang="en-US"/>
              <a:pPr>
                <a:defRPr/>
              </a:pPr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4013" y="6453188"/>
            <a:ext cx="6280150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613" y="6453188"/>
            <a:ext cx="159702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30D311-C27E-4F1C-8BDA-A1E0B8AA01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7838" y="0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1" r:id="rId3"/>
    <p:sldLayoutId id="2147483658" r:id="rId4"/>
    <p:sldLayoutId id="2147483657" r:id="rId5"/>
    <p:sldLayoutId id="2147483656" r:id="rId6"/>
    <p:sldLayoutId id="2147483655" r:id="rId7"/>
    <p:sldLayoutId id="2147483662" r:id="rId8"/>
    <p:sldLayoutId id="2147483663" r:id="rId9"/>
    <p:sldLayoutId id="2147483654" r:id="rId10"/>
    <p:sldLayoutId id="2147483653" r:id="rId11"/>
  </p:sldLayoutIdLst>
  <p:txStyles>
    <p:titleStyle>
      <a:lvl1pPr algn="l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lnSpc>
          <a:spcPct val="89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Book" pitchFamily="34" charset="0"/>
        </a:defRPr>
      </a:lvl9pPr>
    </p:titleStyle>
    <p:bodyStyle>
      <a:lvl1pPr marL="382588" indent="-382588" algn="l" rtl="0" eaLnBrk="0" fontAlgn="base" hangingPunct="0">
        <a:lnSpc>
          <a:spcPct val="94000"/>
        </a:lnSpc>
        <a:spcBef>
          <a:spcPts val="1000"/>
        </a:spcBef>
        <a:spcAft>
          <a:spcPts val="200"/>
        </a:spcAft>
        <a:buFont typeface="Franklin Gothic Book" pitchFamily="34" charset="0"/>
        <a:buChar char="■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2588" algn="l" rtl="0" eaLnBrk="0" fontAlgn="base" hangingPunct="0">
        <a:lnSpc>
          <a:spcPct val="94000"/>
        </a:lnSpc>
        <a:spcBef>
          <a:spcPts val="500"/>
        </a:spcBef>
        <a:spcAft>
          <a:spcPts val="200"/>
        </a:spcAft>
        <a:buFont typeface="Franklin Gothic Book" pitchFamily="34" charset="0"/>
        <a:buChar char="–"/>
        <a:defRPr sz="20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2588" algn="l" rtl="0" eaLnBrk="0" fontAlgn="base" hangingPunct="0">
        <a:lnSpc>
          <a:spcPct val="94000"/>
        </a:lnSpc>
        <a:spcBef>
          <a:spcPts val="500"/>
        </a:spcBef>
        <a:spcAft>
          <a:spcPts val="200"/>
        </a:spcAft>
        <a:buFont typeface="Franklin Gothic Book" pitchFamily="34" charset="0"/>
        <a:buChar char="■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2588" algn="l" rtl="0" eaLnBrk="0" fontAlgn="base" hangingPunct="0">
        <a:lnSpc>
          <a:spcPct val="94000"/>
        </a:lnSpc>
        <a:spcBef>
          <a:spcPts val="500"/>
        </a:spcBef>
        <a:spcAft>
          <a:spcPts val="200"/>
        </a:spcAft>
        <a:buFont typeface="Franklin Gothic Book" pitchFamily="34" charset="0"/>
        <a:buChar char="–"/>
        <a:defRPr i="1" kern="120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2588" algn="l" rtl="0" eaLnBrk="0" fontAlgn="base" hangingPunct="0">
        <a:lnSpc>
          <a:spcPct val="94000"/>
        </a:lnSpc>
        <a:spcBef>
          <a:spcPts val="500"/>
        </a:spcBef>
        <a:spcAft>
          <a:spcPts val="200"/>
        </a:spcAft>
        <a:buFont typeface="Franklin Gothic Book" pitchFamily="34" charset="0"/>
        <a:buChar char="■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image" Target="../media/image4.emf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2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914525" y="1789113"/>
            <a:ext cx="8361363" cy="2097087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6000" dirty="0"/>
              <a:t>International </a:t>
            </a:r>
            <a:r>
              <a:rPr lang="fr-FR" sz="6000" dirty="0" err="1"/>
              <a:t>Economic</a:t>
            </a:r>
            <a:r>
              <a:rPr lang="fr-FR" sz="6000" dirty="0"/>
              <a:t> Sanctions </a:t>
            </a:r>
            <a:r>
              <a:rPr lang="fr-FR" sz="6000" dirty="0" err="1"/>
              <a:t>Modeling</a:t>
            </a:r>
            <a:endParaRPr lang="fr-FR" sz="6000" dirty="0"/>
          </a:p>
        </p:txBody>
      </p:sp>
      <p:sp>
        <p:nvSpPr>
          <p:cNvPr id="13314" name="Sous-titr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679700" y="3956050"/>
            <a:ext cx="6832600" cy="108585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fr-FR" smtClean="0"/>
              <a:t>Morad BALI, Natalia BOUROVA, Nady RAPELANORO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228975" y="0"/>
            <a:ext cx="7204075" cy="1141413"/>
          </a:xfrm>
        </p:spPr>
        <p:txBody>
          <a:bodyPr/>
          <a:lstStyle/>
          <a:p>
            <a:pPr eaLnBrk="1" hangingPunct="1"/>
            <a:r>
              <a:rPr lang="fr-FR" smtClean="0"/>
              <a:t>Thank you for your attention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371600" y="1323975"/>
            <a:ext cx="10463213" cy="5356225"/>
          </a:xfrm>
        </p:spPr>
        <p:txBody>
          <a:bodyPr rtlCol="0">
            <a:normAutofit fontScale="77500" lnSpcReduction="20000"/>
          </a:bodyPr>
          <a:lstStyle/>
          <a:p>
            <a:pPr marL="530352" lvl="1" indent="0" algn="ctr" eaLnBrk="1" fontAlgn="auto" hangingPunct="1">
              <a:buFont typeface="Franklin Gothic Book" pitchFamily="34" charset="0"/>
              <a:buNone/>
              <a:defRPr/>
            </a:pPr>
            <a:r>
              <a:rPr lang="fr-FR" sz="3400" dirty="0" err="1" smtClean="0"/>
              <a:t>Don’t</a:t>
            </a:r>
            <a:r>
              <a:rPr lang="fr-FR" sz="3400" dirty="0" smtClean="0"/>
              <a:t> </a:t>
            </a:r>
            <a:r>
              <a:rPr lang="fr-FR" sz="3400" dirty="0" err="1" smtClean="0"/>
              <a:t>hesitate</a:t>
            </a:r>
            <a:r>
              <a:rPr lang="fr-FR" sz="3400" dirty="0" smtClean="0"/>
              <a:t> to contact us if </a:t>
            </a:r>
            <a:r>
              <a:rPr lang="fr-FR" sz="3400" dirty="0" err="1" smtClean="0"/>
              <a:t>you</a:t>
            </a:r>
            <a:r>
              <a:rPr lang="fr-FR" sz="3400" dirty="0" smtClean="0"/>
              <a:t> have </a:t>
            </a:r>
            <a:r>
              <a:rPr lang="fr-FR" sz="3400" dirty="0" err="1" smtClean="0"/>
              <a:t>precise</a:t>
            </a:r>
            <a:r>
              <a:rPr lang="fr-FR" sz="3400" dirty="0" smtClean="0"/>
              <a:t> questions, or if </a:t>
            </a:r>
            <a:r>
              <a:rPr lang="fr-FR" sz="3400" dirty="0" err="1" smtClean="0"/>
              <a:t>you</a:t>
            </a:r>
            <a:r>
              <a:rPr lang="fr-FR" sz="3400" dirty="0" smtClean="0"/>
              <a:t> </a:t>
            </a:r>
            <a:r>
              <a:rPr lang="fr-FR" sz="3400" dirty="0" err="1" smtClean="0"/>
              <a:t>wish</a:t>
            </a:r>
            <a:r>
              <a:rPr lang="fr-FR" sz="3400" dirty="0" smtClean="0"/>
              <a:t> to have </a:t>
            </a:r>
            <a:r>
              <a:rPr lang="fr-FR" sz="3400" dirty="0" err="1" smtClean="0"/>
              <a:t>access</a:t>
            </a:r>
            <a:r>
              <a:rPr lang="fr-FR" sz="3400" dirty="0" smtClean="0"/>
              <a:t> to </a:t>
            </a:r>
            <a:r>
              <a:rPr lang="fr-FR" sz="3400" dirty="0" err="1" smtClean="0"/>
              <a:t>our</a:t>
            </a:r>
            <a:r>
              <a:rPr lang="fr-FR" sz="3400" dirty="0" smtClean="0"/>
              <a:t> sanction index.</a:t>
            </a:r>
          </a:p>
          <a:p>
            <a:pPr lvl="1" indent="-384048" algn="ctr" eaLnBrk="1" fontAlgn="auto" hangingPunct="1">
              <a:defRPr/>
            </a:pPr>
            <a:endParaRPr lang="fr-FR" sz="3400" i="0" dirty="0"/>
          </a:p>
          <a:p>
            <a:pPr marL="530352" lvl="1" indent="0" algn="ctr" eaLnBrk="1" fontAlgn="auto" hangingPunct="1">
              <a:lnSpc>
                <a:spcPct val="120000"/>
              </a:lnSpc>
              <a:buFont typeface="Franklin Gothic Book" pitchFamily="34" charset="0"/>
              <a:buNone/>
              <a:defRPr/>
            </a:pPr>
            <a:r>
              <a:rPr lang="fr-FR" sz="3400" b="1" i="0" dirty="0" smtClean="0"/>
              <a:t>Bali, M. : </a:t>
            </a:r>
            <a:r>
              <a:rPr lang="fr-FR" sz="3400" i="0" dirty="0" smtClean="0"/>
              <a:t>PhD </a:t>
            </a:r>
            <a:r>
              <a:rPr lang="fr-FR" sz="3400" i="0" dirty="0" err="1" smtClean="0"/>
              <a:t>student</a:t>
            </a:r>
            <a:r>
              <a:rPr lang="fr-FR" sz="3400" i="0" dirty="0" smtClean="0"/>
              <a:t> and Researcher in International </a:t>
            </a:r>
            <a:r>
              <a:rPr lang="fr-FR" sz="3400" i="0" dirty="0" err="1" smtClean="0"/>
              <a:t>Economics</a:t>
            </a:r>
            <a:r>
              <a:rPr lang="fr-FR" sz="3400" i="0" dirty="0" smtClean="0"/>
              <a:t>. </a:t>
            </a:r>
            <a:r>
              <a:rPr lang="fr-FR" sz="3400" dirty="0" err="1" smtClean="0">
                <a:solidFill>
                  <a:srgbClr val="FF0000"/>
                </a:solidFill>
              </a:rPr>
              <a:t>Theorist</a:t>
            </a:r>
            <a:r>
              <a:rPr lang="fr-FR" sz="3400" dirty="0" smtClean="0">
                <a:solidFill>
                  <a:srgbClr val="FF0000"/>
                </a:solidFill>
              </a:rPr>
              <a:t> of the New Sanction Index</a:t>
            </a:r>
            <a:r>
              <a:rPr lang="fr-FR" sz="3400" i="0" dirty="0" smtClean="0"/>
              <a:t>. </a:t>
            </a:r>
            <a:r>
              <a:rPr lang="fr-FR" sz="3400" i="0" dirty="0" smtClean="0">
                <a:solidFill>
                  <a:srgbClr val="0600FE"/>
                </a:solidFill>
              </a:rPr>
              <a:t>moradbalifr@gmail.com</a:t>
            </a:r>
            <a:r>
              <a:rPr lang="fr-FR" sz="3400" i="0" dirty="0" smtClean="0"/>
              <a:t/>
            </a:r>
            <a:br>
              <a:rPr lang="fr-FR" sz="3400" i="0" dirty="0" smtClean="0"/>
            </a:br>
            <a:endParaRPr lang="fr-FR" sz="3400" i="0" dirty="0" smtClean="0"/>
          </a:p>
          <a:p>
            <a:pPr marL="530352" lvl="1" indent="0" algn="ctr" eaLnBrk="1" fontAlgn="auto" hangingPunct="1">
              <a:lnSpc>
                <a:spcPct val="120000"/>
              </a:lnSpc>
              <a:buFont typeface="Franklin Gothic Book" pitchFamily="34" charset="0"/>
              <a:buNone/>
              <a:defRPr/>
            </a:pPr>
            <a:r>
              <a:rPr lang="fr-FR" sz="3400" b="1" i="0" dirty="0" err="1" smtClean="0"/>
              <a:t>Bourova</a:t>
            </a:r>
            <a:r>
              <a:rPr lang="fr-FR" sz="3400" b="1" i="0" dirty="0" smtClean="0"/>
              <a:t>, N. </a:t>
            </a:r>
            <a:r>
              <a:rPr lang="fr-FR" sz="3400" i="0" dirty="0" smtClean="0"/>
              <a:t>: Professor and Researcher – </a:t>
            </a:r>
            <a:r>
              <a:rPr lang="fr-FR" sz="3400" i="0" dirty="0" err="1" smtClean="0"/>
              <a:t>Director</a:t>
            </a:r>
            <a:r>
              <a:rPr lang="fr-FR" sz="3400" i="0" dirty="0" smtClean="0"/>
              <a:t> of the </a:t>
            </a:r>
            <a:r>
              <a:rPr lang="en-US" sz="3400" i="0" dirty="0" smtClean="0"/>
              <a:t>French-Russian </a:t>
            </a:r>
            <a:r>
              <a:rPr lang="en-US" sz="3400" i="0" dirty="0"/>
              <a:t>Center for Educational and Scientific Cooperation of </a:t>
            </a:r>
            <a:r>
              <a:rPr lang="en-US" sz="3400" i="0" dirty="0" err="1" smtClean="0"/>
              <a:t>SPbGEU</a:t>
            </a:r>
            <a:r>
              <a:rPr lang="en-US" sz="3400" i="0" dirty="0" smtClean="0"/>
              <a:t>. </a:t>
            </a:r>
            <a:r>
              <a:rPr lang="fr-FR" sz="3400" dirty="0" err="1" smtClean="0">
                <a:solidFill>
                  <a:srgbClr val="FF0000"/>
                </a:solidFill>
              </a:rPr>
              <a:t>Research</a:t>
            </a:r>
            <a:r>
              <a:rPr lang="fr-FR" sz="3400" dirty="0" smtClean="0">
                <a:solidFill>
                  <a:srgbClr val="FF0000"/>
                </a:solidFill>
              </a:rPr>
              <a:t> Supervisor</a:t>
            </a:r>
            <a:r>
              <a:rPr lang="fr-FR" sz="3400" i="0" dirty="0" smtClean="0"/>
              <a:t>.</a:t>
            </a:r>
            <a:r>
              <a:rPr lang="fr-FR" sz="3400" i="0" dirty="0" smtClean="0">
                <a:solidFill>
                  <a:srgbClr val="0600FE"/>
                </a:solidFill>
              </a:rPr>
              <a:t>nbourova@mail.ru</a:t>
            </a:r>
            <a:r>
              <a:rPr lang="fr-FR" sz="3400" i="0" dirty="0" smtClean="0"/>
              <a:t/>
            </a:r>
            <a:br>
              <a:rPr lang="fr-FR" sz="3400" i="0" dirty="0" smtClean="0"/>
            </a:br>
            <a:endParaRPr lang="fr-FR" sz="3400" i="0" dirty="0" smtClean="0"/>
          </a:p>
          <a:p>
            <a:pPr marL="530352" lvl="1" indent="0" algn="ctr" eaLnBrk="1" fontAlgn="auto" hangingPunct="1">
              <a:lnSpc>
                <a:spcPct val="120000"/>
              </a:lnSpc>
              <a:buFont typeface="Franklin Gothic Book" pitchFamily="34" charset="0"/>
              <a:buNone/>
              <a:defRPr/>
            </a:pPr>
            <a:r>
              <a:rPr lang="fr-FR" sz="3400" b="1" i="0" dirty="0" err="1" smtClean="0"/>
              <a:t>Rapelanoro</a:t>
            </a:r>
            <a:r>
              <a:rPr lang="fr-FR" sz="3400" b="1" i="0" dirty="0" smtClean="0"/>
              <a:t>, N. </a:t>
            </a:r>
            <a:r>
              <a:rPr lang="fr-FR" sz="3400" i="0" dirty="0" err="1" smtClean="0"/>
              <a:t>Doctor</a:t>
            </a:r>
            <a:r>
              <a:rPr lang="fr-FR" sz="3400" i="0" dirty="0" smtClean="0"/>
              <a:t> in </a:t>
            </a:r>
            <a:r>
              <a:rPr lang="fr-FR" sz="3400" i="0" dirty="0" err="1" smtClean="0"/>
              <a:t>Economics</a:t>
            </a:r>
            <a:r>
              <a:rPr lang="fr-FR" sz="3400" i="0" dirty="0" smtClean="0"/>
              <a:t> and Researcher in </a:t>
            </a:r>
            <a:r>
              <a:rPr lang="fr-FR" sz="3400" i="0" dirty="0" err="1" smtClean="0"/>
              <a:t>Econometrics</a:t>
            </a:r>
            <a:r>
              <a:rPr lang="fr-FR" sz="3400" i="0" dirty="0" smtClean="0"/>
              <a:t>. </a:t>
            </a:r>
            <a:r>
              <a:rPr lang="fr-FR" sz="3400" dirty="0" smtClean="0">
                <a:solidFill>
                  <a:srgbClr val="FF0000"/>
                </a:solidFill>
              </a:rPr>
              <a:t>Main </a:t>
            </a:r>
            <a:r>
              <a:rPr lang="fr-FR" sz="3400" dirty="0" err="1" smtClean="0">
                <a:solidFill>
                  <a:srgbClr val="FF0000"/>
                </a:solidFill>
              </a:rPr>
              <a:t>Econometrician</a:t>
            </a:r>
            <a:r>
              <a:rPr lang="fr-FR" sz="3400" i="0" dirty="0"/>
              <a:t>. </a:t>
            </a:r>
            <a:r>
              <a:rPr lang="fr-FR" sz="3400" i="0" dirty="0" smtClean="0">
                <a:solidFill>
                  <a:srgbClr val="0600FE"/>
                </a:solidFill>
              </a:rPr>
              <a:t>nady.rapelanoro@gmail.com</a:t>
            </a:r>
            <a:endParaRPr lang="fr-FR" sz="3400" i="0" dirty="0">
              <a:solidFill>
                <a:srgbClr val="0600F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fr-FR" smtClean="0"/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106488" y="1454150"/>
            <a:ext cx="11025187" cy="5403850"/>
          </a:xfrm>
        </p:spPr>
        <p:txBody>
          <a:bodyPr rtlCol="0">
            <a:normAutofit lnSpcReduction="10000"/>
          </a:bodyPr>
          <a:lstStyle/>
          <a:p>
            <a:pPr marL="384048" indent="-384048" eaLnBrk="1" fontAlgn="auto" hangingPunct="1">
              <a:defRPr/>
            </a:pPr>
            <a:r>
              <a:rPr lang="fr-FR" dirty="0" err="1" smtClean="0"/>
              <a:t>Definitions</a:t>
            </a:r>
            <a:endParaRPr lang="fr-FR" dirty="0"/>
          </a:p>
          <a:p>
            <a:pPr lvl="1" indent="-384048" algn="just" eaLnBrk="1" fontAlgn="auto" hangingPunct="1">
              <a:defRPr/>
            </a:pPr>
            <a:r>
              <a:rPr lang="fr-FR" dirty="0" err="1" smtClean="0"/>
              <a:t>Measures</a:t>
            </a:r>
            <a:r>
              <a:rPr lang="fr-FR" dirty="0" smtClean="0"/>
              <a:t> </a:t>
            </a:r>
            <a:r>
              <a:rPr lang="fr-FR" dirty="0" err="1" smtClean="0"/>
              <a:t>raised</a:t>
            </a:r>
            <a:r>
              <a:rPr lang="fr-FR" dirty="0" smtClean="0"/>
              <a:t> by a </a:t>
            </a:r>
            <a:r>
              <a:rPr lang="fr-FR" dirty="0" err="1" smtClean="0"/>
              <a:t>constitutional</a:t>
            </a:r>
            <a:r>
              <a:rPr lang="fr-FR" dirty="0" smtClean="0"/>
              <a:t> </a:t>
            </a:r>
            <a:r>
              <a:rPr lang="fr-FR" dirty="0" err="1" smtClean="0"/>
              <a:t>authorized</a:t>
            </a:r>
            <a:r>
              <a:rPr lang="fr-FR" dirty="0" smtClean="0"/>
              <a:t> </a:t>
            </a:r>
            <a:r>
              <a:rPr lang="fr-FR" dirty="0" err="1" smtClean="0"/>
              <a:t>entity</a:t>
            </a:r>
            <a:r>
              <a:rPr lang="fr-FR" dirty="0" smtClean="0"/>
              <a:t>, in </a:t>
            </a:r>
            <a:r>
              <a:rPr lang="fr-FR" dirty="0" err="1" smtClean="0"/>
              <a:t>order</a:t>
            </a:r>
            <a:r>
              <a:rPr lang="fr-FR" dirty="0" smtClean="0"/>
              <a:t> to </a:t>
            </a:r>
            <a:r>
              <a:rPr lang="fr-FR" dirty="0" err="1" smtClean="0"/>
              <a:t>constraints</a:t>
            </a:r>
            <a:r>
              <a:rPr lang="fr-FR" dirty="0" smtClean="0"/>
              <a:t> a </a:t>
            </a:r>
            <a:r>
              <a:rPr lang="fr-FR" dirty="0" err="1" smtClean="0"/>
              <a:t>target</a:t>
            </a:r>
            <a:r>
              <a:rPr lang="fr-FR" dirty="0" smtClean="0"/>
              <a:t> country to change </a:t>
            </a:r>
            <a:r>
              <a:rPr lang="fr-FR" dirty="0" err="1" smtClean="0"/>
              <a:t>his</a:t>
            </a:r>
            <a:r>
              <a:rPr lang="fr-FR" dirty="0" smtClean="0"/>
              <a:t> </a:t>
            </a:r>
            <a:r>
              <a:rPr lang="fr-FR" dirty="0" err="1" smtClean="0"/>
              <a:t>policies</a:t>
            </a:r>
            <a:r>
              <a:rPr lang="fr-FR" dirty="0" smtClean="0"/>
              <a:t>, in a </a:t>
            </a:r>
            <a:r>
              <a:rPr lang="fr-FR" dirty="0" err="1" smtClean="0"/>
              <a:t>way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are not </a:t>
            </a:r>
            <a:r>
              <a:rPr lang="fr-FR" dirty="0" err="1" smtClean="0"/>
              <a:t>against</a:t>
            </a:r>
            <a:r>
              <a:rPr lang="fr-FR" dirty="0" smtClean="0"/>
              <a:t> international </a:t>
            </a:r>
            <a:r>
              <a:rPr lang="fr-FR" dirty="0" err="1" smtClean="0"/>
              <a:t>law</a:t>
            </a:r>
            <a:r>
              <a:rPr lang="fr-FR" dirty="0" smtClean="0"/>
              <a:t> </a:t>
            </a:r>
            <a:r>
              <a:rPr lang="fr-FR" dirty="0" err="1" smtClean="0"/>
              <a:t>anymore</a:t>
            </a:r>
            <a:r>
              <a:rPr lang="fr-FR" dirty="0" smtClean="0"/>
              <a:t>. </a:t>
            </a:r>
            <a:r>
              <a:rPr lang="fr-FR" b="1" dirty="0" err="1"/>
              <a:t>Doxey</a:t>
            </a:r>
            <a:r>
              <a:rPr lang="fr-FR" b="1" dirty="0"/>
              <a:t> (1971)</a:t>
            </a:r>
          </a:p>
          <a:p>
            <a:pPr lvl="1" indent="-384048" algn="just" eaLnBrk="1" fontAlgn="auto" hangingPunct="1">
              <a:defRPr/>
            </a:pPr>
            <a:r>
              <a:rPr lang="fr-FR" dirty="0" smtClean="0"/>
              <a:t>A </a:t>
            </a:r>
            <a:r>
              <a:rPr lang="fr-FR" dirty="0" err="1" smtClean="0"/>
              <a:t>kind</a:t>
            </a:r>
            <a:r>
              <a:rPr lang="fr-FR" dirty="0" smtClean="0"/>
              <a:t> of </a:t>
            </a:r>
            <a:r>
              <a:rPr lang="fr-FR" dirty="0" err="1" smtClean="0"/>
              <a:t>coercive</a:t>
            </a:r>
            <a:r>
              <a:rPr lang="fr-FR" dirty="0" smtClean="0"/>
              <a:t> </a:t>
            </a:r>
            <a:r>
              <a:rPr lang="fr-FR" dirty="0" err="1" smtClean="0"/>
              <a:t>diplomatic</a:t>
            </a:r>
            <a:r>
              <a:rPr lang="fr-FR" dirty="0" smtClean="0"/>
              <a:t> </a:t>
            </a:r>
            <a:r>
              <a:rPr lang="fr-FR" dirty="0" err="1" smtClean="0"/>
              <a:t>measure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defined</a:t>
            </a:r>
            <a:r>
              <a:rPr lang="fr-FR" dirty="0" smtClean="0"/>
              <a:t> as the </a:t>
            </a:r>
            <a:r>
              <a:rPr lang="fr-FR" dirty="0" err="1" smtClean="0"/>
              <a:t>fact</a:t>
            </a:r>
            <a:r>
              <a:rPr lang="fr-FR" dirty="0" smtClean="0"/>
              <a:t> to </a:t>
            </a:r>
            <a:r>
              <a:rPr lang="fr-FR" dirty="0" err="1" smtClean="0"/>
              <a:t>inflict</a:t>
            </a:r>
            <a:r>
              <a:rPr lang="fr-FR" dirty="0" smtClean="0"/>
              <a:t> an </a:t>
            </a:r>
            <a:r>
              <a:rPr lang="fr-FR" dirty="0" err="1" smtClean="0"/>
              <a:t>economic</a:t>
            </a:r>
            <a:r>
              <a:rPr lang="fr-FR" dirty="0" smtClean="0"/>
              <a:t> pressure to a country, in </a:t>
            </a:r>
            <a:r>
              <a:rPr lang="fr-FR" dirty="0" err="1" smtClean="0"/>
              <a:t>order</a:t>
            </a:r>
            <a:r>
              <a:rPr lang="fr-FR" dirty="0" smtClean="0"/>
              <a:t> to </a:t>
            </a:r>
            <a:r>
              <a:rPr lang="fr-FR" dirty="0" err="1" smtClean="0"/>
              <a:t>demonstrate</a:t>
            </a:r>
            <a:r>
              <a:rPr lang="fr-FR" dirty="0" smtClean="0"/>
              <a:t> a </a:t>
            </a:r>
            <a:r>
              <a:rPr lang="fr-FR" dirty="0" err="1" smtClean="0"/>
              <a:t>will</a:t>
            </a:r>
            <a:r>
              <a:rPr lang="fr-FR" dirty="0" smtClean="0"/>
              <a:t> to </a:t>
            </a:r>
            <a:r>
              <a:rPr lang="fr-FR" dirty="0" err="1" smtClean="0"/>
              <a:t>protect</a:t>
            </a:r>
            <a:r>
              <a:rPr lang="fr-FR" dirty="0" smtClean="0"/>
              <a:t> </a:t>
            </a:r>
            <a:r>
              <a:rPr lang="fr-FR" dirty="0" err="1" smtClean="0"/>
              <a:t>predefined</a:t>
            </a:r>
            <a:r>
              <a:rPr lang="fr-FR" dirty="0" smtClean="0"/>
              <a:t> </a:t>
            </a:r>
            <a:r>
              <a:rPr lang="fr-FR" dirty="0" err="1" smtClean="0"/>
              <a:t>interests</a:t>
            </a:r>
            <a:r>
              <a:rPr lang="fr-FR" dirty="0" smtClean="0"/>
              <a:t>, </a:t>
            </a:r>
            <a:r>
              <a:rPr lang="fr-FR" dirty="0" err="1" smtClean="0"/>
              <a:t>while</a:t>
            </a:r>
            <a:r>
              <a:rPr lang="fr-FR" dirty="0" smtClean="0"/>
              <a:t> </a:t>
            </a:r>
            <a:r>
              <a:rPr lang="fr-FR" dirty="0" err="1" smtClean="0"/>
              <a:t>keeping</a:t>
            </a:r>
            <a:r>
              <a:rPr lang="fr-FR" dirty="0" smtClean="0"/>
              <a:t> the </a:t>
            </a:r>
            <a:r>
              <a:rPr lang="fr-FR" dirty="0" err="1" smtClean="0"/>
              <a:t>ability</a:t>
            </a:r>
            <a:r>
              <a:rPr lang="fr-FR" dirty="0" smtClean="0"/>
              <a:t> to </a:t>
            </a:r>
            <a:r>
              <a:rPr lang="fr-FR" dirty="0" err="1" smtClean="0"/>
              <a:t>start</a:t>
            </a:r>
            <a:r>
              <a:rPr lang="fr-FR" dirty="0" smtClean="0"/>
              <a:t> a </a:t>
            </a:r>
            <a:r>
              <a:rPr lang="fr-FR" dirty="0" err="1" smtClean="0"/>
              <a:t>military</a:t>
            </a:r>
            <a:r>
              <a:rPr lang="fr-FR" dirty="0" smtClean="0"/>
              <a:t> intervention if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necessary</a:t>
            </a:r>
            <a:r>
              <a:rPr lang="fr-FR" dirty="0" smtClean="0"/>
              <a:t>. </a:t>
            </a:r>
            <a:r>
              <a:rPr lang="fr-FR" b="1" dirty="0" smtClean="0"/>
              <a:t>George, Hall, and </a:t>
            </a:r>
            <a:r>
              <a:rPr lang="fr-FR" b="1" dirty="0" err="1" smtClean="0"/>
              <a:t>Simons</a:t>
            </a:r>
            <a:r>
              <a:rPr lang="fr-FR" b="1" dirty="0" smtClean="0"/>
              <a:t> (1971)</a:t>
            </a:r>
            <a:endParaRPr lang="fr-FR" b="1" dirty="0"/>
          </a:p>
          <a:p>
            <a:pPr marL="384048" indent="-384048" eaLnBrk="1" fontAlgn="auto" hangingPunct="1">
              <a:defRPr/>
            </a:pPr>
            <a:r>
              <a:rPr lang="fr-FR" dirty="0" err="1" smtClean="0"/>
              <a:t>Literature</a:t>
            </a:r>
            <a:endParaRPr lang="fr-FR" dirty="0" smtClean="0"/>
          </a:p>
          <a:p>
            <a:pPr lvl="1" indent="-384048" eaLnBrk="1" fontAlgn="auto" hangingPunct="1">
              <a:defRPr/>
            </a:pPr>
            <a:r>
              <a:rPr lang="fr-FR" b="1" dirty="0" err="1"/>
              <a:t>Doxey</a:t>
            </a:r>
            <a:r>
              <a:rPr lang="fr-FR" b="1" dirty="0"/>
              <a:t> (1971</a:t>
            </a:r>
            <a:r>
              <a:rPr lang="fr-FR" b="1" dirty="0" smtClean="0"/>
              <a:t>)</a:t>
            </a:r>
            <a:r>
              <a:rPr lang="fr-FR" dirty="0" smtClean="0"/>
              <a:t>: a </a:t>
            </a:r>
            <a:r>
              <a:rPr lang="fr-FR" dirty="0" err="1" smtClean="0"/>
              <a:t>pioneer</a:t>
            </a:r>
            <a:r>
              <a:rPr lang="fr-FR" dirty="0" smtClean="0"/>
              <a:t>, one of the first to have </a:t>
            </a:r>
            <a:r>
              <a:rPr lang="fr-FR" dirty="0" err="1" smtClean="0"/>
              <a:t>started</a:t>
            </a:r>
            <a:r>
              <a:rPr lang="fr-FR" dirty="0" smtClean="0"/>
              <a:t> </a:t>
            </a:r>
            <a:r>
              <a:rPr lang="fr-FR" dirty="0" err="1" smtClean="0"/>
              <a:t>econometric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 on sanctions.</a:t>
            </a:r>
          </a:p>
          <a:p>
            <a:pPr lvl="1" indent="-384048" eaLnBrk="1" fontAlgn="auto" hangingPunct="1">
              <a:defRPr/>
            </a:pPr>
            <a:r>
              <a:rPr lang="de-DE" b="1" dirty="0" err="1"/>
              <a:t>Hufbauer</a:t>
            </a:r>
            <a:r>
              <a:rPr lang="de-DE" b="1" dirty="0"/>
              <a:t>, Schott, </a:t>
            </a:r>
            <a:r>
              <a:rPr lang="de-DE" b="1" dirty="0" err="1"/>
              <a:t>and</a:t>
            </a:r>
            <a:r>
              <a:rPr lang="de-DE" b="1" dirty="0"/>
              <a:t> Elliott (1990</a:t>
            </a:r>
            <a:r>
              <a:rPr lang="de-DE" b="1" dirty="0" smtClean="0"/>
              <a:t>)</a:t>
            </a:r>
            <a:r>
              <a:rPr lang="de-DE" dirty="0" smtClean="0"/>
              <a:t>: a </a:t>
            </a:r>
            <a:r>
              <a:rPr lang="de-DE" dirty="0" err="1" smtClean="0"/>
              <a:t>key</a:t>
            </a:r>
            <a:r>
              <a:rPr lang="de-DE" dirty="0" smtClean="0"/>
              <a:t> </a:t>
            </a:r>
            <a:r>
              <a:rPr lang="de-DE" dirty="0" err="1" smtClean="0"/>
              <a:t>reference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studied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century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sanctions</a:t>
            </a:r>
            <a:r>
              <a:rPr lang="de-DE" dirty="0" smtClean="0"/>
              <a:t>.</a:t>
            </a:r>
          </a:p>
          <a:p>
            <a:pPr lvl="1" indent="-384048" eaLnBrk="1" fontAlgn="auto" hangingPunct="1">
              <a:defRPr/>
            </a:pPr>
            <a:r>
              <a:rPr lang="fr-FR" b="1" dirty="0" err="1" smtClean="0"/>
              <a:t>Dreger</a:t>
            </a:r>
            <a:r>
              <a:rPr lang="fr-FR" b="1" dirty="0"/>
              <a:t>, </a:t>
            </a:r>
            <a:r>
              <a:rPr lang="fr-FR" b="1" dirty="0" err="1"/>
              <a:t>Fidrmuc</a:t>
            </a:r>
            <a:r>
              <a:rPr lang="fr-FR" b="1" dirty="0"/>
              <a:t>, </a:t>
            </a:r>
            <a:r>
              <a:rPr lang="fr-FR" b="1" dirty="0" err="1"/>
              <a:t>Kholodilin</a:t>
            </a:r>
            <a:r>
              <a:rPr lang="fr-FR" b="1" dirty="0"/>
              <a:t>, and Ulbricht (2015</a:t>
            </a:r>
            <a:r>
              <a:rPr lang="fr-FR" b="1" dirty="0" smtClean="0"/>
              <a:t>)</a:t>
            </a:r>
            <a:r>
              <a:rPr lang="fr-FR" dirty="0" smtClean="0"/>
              <a:t>: the first to </a:t>
            </a:r>
            <a:r>
              <a:rPr lang="fr-FR" dirty="0" err="1" smtClean="0"/>
              <a:t>introduce</a:t>
            </a:r>
            <a:r>
              <a:rPr lang="fr-FR" dirty="0" smtClean="0"/>
              <a:t> a sanction index to </a:t>
            </a:r>
            <a:r>
              <a:rPr lang="fr-FR" dirty="0" err="1" smtClean="0"/>
              <a:t>simulate</a:t>
            </a:r>
            <a:r>
              <a:rPr lang="fr-FR" dirty="0" smtClean="0"/>
              <a:t> sanctions.</a:t>
            </a:r>
          </a:p>
          <a:p>
            <a:pPr marL="384048" indent="-384048" eaLnBrk="1" fontAlgn="auto" hangingPunct="1">
              <a:defRPr/>
            </a:pPr>
            <a:r>
              <a:rPr lang="fr-FR" dirty="0" err="1" smtClean="0"/>
              <a:t>Why</a:t>
            </a:r>
            <a:r>
              <a:rPr lang="fr-FR" dirty="0" smtClean="0"/>
              <a:t> a good sanctions index </a:t>
            </a:r>
            <a:r>
              <a:rPr lang="fr-FR" dirty="0" err="1" smtClean="0"/>
              <a:t>is</a:t>
            </a:r>
            <a:r>
              <a:rPr lang="fr-FR" dirty="0" smtClean="0"/>
              <a:t> important ? To </a:t>
            </a:r>
            <a:r>
              <a:rPr lang="fr-FR" dirty="0" err="1" smtClean="0"/>
              <a:t>simulate</a:t>
            </a:r>
            <a:r>
              <a:rPr lang="fr-FR" dirty="0" smtClean="0"/>
              <a:t> sanctions </a:t>
            </a:r>
            <a:r>
              <a:rPr lang="fr-FR" dirty="0" err="1" smtClean="0"/>
              <a:t>arrival</a:t>
            </a:r>
            <a:r>
              <a:rPr lang="fr-FR" dirty="0" smtClean="0"/>
              <a:t>, to </a:t>
            </a:r>
            <a:r>
              <a:rPr lang="fr-FR" dirty="0" err="1" smtClean="0"/>
              <a:t>avoid</a:t>
            </a:r>
            <a:r>
              <a:rPr lang="fr-FR" dirty="0"/>
              <a:t> </a:t>
            </a:r>
            <a:r>
              <a:rPr lang="fr-FR" dirty="0" smtClean="0"/>
              <a:t>the use of </a:t>
            </a:r>
            <a:r>
              <a:rPr lang="fr-FR" dirty="0" err="1" smtClean="0"/>
              <a:t>dummy</a:t>
            </a:r>
            <a:r>
              <a:rPr lang="fr-FR" dirty="0" smtClean="0"/>
              <a:t> variables (</a:t>
            </a:r>
            <a:r>
              <a:rPr lang="fr-FR" dirty="0" err="1" smtClean="0"/>
              <a:t>less</a:t>
            </a:r>
            <a:r>
              <a:rPr lang="fr-FR" dirty="0" smtClean="0"/>
              <a:t> </a:t>
            </a:r>
            <a:r>
              <a:rPr lang="fr-FR" dirty="0" err="1" smtClean="0"/>
              <a:t>accurate</a:t>
            </a:r>
            <a:r>
              <a:rPr lang="fr-FR" dirty="0" smtClean="0"/>
              <a:t>), to use </a:t>
            </a:r>
            <a:r>
              <a:rPr lang="fr-FR" dirty="0" err="1" smtClean="0"/>
              <a:t>Vector</a:t>
            </a:r>
            <a:r>
              <a:rPr lang="fr-FR" dirty="0" smtClean="0"/>
              <a:t> </a:t>
            </a:r>
            <a:r>
              <a:rPr lang="fr-FR" dirty="0" err="1" smtClean="0"/>
              <a:t>Autoregressive</a:t>
            </a:r>
            <a:r>
              <a:rPr lang="fr-FR" dirty="0" smtClean="0"/>
              <a:t> </a:t>
            </a:r>
            <a:r>
              <a:rPr lang="fr-FR" dirty="0" err="1" smtClean="0"/>
              <a:t>models</a:t>
            </a:r>
            <a:r>
              <a:rPr lang="fr-FR" dirty="0" smtClean="0"/>
              <a:t> (VAR), to </a:t>
            </a:r>
            <a:r>
              <a:rPr lang="fr-FR" dirty="0" err="1" smtClean="0"/>
              <a:t>forecast</a:t>
            </a:r>
            <a:r>
              <a:rPr lang="fr-FR" dirty="0" smtClean="0"/>
              <a:t>. </a:t>
            </a:r>
          </a:p>
          <a:p>
            <a:pPr lvl="1" indent="-384048" eaLnBrk="1" fontAlgn="auto" hangingPunct="1">
              <a:defRPr/>
            </a:pPr>
            <a:endParaRPr lang="fr-FR" dirty="0" smtClean="0"/>
          </a:p>
          <a:p>
            <a:pPr lvl="1" indent="-384048" eaLnBrk="1" fontAlgn="auto" hangingPunct="1">
              <a:defRPr/>
            </a:pPr>
            <a:endParaRPr lang="fr-FR" dirty="0" smtClean="0"/>
          </a:p>
          <a:p>
            <a:pPr lvl="1" indent="-384048" eaLnBrk="1" fontAlgn="auto" hangingPunct="1"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fr-FR" smtClean="0"/>
              <a:t>Old Index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106488" y="1871663"/>
            <a:ext cx="11025187" cy="4986337"/>
          </a:xfrm>
        </p:spPr>
        <p:txBody>
          <a:bodyPr rtlCol="0">
            <a:normAutofit lnSpcReduction="10000"/>
          </a:bodyPr>
          <a:lstStyle/>
          <a:p>
            <a:pPr marL="530352" lvl="1" indent="0" eaLnBrk="1" fontAlgn="auto" hangingPunct="1">
              <a:buFont typeface="Franklin Gothic Book" pitchFamily="34" charset="0"/>
              <a:buNone/>
              <a:defRPr/>
            </a:pPr>
            <a:r>
              <a:rPr lang="fr-FR" sz="2400" b="1" i="0" dirty="0" err="1" smtClean="0"/>
              <a:t>Dreger</a:t>
            </a:r>
            <a:r>
              <a:rPr lang="fr-FR" sz="2400" b="1" i="0" dirty="0" smtClean="0"/>
              <a:t>, et al. (</a:t>
            </a:r>
            <a:r>
              <a:rPr lang="fr-FR" sz="2400" b="1" i="0" dirty="0"/>
              <a:t>2015</a:t>
            </a:r>
            <a:r>
              <a:rPr lang="fr-FR" sz="2400" b="1" i="0" dirty="0" smtClean="0"/>
              <a:t>) </a:t>
            </a:r>
            <a:r>
              <a:rPr lang="fr-FR" sz="2400" i="0" dirty="0" err="1" smtClean="0"/>
              <a:t>created</a:t>
            </a:r>
            <a:r>
              <a:rPr lang="fr-FR" sz="2400" i="0" dirty="0" smtClean="0"/>
              <a:t> a sanction index </a:t>
            </a:r>
            <a:r>
              <a:rPr lang="fr-FR" sz="2400" i="0" dirty="0" err="1" smtClean="0"/>
              <a:t>with</a:t>
            </a:r>
            <a:r>
              <a:rPr lang="fr-FR" sz="2400" i="0" dirty="0" smtClean="0"/>
              <a:t> the </a:t>
            </a:r>
            <a:r>
              <a:rPr lang="fr-FR" sz="2400" i="0" dirty="0" err="1" smtClean="0"/>
              <a:t>following</a:t>
            </a:r>
            <a:r>
              <a:rPr lang="fr-FR" sz="2400" i="0" dirty="0" smtClean="0"/>
              <a:t> </a:t>
            </a:r>
            <a:r>
              <a:rPr lang="fr-FR" sz="2400" i="0" dirty="0" err="1" smtClean="0"/>
              <a:t>characteristics</a:t>
            </a:r>
            <a:r>
              <a:rPr lang="fr-FR" sz="2400" i="0" dirty="0" smtClean="0"/>
              <a:t>:</a:t>
            </a:r>
          </a:p>
          <a:p>
            <a:pPr marL="530352" lvl="1" indent="0" eaLnBrk="1" fontAlgn="auto" hangingPunct="1">
              <a:buFont typeface="Franklin Gothic Book" pitchFamily="34" charset="0"/>
              <a:buNone/>
              <a:defRPr/>
            </a:pPr>
            <a:endParaRPr lang="fr-FR" sz="2400" i="0" dirty="0"/>
          </a:p>
          <a:p>
            <a:pPr marL="530352" lvl="1" indent="0" eaLnBrk="1" fontAlgn="auto" hangingPunct="1">
              <a:buFont typeface="Franklin Gothic Book" pitchFamily="34" charset="0"/>
              <a:buNone/>
              <a:defRPr/>
            </a:pPr>
            <a:r>
              <a:rPr lang="fr-FR" sz="2400" i="0" dirty="0" smtClean="0"/>
              <a:t>A </a:t>
            </a:r>
            <a:r>
              <a:rPr lang="fr-FR" sz="2400" i="0" dirty="0"/>
              <a:t>composite index </a:t>
            </a:r>
            <a:r>
              <a:rPr lang="fr-FR" sz="2400" i="0" dirty="0" err="1"/>
              <a:t>with</a:t>
            </a:r>
            <a:r>
              <a:rPr lang="fr-FR" sz="2400" i="0" dirty="0"/>
              <a:t> values of </a:t>
            </a:r>
            <a:r>
              <a:rPr lang="fr-FR" sz="2400" i="0" dirty="0" err="1"/>
              <a:t>either</a:t>
            </a:r>
            <a:r>
              <a:rPr lang="fr-FR" sz="2400" i="0" dirty="0"/>
              <a:t> : </a:t>
            </a:r>
          </a:p>
          <a:p>
            <a:pPr lvl="2" indent="-384048" eaLnBrk="1" fontAlgn="auto" hangingPunct="1">
              <a:buFontTx/>
              <a:buChar char="-"/>
              <a:defRPr/>
            </a:pPr>
            <a:r>
              <a:rPr lang="fr-FR" sz="2000" dirty="0"/>
              <a:t>0 : no sanctions</a:t>
            </a:r>
          </a:p>
          <a:p>
            <a:pPr lvl="2" indent="-384048" eaLnBrk="1" fontAlgn="auto" hangingPunct="1">
              <a:buFontTx/>
              <a:buChar char="-"/>
              <a:defRPr/>
            </a:pPr>
            <a:r>
              <a:rPr lang="fr-FR" sz="2000" dirty="0"/>
              <a:t>1 : </a:t>
            </a:r>
            <a:r>
              <a:rPr lang="fr-FR" sz="2000" dirty="0" err="1"/>
              <a:t>against</a:t>
            </a:r>
            <a:r>
              <a:rPr lang="fr-FR" sz="2000" dirty="0"/>
              <a:t> </a:t>
            </a:r>
            <a:r>
              <a:rPr lang="fr-FR" sz="2000" dirty="0" err="1"/>
              <a:t>individuals</a:t>
            </a:r>
            <a:endParaRPr lang="fr-FR" sz="2000" dirty="0"/>
          </a:p>
          <a:p>
            <a:pPr lvl="2" indent="-384048" eaLnBrk="1" fontAlgn="auto" hangingPunct="1">
              <a:buFontTx/>
              <a:buChar char="-"/>
              <a:defRPr/>
            </a:pPr>
            <a:r>
              <a:rPr lang="fr-FR" sz="2000" dirty="0"/>
              <a:t>2 : </a:t>
            </a:r>
            <a:r>
              <a:rPr lang="fr-FR" sz="2000" dirty="0" err="1"/>
              <a:t>against</a:t>
            </a:r>
            <a:r>
              <a:rPr lang="fr-FR" sz="2000" dirty="0"/>
              <a:t> </a:t>
            </a:r>
            <a:r>
              <a:rPr lang="fr-FR" sz="2000" dirty="0" err="1"/>
              <a:t>specific</a:t>
            </a:r>
            <a:r>
              <a:rPr lang="fr-FR" sz="2000" dirty="0"/>
              <a:t> </a:t>
            </a:r>
            <a:r>
              <a:rPr lang="fr-FR" sz="2000" dirty="0" err="1"/>
              <a:t>entities</a:t>
            </a:r>
            <a:endParaRPr lang="fr-FR" sz="2000" dirty="0"/>
          </a:p>
          <a:p>
            <a:pPr lvl="2" indent="-384048" eaLnBrk="1" fontAlgn="auto" hangingPunct="1">
              <a:buFontTx/>
              <a:buChar char="-"/>
              <a:defRPr/>
            </a:pPr>
            <a:r>
              <a:rPr lang="fr-FR" sz="2000" dirty="0"/>
              <a:t>3 : </a:t>
            </a:r>
            <a:r>
              <a:rPr lang="fr-FR" sz="2000" dirty="0" err="1"/>
              <a:t>against</a:t>
            </a:r>
            <a:r>
              <a:rPr lang="fr-FR" sz="2000" dirty="0"/>
              <a:t> an </a:t>
            </a:r>
            <a:r>
              <a:rPr lang="fr-FR" sz="2000" dirty="0" err="1"/>
              <a:t>entire</a:t>
            </a:r>
            <a:r>
              <a:rPr lang="fr-FR" sz="2000" dirty="0"/>
              <a:t> </a:t>
            </a:r>
            <a:r>
              <a:rPr lang="fr-FR" sz="2000" dirty="0" err="1"/>
              <a:t>economic</a:t>
            </a:r>
            <a:r>
              <a:rPr lang="fr-FR" sz="2000" dirty="0"/>
              <a:t> </a:t>
            </a:r>
            <a:r>
              <a:rPr lang="fr-FR" sz="2000" dirty="0" err="1"/>
              <a:t>sector</a:t>
            </a:r>
            <a:endParaRPr lang="fr-FR" sz="2000" dirty="0"/>
          </a:p>
          <a:p>
            <a:pPr marL="530352" lvl="1" indent="0" eaLnBrk="1" fontAlgn="auto" hangingPunct="1">
              <a:buFont typeface="Franklin Gothic Book" pitchFamily="34" charset="0"/>
              <a:buNone/>
              <a:defRPr/>
            </a:pPr>
            <a:endParaRPr lang="fr-FR" sz="2400" i="0" dirty="0" smtClean="0"/>
          </a:p>
          <a:p>
            <a:pPr marL="530352" lvl="1" indent="0" eaLnBrk="1" fontAlgn="auto" hangingPunct="1">
              <a:buFont typeface="Franklin Gothic Book" pitchFamily="34" charset="0"/>
              <a:buNone/>
              <a:defRPr/>
            </a:pPr>
            <a:r>
              <a:rPr lang="fr-FR" sz="2400" i="0" dirty="0" smtClean="0"/>
              <a:t>A </a:t>
            </a:r>
            <a:r>
              <a:rPr lang="fr-FR" sz="2400" i="0" dirty="0" err="1" smtClean="0"/>
              <a:t>weight</a:t>
            </a:r>
            <a:r>
              <a:rPr lang="fr-FR" sz="2400" i="0" dirty="0" smtClean="0"/>
              <a:t> </a:t>
            </a:r>
            <a:r>
              <a:rPr lang="fr-FR" sz="2400" i="0" dirty="0" err="1" smtClean="0"/>
              <a:t>depending</a:t>
            </a:r>
            <a:r>
              <a:rPr lang="fr-FR" sz="2400" i="0" dirty="0" smtClean="0"/>
              <a:t> of the </a:t>
            </a:r>
            <a:r>
              <a:rPr lang="fr-FR" sz="2400" i="0" dirty="0" err="1" smtClean="0"/>
              <a:t>trade</a:t>
            </a:r>
            <a:r>
              <a:rPr lang="fr-FR" sz="2400" i="0" dirty="0" smtClean="0"/>
              <a:t> </a:t>
            </a:r>
            <a:r>
              <a:rPr lang="fr-FR" sz="2400" i="0" dirty="0" err="1" smtClean="0"/>
              <a:t>relationship</a:t>
            </a:r>
            <a:r>
              <a:rPr lang="fr-FR" sz="2400" i="0" dirty="0" smtClean="0"/>
              <a:t> </a:t>
            </a:r>
            <a:r>
              <a:rPr lang="fr-FR" sz="2400" i="0" dirty="0" err="1" smtClean="0"/>
              <a:t>between</a:t>
            </a:r>
            <a:r>
              <a:rPr lang="fr-FR" sz="2400" i="0" dirty="0" smtClean="0"/>
              <a:t> the </a:t>
            </a:r>
            <a:r>
              <a:rPr lang="fr-FR" sz="2400" i="0" dirty="0" err="1" smtClean="0"/>
              <a:t>target</a:t>
            </a:r>
            <a:r>
              <a:rPr lang="fr-FR" sz="2400" i="0" dirty="0" smtClean="0"/>
              <a:t> and the </a:t>
            </a:r>
            <a:r>
              <a:rPr lang="fr-FR" sz="2400" i="0" dirty="0" err="1" smtClean="0"/>
              <a:t>sender</a:t>
            </a:r>
            <a:r>
              <a:rPr lang="fr-FR" sz="2400" i="0" dirty="0" smtClean="0"/>
              <a:t>. The </a:t>
            </a:r>
            <a:r>
              <a:rPr lang="fr-FR" sz="2400" i="0" dirty="0" err="1" smtClean="0"/>
              <a:t>stronger</a:t>
            </a:r>
            <a:r>
              <a:rPr lang="fr-FR" sz="2400" i="0" dirty="0" smtClean="0"/>
              <a:t> </a:t>
            </a:r>
            <a:r>
              <a:rPr lang="fr-FR" sz="2400" i="0" dirty="0" err="1" smtClean="0"/>
              <a:t>their</a:t>
            </a:r>
            <a:r>
              <a:rPr lang="fr-FR" sz="2400" i="0" dirty="0" smtClean="0"/>
              <a:t> </a:t>
            </a:r>
            <a:r>
              <a:rPr lang="fr-FR" sz="2400" i="0" dirty="0" err="1" smtClean="0"/>
              <a:t>relationship</a:t>
            </a:r>
            <a:r>
              <a:rPr lang="fr-FR" sz="2400" i="0" dirty="0" smtClean="0"/>
              <a:t> </a:t>
            </a:r>
            <a:r>
              <a:rPr lang="fr-FR" sz="2400" i="0" dirty="0" err="1" smtClean="0"/>
              <a:t>is</a:t>
            </a:r>
            <a:r>
              <a:rPr lang="fr-FR" sz="2400" i="0" dirty="0" smtClean="0"/>
              <a:t>, the </a:t>
            </a:r>
            <a:r>
              <a:rPr lang="fr-FR" sz="2400" i="0" dirty="0" err="1" smtClean="0"/>
              <a:t>higher</a:t>
            </a:r>
            <a:r>
              <a:rPr lang="fr-FR" sz="2400" i="0" dirty="0" smtClean="0"/>
              <a:t> the </a:t>
            </a:r>
            <a:r>
              <a:rPr lang="fr-FR" sz="2400" i="0" dirty="0" err="1" smtClean="0"/>
              <a:t>weight</a:t>
            </a:r>
            <a:r>
              <a:rPr lang="fr-FR" sz="2400" i="0" dirty="0" smtClean="0"/>
              <a:t> of sanctions </a:t>
            </a:r>
            <a:r>
              <a:rPr lang="fr-FR" sz="2400" i="0" dirty="0" err="1" smtClean="0"/>
              <a:t>will</a:t>
            </a:r>
            <a:r>
              <a:rPr lang="fr-FR" sz="2400" i="0" dirty="0" smtClean="0"/>
              <a:t> </a:t>
            </a:r>
            <a:r>
              <a:rPr lang="fr-FR" sz="2400" i="0" dirty="0" err="1" smtClean="0"/>
              <a:t>be</a:t>
            </a:r>
            <a:r>
              <a:rPr lang="fr-FR" sz="2400" i="0" dirty="0" smtClean="0"/>
              <a:t>.</a:t>
            </a:r>
          </a:p>
          <a:p>
            <a:pPr marL="530352" lvl="1" indent="0" eaLnBrk="1" fontAlgn="auto" hangingPunct="1">
              <a:buFont typeface="Franklin Gothic Book" pitchFamily="34" charset="0"/>
              <a:buNone/>
              <a:defRPr/>
            </a:pPr>
            <a:endParaRPr lang="fr-FR" sz="2400" i="0" dirty="0"/>
          </a:p>
          <a:p>
            <a:pPr marL="530352" lvl="1" indent="0" eaLnBrk="1" fontAlgn="auto" hangingPunct="1">
              <a:buFont typeface="Franklin Gothic Book" pitchFamily="34" charset="0"/>
              <a:buNone/>
              <a:defRPr/>
            </a:pPr>
            <a:r>
              <a:rPr lang="fr-FR" sz="2400" i="0" dirty="0" smtClean="0"/>
              <a:t>This index </a:t>
            </a:r>
            <a:r>
              <a:rPr lang="fr-FR" sz="2400" i="0" dirty="0" err="1" smtClean="0"/>
              <a:t>was</a:t>
            </a:r>
            <a:r>
              <a:rPr lang="fr-FR" sz="2400" i="0" dirty="0" smtClean="0"/>
              <a:t> </a:t>
            </a:r>
            <a:r>
              <a:rPr lang="fr-FR" sz="2400" i="0" dirty="0" err="1" smtClean="0"/>
              <a:t>extended</a:t>
            </a:r>
            <a:r>
              <a:rPr lang="fr-FR" sz="2400" i="0" dirty="0" smtClean="0"/>
              <a:t> and </a:t>
            </a:r>
            <a:r>
              <a:rPr lang="fr-FR" sz="2400" i="0" dirty="0" err="1" smtClean="0"/>
              <a:t>used</a:t>
            </a:r>
            <a:r>
              <a:rPr lang="fr-FR" sz="2400" i="0" dirty="0" smtClean="0"/>
              <a:t> more </a:t>
            </a:r>
            <a:r>
              <a:rPr lang="fr-FR" sz="2400" i="0" dirty="0" err="1" smtClean="0"/>
              <a:t>recently</a:t>
            </a:r>
            <a:r>
              <a:rPr lang="fr-FR" sz="2400" i="0" dirty="0"/>
              <a:t> by </a:t>
            </a:r>
            <a:r>
              <a:rPr lang="fr-FR" sz="2400" b="1" i="0" dirty="0" err="1"/>
              <a:t>Kholodilin</a:t>
            </a:r>
            <a:r>
              <a:rPr lang="fr-FR" sz="2400" b="1" i="0" dirty="0"/>
              <a:t> and </a:t>
            </a:r>
            <a:r>
              <a:rPr lang="fr-FR" sz="2400" b="1" i="0" dirty="0" err="1"/>
              <a:t>Netsunajev</a:t>
            </a:r>
            <a:r>
              <a:rPr lang="fr-FR" sz="2400" b="1" i="0" dirty="0"/>
              <a:t> (2016</a:t>
            </a:r>
            <a:r>
              <a:rPr lang="fr-FR" sz="2400" b="1" i="0" dirty="0" smtClean="0"/>
              <a:t>).</a:t>
            </a:r>
          </a:p>
          <a:p>
            <a:pPr marL="530352" lvl="1" indent="0" eaLnBrk="1" fontAlgn="auto" hangingPunct="1">
              <a:buFont typeface="Franklin Gothic Book" pitchFamily="34" charset="0"/>
              <a:buNone/>
              <a:defRPr/>
            </a:pPr>
            <a:endParaRPr lang="fr-FR" dirty="0" smtClean="0"/>
          </a:p>
          <a:p>
            <a:pPr marL="987552" lvl="2" indent="0" eaLnBrk="1" fontAlgn="auto" hangingPunct="1">
              <a:buFont typeface="Franklin Gothic Book" pitchFamily="34" charset="0"/>
              <a:buNone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371600" y="330200"/>
            <a:ext cx="10820400" cy="8651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Old Index - Limitations</a:t>
            </a:r>
            <a:r>
              <a:rPr lang="fr-FR" sz="3100" dirty="0"/>
              <a:t/>
            </a:r>
            <a:br>
              <a:rPr lang="fr-FR" sz="3100" dirty="0"/>
            </a:br>
            <a:endParaRPr lang="fr-FR" dirty="0"/>
          </a:p>
        </p:txBody>
      </p:sp>
      <p:pic>
        <p:nvPicPr>
          <p:cNvPr id="16386" name="Espace réservé du contenu 10"/>
          <p:cNvPicPr>
            <a:picLocks noGrp="1"/>
          </p:cNvPicPr>
          <p:nvPr>
            <p:ph idx="1"/>
            <p:custDataLst>
              <p:tags r:id="rId2"/>
            </p:custDataLst>
          </p:nvPr>
        </p:nvPicPr>
        <p:blipFill>
          <a:blip r:embed="rId6"/>
          <a:srcRect t="3230" r="1083"/>
          <a:stretch>
            <a:fillRect/>
          </a:stretch>
        </p:blipFill>
        <p:spPr>
          <a:xfrm>
            <a:off x="5643563" y="1195388"/>
            <a:ext cx="5775325" cy="5334000"/>
          </a:xfrm>
        </p:spPr>
      </p:pic>
      <p:sp>
        <p:nvSpPr>
          <p:cNvPr id="16387" name="ZoneTexte 1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307513" y="5199063"/>
            <a:ext cx="19859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Franklin Gothic Book" pitchFamily="34" charset="0"/>
              </a:rPr>
              <a:t>Kholodilin and </a:t>
            </a:r>
            <a:br>
              <a:rPr lang="en-US" i="1">
                <a:latin typeface="Franklin Gothic Book" pitchFamily="34" charset="0"/>
              </a:rPr>
            </a:br>
            <a:r>
              <a:rPr lang="en-US" i="1">
                <a:latin typeface="Franklin Gothic Book" pitchFamily="34" charset="0"/>
              </a:rPr>
              <a:t>Netsunajev (2016)</a:t>
            </a:r>
            <a:endParaRPr lang="fr-FR">
              <a:latin typeface="Franklin Gothic Book" pitchFamily="34" charset="0"/>
            </a:endParaRPr>
          </a:p>
        </p:txBody>
      </p:sp>
      <p:sp>
        <p:nvSpPr>
          <p:cNvPr id="16388" name="ZoneTexte 1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074738" y="995363"/>
            <a:ext cx="4443412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latin typeface="Franklin Gothic Book" pitchFamily="34" charset="0"/>
              </a:rPr>
              <a:t>-</a:t>
            </a:r>
            <a:r>
              <a:rPr lang="fr-FR" sz="2000" b="1">
                <a:latin typeface="Franklin Gothic Book" pitchFamily="34" charset="0"/>
              </a:rPr>
              <a:t>Only three types of sanctions. That are not proportional : </a:t>
            </a:r>
            <a:r>
              <a:rPr lang="fr-FR" sz="2000">
                <a:latin typeface="Franklin Gothic Book" pitchFamily="34" charset="0"/>
              </a:rPr>
              <a:t>a sanction against an entire sector is only three times stronger than a sanction against one individual !</a:t>
            </a:r>
          </a:p>
          <a:p>
            <a:pPr algn="ctr"/>
            <a:endParaRPr lang="fr-FR" sz="2000">
              <a:latin typeface="Franklin Gothic Book" pitchFamily="34" charset="0"/>
            </a:endParaRPr>
          </a:p>
          <a:p>
            <a:pPr algn="ctr"/>
            <a:r>
              <a:rPr lang="fr-FR" sz="2000">
                <a:latin typeface="Franklin Gothic Book" pitchFamily="34" charset="0"/>
              </a:rPr>
              <a:t>-</a:t>
            </a:r>
            <a:r>
              <a:rPr lang="fr-FR" sz="2000" b="1">
                <a:latin typeface="Franklin Gothic Book" pitchFamily="34" charset="0"/>
              </a:rPr>
              <a:t>It grows with the arrival of new sanctions, but can’t decrease :</a:t>
            </a:r>
          </a:p>
          <a:p>
            <a:pPr algn="ctr"/>
            <a:r>
              <a:rPr lang="fr-FR" sz="2000">
                <a:latin typeface="Franklin Gothic Book" pitchFamily="34" charset="0"/>
              </a:rPr>
              <a:t>It means that sanctions decided in 2014, will still have the same effects in 2018.</a:t>
            </a:r>
          </a:p>
          <a:p>
            <a:pPr algn="ctr"/>
            <a:endParaRPr lang="fr-FR" sz="2000">
              <a:latin typeface="Franklin Gothic Book" pitchFamily="34" charset="0"/>
            </a:endParaRPr>
          </a:p>
          <a:p>
            <a:pPr algn="ctr"/>
            <a:r>
              <a:rPr lang="fr-FR" sz="2000">
                <a:latin typeface="Franklin Gothic Book" pitchFamily="34" charset="0"/>
              </a:rPr>
              <a:t>-</a:t>
            </a:r>
            <a:r>
              <a:rPr lang="fr-FR" sz="2000" b="1">
                <a:latin typeface="Franklin Gothic Book" pitchFamily="34" charset="0"/>
              </a:rPr>
              <a:t>Sanctions are not treated independently from each other : </a:t>
            </a:r>
            <a:r>
              <a:rPr lang="fr-FR" sz="2000">
                <a:latin typeface="Franklin Gothic Book" pitchFamily="34" charset="0"/>
              </a:rPr>
              <a:t>impossible to know if the effects are due to American or European sanctions, for example</a:t>
            </a:r>
          </a:p>
          <a:p>
            <a:pPr algn="ctr"/>
            <a:r>
              <a:rPr lang="fr-FR" sz="2000">
                <a:latin typeface="Franklin Gothic Book" pitchFamily="34" charset="0"/>
              </a:rPr>
              <a:t/>
            </a:r>
            <a:br>
              <a:rPr lang="fr-FR" sz="2000">
                <a:latin typeface="Franklin Gothic Book" pitchFamily="34" charset="0"/>
              </a:rPr>
            </a:br>
            <a:r>
              <a:rPr lang="fr-FR" sz="2000" b="1">
                <a:latin typeface="Franklin Gothic Book" pitchFamily="34" charset="0"/>
              </a:rPr>
              <a:t>-Index is quarterly only.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371600" y="685800"/>
            <a:ext cx="9601200" cy="950913"/>
          </a:xfrm>
        </p:spPr>
        <p:txBody>
          <a:bodyPr/>
          <a:lstStyle/>
          <a:p>
            <a:pPr eaLnBrk="1" hangingPunct="1"/>
            <a:r>
              <a:rPr lang="fr-FR" smtClean="0"/>
              <a:t>New Sanction Index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371600" y="1636713"/>
            <a:ext cx="9731375" cy="5221287"/>
          </a:xfrm>
        </p:spPr>
        <p:txBody>
          <a:bodyPr rtlCol="0">
            <a:normAutofit fontScale="77500" lnSpcReduction="20000"/>
          </a:bodyPr>
          <a:lstStyle/>
          <a:p>
            <a:pPr marL="384048" indent="-384048" eaLnBrk="1" fontAlgn="auto" hangingPunct="1">
              <a:defRPr/>
            </a:pPr>
            <a:r>
              <a:rPr lang="fr-FR" sz="2800" dirty="0" err="1" smtClean="0"/>
              <a:t>Still</a:t>
            </a:r>
            <a:r>
              <a:rPr lang="fr-FR" sz="2800" dirty="0" smtClean="0"/>
              <a:t> a composite index, but more </a:t>
            </a:r>
            <a:r>
              <a:rPr lang="fr-FR" sz="2800" dirty="0" err="1" smtClean="0"/>
              <a:t>developed</a:t>
            </a:r>
            <a:r>
              <a:rPr lang="fr-FR" sz="2800" dirty="0" smtClean="0"/>
              <a:t>.</a:t>
            </a:r>
          </a:p>
          <a:p>
            <a:pPr marL="384048" indent="-384048" eaLnBrk="1" fontAlgn="auto" hangingPunct="1">
              <a:defRPr/>
            </a:pPr>
            <a:r>
              <a:rPr lang="fr-FR" sz="2800" dirty="0" err="1" smtClean="0"/>
              <a:t>Each</a:t>
            </a:r>
            <a:r>
              <a:rPr lang="fr-FR" sz="2800" dirty="0" smtClean="0"/>
              <a:t> sanction has </a:t>
            </a:r>
            <a:r>
              <a:rPr lang="fr-FR" sz="2800" dirty="0" err="1" smtClean="0"/>
              <a:t>its</a:t>
            </a:r>
            <a:r>
              <a:rPr lang="fr-FR" sz="2800" dirty="0" smtClean="0"/>
              <a:t> </a:t>
            </a:r>
            <a:r>
              <a:rPr lang="fr-FR" sz="2800" dirty="0" err="1" smtClean="0"/>
              <a:t>own</a:t>
            </a:r>
            <a:r>
              <a:rPr lang="fr-FR" sz="2800" dirty="0" smtClean="0"/>
              <a:t> ID, </a:t>
            </a:r>
            <a:r>
              <a:rPr lang="fr-FR" sz="2800" dirty="0" err="1" smtClean="0"/>
              <a:t>including</a:t>
            </a:r>
            <a:r>
              <a:rPr lang="fr-FR" sz="2800" dirty="0" smtClean="0"/>
              <a:t> : </a:t>
            </a:r>
          </a:p>
          <a:p>
            <a:pPr lvl="1" indent="-384048" eaLnBrk="1" fontAlgn="auto" hangingPunct="1">
              <a:defRPr/>
            </a:pPr>
            <a:r>
              <a:rPr lang="fr-FR" sz="2800" b="1" i="0" dirty="0" smtClean="0"/>
              <a:t>Sender country : </a:t>
            </a:r>
            <a:r>
              <a:rPr lang="fr-FR" sz="2800" i="0" dirty="0" err="1" smtClean="0"/>
              <a:t>which</a:t>
            </a:r>
            <a:r>
              <a:rPr lang="fr-FR" sz="2800" i="0" dirty="0" smtClean="0"/>
              <a:t> country set up </a:t>
            </a:r>
            <a:r>
              <a:rPr lang="fr-FR" sz="2800" i="0" dirty="0" err="1" smtClean="0"/>
              <a:t>this</a:t>
            </a:r>
            <a:r>
              <a:rPr lang="fr-FR" sz="2800" i="0" dirty="0" smtClean="0"/>
              <a:t> sanction ?</a:t>
            </a:r>
          </a:p>
          <a:p>
            <a:pPr marL="530352" lvl="1" indent="0" eaLnBrk="1" fontAlgn="auto" hangingPunct="1">
              <a:buFont typeface="Franklin Gothic Book" pitchFamily="34" charset="0"/>
              <a:buNone/>
              <a:defRPr/>
            </a:pPr>
            <a:endParaRPr lang="fr-FR" sz="2800" dirty="0" smtClean="0"/>
          </a:p>
          <a:p>
            <a:pPr marL="530352" lvl="1" indent="0" eaLnBrk="1" fontAlgn="auto" hangingPunct="1">
              <a:buFont typeface="Franklin Gothic Book" pitchFamily="34" charset="0"/>
              <a:buNone/>
              <a:defRPr/>
            </a:pPr>
            <a:r>
              <a:rPr lang="fr-FR" sz="2800" dirty="0" smtClean="0"/>
              <a:t>The initial value </a:t>
            </a:r>
            <a:r>
              <a:rPr lang="fr-FR" sz="2800" dirty="0" err="1" smtClean="0"/>
              <a:t>determined</a:t>
            </a:r>
            <a:r>
              <a:rPr lang="fr-FR" sz="2800" dirty="0" smtClean="0"/>
              <a:t> by : </a:t>
            </a:r>
          </a:p>
          <a:p>
            <a:pPr lvl="1" indent="-384048" eaLnBrk="1" fontAlgn="auto" hangingPunct="1">
              <a:defRPr/>
            </a:pPr>
            <a:r>
              <a:rPr lang="fr-FR" sz="2800" b="1" i="0" dirty="0" smtClean="0"/>
              <a:t>Type of sanction : </a:t>
            </a:r>
            <a:r>
              <a:rPr lang="fr-FR" sz="2800" i="0" dirty="0" err="1" smtClean="0"/>
              <a:t>announcement</a:t>
            </a:r>
            <a:r>
              <a:rPr lang="fr-FR" sz="2800" i="0" dirty="0" smtClean="0"/>
              <a:t>, </a:t>
            </a:r>
            <a:r>
              <a:rPr lang="fr-FR" sz="2800" i="0" dirty="0" err="1" smtClean="0"/>
              <a:t>against</a:t>
            </a:r>
            <a:r>
              <a:rPr lang="fr-FR" sz="2800" i="0" dirty="0" smtClean="0"/>
              <a:t> </a:t>
            </a:r>
            <a:r>
              <a:rPr lang="fr-FR" sz="2800" i="0" dirty="0" err="1" smtClean="0"/>
              <a:t>individual</a:t>
            </a:r>
            <a:r>
              <a:rPr lang="fr-FR" sz="2800" i="0" dirty="0" smtClean="0"/>
              <a:t>, </a:t>
            </a:r>
            <a:r>
              <a:rPr lang="fr-FR" sz="2800" i="0" dirty="0" err="1" smtClean="0"/>
              <a:t>company</a:t>
            </a:r>
            <a:r>
              <a:rPr lang="fr-FR" sz="2800" i="0" dirty="0" smtClean="0"/>
              <a:t>, </a:t>
            </a:r>
            <a:r>
              <a:rPr lang="fr-FR" sz="2800" i="0" dirty="0" err="1" smtClean="0"/>
              <a:t>sectors</a:t>
            </a:r>
            <a:r>
              <a:rPr lang="fr-FR" sz="2800" i="0" dirty="0" smtClean="0"/>
              <a:t>.</a:t>
            </a:r>
          </a:p>
          <a:p>
            <a:pPr marL="530352" lvl="1" indent="0" eaLnBrk="1" fontAlgn="auto" hangingPunct="1">
              <a:buFont typeface="Franklin Gothic Book" pitchFamily="34" charset="0"/>
              <a:buNone/>
              <a:defRPr/>
            </a:pPr>
            <a:endParaRPr lang="fr-FR" sz="2800" dirty="0" smtClean="0"/>
          </a:p>
          <a:p>
            <a:pPr marL="530352" lvl="1" indent="0" eaLnBrk="1" fontAlgn="auto" hangingPunct="1">
              <a:buFont typeface="Franklin Gothic Book" pitchFamily="34" charset="0"/>
              <a:buNone/>
              <a:defRPr/>
            </a:pPr>
            <a:r>
              <a:rPr lang="fr-FR" sz="2800" dirty="0" err="1" smtClean="0"/>
              <a:t>Three</a:t>
            </a:r>
            <a:r>
              <a:rPr lang="fr-FR" sz="2800" dirty="0" smtClean="0"/>
              <a:t> coefficients </a:t>
            </a:r>
            <a:r>
              <a:rPr lang="fr-FR" sz="2800" dirty="0" err="1" smtClean="0"/>
              <a:t>affecting</a:t>
            </a:r>
            <a:r>
              <a:rPr lang="fr-FR" sz="2800" dirty="0" smtClean="0"/>
              <a:t> </a:t>
            </a:r>
            <a:r>
              <a:rPr lang="fr-FR" sz="2800" dirty="0" err="1" smtClean="0"/>
              <a:t>its</a:t>
            </a:r>
            <a:r>
              <a:rPr lang="fr-FR" sz="2800" dirty="0" smtClean="0"/>
              <a:t> value</a:t>
            </a:r>
          </a:p>
          <a:p>
            <a:pPr lvl="1" indent="-384048" eaLnBrk="1" fontAlgn="auto" hangingPunct="1">
              <a:defRPr/>
            </a:pPr>
            <a:r>
              <a:rPr lang="fr-FR" sz="2800" b="1" i="0" dirty="0" smtClean="0"/>
              <a:t>Time factor : </a:t>
            </a:r>
            <a:r>
              <a:rPr lang="fr-FR" sz="2800" i="0" dirty="0" err="1"/>
              <a:t>g</a:t>
            </a:r>
            <a:r>
              <a:rPr lang="fr-FR" sz="2800" i="0" dirty="0" err="1" smtClean="0"/>
              <a:t>athers</a:t>
            </a:r>
            <a:r>
              <a:rPr lang="fr-FR" sz="2800" i="0" dirty="0" smtClean="0"/>
              <a:t> all </a:t>
            </a:r>
            <a:r>
              <a:rPr lang="en-US" sz="2800" i="0" dirty="0"/>
              <a:t>inexplicable factors that have a negative effect on the economic pressure induced by punitive measures. </a:t>
            </a:r>
            <a:endParaRPr lang="en-US" sz="2800" i="0" dirty="0" smtClean="0"/>
          </a:p>
          <a:p>
            <a:pPr lvl="1" indent="-384048" eaLnBrk="1" fontAlgn="auto" hangingPunct="1">
              <a:defRPr/>
            </a:pPr>
            <a:r>
              <a:rPr lang="en-US" sz="2800" b="1" i="0" dirty="0" smtClean="0"/>
              <a:t>Economic leverage </a:t>
            </a:r>
            <a:r>
              <a:rPr lang="en-US" sz="2800" i="0" dirty="0" smtClean="0"/>
              <a:t>: the ability of the sender to apply economic pressure on the target (if the country doesn’t trade at all with the target, the leverage is nil.</a:t>
            </a:r>
          </a:p>
          <a:p>
            <a:pPr lvl="1" indent="-384048" eaLnBrk="1" fontAlgn="auto" hangingPunct="1">
              <a:defRPr/>
            </a:pPr>
            <a:r>
              <a:rPr lang="en-US" sz="2800" b="1" i="0" dirty="0" smtClean="0"/>
              <a:t>Third country effect</a:t>
            </a:r>
            <a:r>
              <a:rPr lang="en-US" sz="2800" i="0" dirty="0" smtClean="0"/>
              <a:t> : the presence of a third country, helping the target to avoid sanctions.</a:t>
            </a:r>
            <a:endParaRPr lang="fr-FR" sz="2800" i="0" dirty="0" smtClean="0"/>
          </a:p>
          <a:p>
            <a:pPr lvl="1" indent="-384048" eaLnBrk="1" fontAlgn="auto" hangingPunct="1"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New Sanction Index</a:t>
            </a:r>
            <a:endParaRPr lang="ru-RU" smtClean="0"/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16113" y="2438400"/>
            <a:ext cx="8670925" cy="2613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371600" y="685800"/>
            <a:ext cx="9601200" cy="698500"/>
          </a:xfrm>
        </p:spPr>
        <p:txBody>
          <a:bodyPr/>
          <a:lstStyle/>
          <a:p>
            <a:pPr eaLnBrk="1" hangingPunct="1"/>
            <a:r>
              <a:rPr lang="fr-FR" smtClean="0"/>
              <a:t>New Sanction Index</a:t>
            </a:r>
          </a:p>
        </p:txBody>
      </p:sp>
      <p:sp>
        <p:nvSpPr>
          <p:cNvPr id="18434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960120" y="2286000"/>
          <a:ext cx="10424160" cy="43586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12080">
                  <a:extLst>
                    <a:ext uri="{9D8B030D-6E8A-4147-A177-3AD203B41FA5}"/>
                  </a:extLst>
                </a:gridCol>
                <a:gridCol w="5212080">
                  <a:extLst>
                    <a:ext uri="{9D8B030D-6E8A-4147-A177-3AD203B41FA5}"/>
                  </a:extLst>
                </a:gridCol>
              </a:tblGrid>
              <a:tr h="6226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Sanction against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437" marR="874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Dummy variable’s value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437" marR="87437" marT="0" marB="0"/>
                </a:tc>
                <a:extLst>
                  <a:ext uri="{0D108BD9-81ED-4DB2-BD59-A6C34878D82A}"/>
                </a:extLst>
              </a:tr>
              <a:tr h="622663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87437" marR="87437" marT="0" marB="0">
                    <a:blipFill>
                      <a:blip r:embed="rId6"/>
                      <a:stretch>
                        <a:fillRect l="-117" t="-100971" r="-100350" b="-498058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0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437" marR="87437" marT="0" marB="0"/>
                </a:tc>
                <a:extLst>
                  <a:ext uri="{0D108BD9-81ED-4DB2-BD59-A6C34878D82A}"/>
                </a:extLst>
              </a:tr>
              <a:tr h="6226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effectLst/>
                        </a:rPr>
                        <a:t>Individual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437" marR="874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437" marR="87437" marT="0" marB="0"/>
                </a:tc>
                <a:extLst>
                  <a:ext uri="{0D108BD9-81ED-4DB2-BD59-A6C34878D82A}"/>
                </a:extLst>
              </a:tr>
              <a:tr h="622663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87437" marR="87437" marT="0" marB="0">
                    <a:blipFill>
                      <a:blip r:embed="rId6"/>
                      <a:stretch>
                        <a:fillRect l="-117" t="-302941" r="-100350" b="-302941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10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437" marR="87437" marT="0" marB="0"/>
                </a:tc>
                <a:extLst>
                  <a:ext uri="{0D108BD9-81ED-4DB2-BD59-A6C34878D82A}"/>
                </a:extLst>
              </a:tr>
              <a:tr h="6226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A company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437" marR="874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100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437" marR="87437" marT="0" marB="0"/>
                </a:tc>
                <a:extLst>
                  <a:ext uri="{0D108BD9-81ED-4DB2-BD59-A6C34878D82A}"/>
                </a:extLst>
              </a:tr>
              <a:tr h="6226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An economic sector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437" marR="874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1000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437" marR="87437" marT="0" marB="0"/>
                </a:tc>
                <a:extLst>
                  <a:ext uri="{0D108BD9-81ED-4DB2-BD59-A6C34878D82A}"/>
                </a:extLst>
              </a:tr>
              <a:tr h="6226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An embargo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437" marR="874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3000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7437" marR="87437" marT="0" marB="0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8436" name="ZoneTexte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498600" y="1793875"/>
            <a:ext cx="91265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>
                <a:latin typeface="Franklin Gothic Book" pitchFamily="34" charset="0"/>
              </a:rPr>
              <a:t>Initial value, depending on the type of sanction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371600" y="223838"/>
            <a:ext cx="9601200" cy="768350"/>
          </a:xfrm>
        </p:spPr>
        <p:txBody>
          <a:bodyPr/>
          <a:lstStyle/>
          <a:p>
            <a:pPr eaLnBrk="1" hangingPunct="1"/>
            <a:r>
              <a:rPr lang="fr-FR" smtClean="0"/>
              <a:t>New Sanction Index</a:t>
            </a:r>
          </a:p>
        </p:txBody>
      </p:sp>
      <p:pic>
        <p:nvPicPr>
          <p:cNvPr id="19458" name="Espace réservé du contenu 3"/>
          <p:cNvPicPr>
            <a:picLocks noGrp="1"/>
          </p:cNvPicPr>
          <p:nvPr>
            <p:ph idx="1"/>
            <p:custDataLst>
              <p:tags r:id="rId2"/>
            </p:custDataLst>
          </p:nvPr>
        </p:nvPicPr>
        <p:blipFill>
          <a:blip r:embed="rId5"/>
          <a:srcRect l="3577" t="1833" r="2235" b="5499"/>
          <a:stretch>
            <a:fillRect/>
          </a:stretch>
        </p:blipFill>
        <p:spPr>
          <a:xfrm>
            <a:off x="4902200" y="992188"/>
            <a:ext cx="7142163" cy="5595937"/>
          </a:xfrm>
        </p:spPr>
      </p:pic>
      <p:sp>
        <p:nvSpPr>
          <p:cNvPr id="19459" name="ZoneTexte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39775" y="992188"/>
            <a:ext cx="416242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>
                <a:latin typeface="Franklin Gothic Book" pitchFamily="34" charset="0"/>
              </a:rPr>
              <a:t>-The Index is monthly and can be turned in quarterly.</a:t>
            </a:r>
          </a:p>
          <a:p>
            <a:pPr algn="ctr"/>
            <a:endParaRPr lang="fr-FR" sz="2400">
              <a:latin typeface="Franklin Gothic Book" pitchFamily="34" charset="0"/>
            </a:endParaRPr>
          </a:p>
          <a:p>
            <a:pPr algn="ctr"/>
            <a:r>
              <a:rPr lang="fr-FR" sz="2400">
                <a:latin typeface="Franklin Gothic Book" pitchFamily="34" charset="0"/>
              </a:rPr>
              <a:t>-Each sanction is independent and can be modified without influencing others.</a:t>
            </a:r>
          </a:p>
          <a:p>
            <a:pPr algn="ctr"/>
            <a:endParaRPr lang="fr-FR" sz="2400">
              <a:latin typeface="Franklin Gothic Book" pitchFamily="34" charset="0"/>
            </a:endParaRPr>
          </a:p>
          <a:p>
            <a:pPr algn="ctr"/>
            <a:r>
              <a:rPr lang="fr-FR" sz="2400">
                <a:latin typeface="Franklin Gothic Book" pitchFamily="34" charset="0"/>
              </a:rPr>
              <a:t>-Sanctions ability to create economic pressure decrease over time.</a:t>
            </a:r>
          </a:p>
          <a:p>
            <a:pPr algn="ctr"/>
            <a:endParaRPr lang="fr-FR" sz="2400">
              <a:latin typeface="Franklin Gothic Book" pitchFamily="34" charset="0"/>
            </a:endParaRPr>
          </a:p>
          <a:p>
            <a:pPr algn="ctr"/>
            <a:r>
              <a:rPr lang="fr-FR" sz="2400">
                <a:latin typeface="Franklin Gothic Book" pitchFamily="34" charset="0"/>
              </a:rPr>
              <a:t>- Sanctions types and </a:t>
            </a:r>
          </a:p>
          <a:p>
            <a:pPr algn="ctr"/>
            <a:r>
              <a:rPr lang="fr-FR" sz="2400">
                <a:latin typeface="Franklin Gothic Book" pitchFamily="34" charset="0"/>
              </a:rPr>
              <a:t>attributed values are more realistic. Even though it remains an heuristic.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371600" y="258763"/>
            <a:ext cx="9601200" cy="838200"/>
          </a:xfrm>
        </p:spPr>
        <p:txBody>
          <a:bodyPr/>
          <a:lstStyle/>
          <a:p>
            <a:pPr eaLnBrk="1" hangingPunct="1"/>
            <a:r>
              <a:rPr lang="fr-FR" smtClean="0"/>
              <a:t>Results improvements - illustration</a:t>
            </a:r>
          </a:p>
        </p:txBody>
      </p:sp>
      <p:pic>
        <p:nvPicPr>
          <p:cNvPr id="20482" name="Espace réservé du contenu 3"/>
          <p:cNvPicPr>
            <a:picLocks noGrp="1"/>
          </p:cNvPicPr>
          <p:nvPr>
            <p:ph idx="1"/>
            <p:custDataLst>
              <p:tags r:id="rId2"/>
            </p:custDataLst>
          </p:nvPr>
        </p:nvPicPr>
        <p:blipFill>
          <a:blip r:embed="rId8"/>
          <a:srcRect l="3484" t="3333" r="2879" b="9792"/>
          <a:stretch>
            <a:fillRect/>
          </a:stretch>
        </p:blipFill>
        <p:spPr>
          <a:xfrm>
            <a:off x="849313" y="1096963"/>
            <a:ext cx="5429250" cy="3854450"/>
          </a:xfrm>
        </p:spPr>
      </p:pic>
      <p:pic>
        <p:nvPicPr>
          <p:cNvPr id="20483" name="Image 4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/>
          <a:srcRect l="6970" t="3542" r="3030" b="9792"/>
          <a:stretch>
            <a:fillRect/>
          </a:stretch>
        </p:blipFill>
        <p:spPr bwMode="auto">
          <a:xfrm>
            <a:off x="6278563" y="1096963"/>
            <a:ext cx="5503862" cy="385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ZoneTexte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187450" y="5121275"/>
            <a:ext cx="1095692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>
                <a:latin typeface="Franklin Gothic Book" pitchFamily="34" charset="0"/>
              </a:rPr>
              <a:t>Two Structural VAR models, </a:t>
            </a:r>
            <a:r>
              <a:rPr lang="fr-FR" sz="2000" u="sng">
                <a:latin typeface="Franklin Gothic Book" pitchFamily="34" charset="0"/>
              </a:rPr>
              <a:t>built in the same way</a:t>
            </a:r>
            <a:r>
              <a:rPr lang="fr-FR" sz="2000">
                <a:latin typeface="Franklin Gothic Book" pitchFamily="34" charset="0"/>
              </a:rPr>
              <a:t>. The </a:t>
            </a:r>
            <a:r>
              <a:rPr lang="fr-FR" sz="2000" u="sng">
                <a:latin typeface="Franklin Gothic Book" pitchFamily="34" charset="0"/>
              </a:rPr>
              <a:t>only</a:t>
            </a:r>
            <a:r>
              <a:rPr lang="fr-FR" sz="2000">
                <a:latin typeface="Franklin Gothic Book" pitchFamily="34" charset="0"/>
              </a:rPr>
              <a:t> variable that differs is the </a:t>
            </a:r>
            <a:r>
              <a:rPr lang="fr-FR" sz="2000" u="sng">
                <a:latin typeface="Franklin Gothic Book" pitchFamily="34" charset="0"/>
              </a:rPr>
              <a:t>sanction index</a:t>
            </a:r>
            <a:r>
              <a:rPr lang="fr-FR" sz="2000">
                <a:latin typeface="Franklin Gothic Book" pitchFamily="34" charset="0"/>
              </a:rPr>
              <a:t>.</a:t>
            </a:r>
            <a:br>
              <a:rPr lang="fr-FR" sz="2000">
                <a:latin typeface="Franklin Gothic Book" pitchFamily="34" charset="0"/>
              </a:rPr>
            </a:br>
            <a:r>
              <a:rPr lang="fr-FR" sz="2000">
                <a:latin typeface="Franklin Gothic Book" pitchFamily="34" charset="0"/>
              </a:rPr>
              <a:t/>
            </a:r>
            <a:br>
              <a:rPr lang="fr-FR" sz="2000">
                <a:latin typeface="Franklin Gothic Book" pitchFamily="34" charset="0"/>
              </a:rPr>
            </a:br>
            <a:r>
              <a:rPr lang="fr-FR" sz="2000">
                <a:latin typeface="Franklin Gothic Book" pitchFamily="34" charset="0"/>
              </a:rPr>
              <a:t>The Confidence Interval is tightened with the new index : results are statistically more significant.</a:t>
            </a:r>
          </a:p>
          <a:p>
            <a:r>
              <a:rPr lang="fr-FR" sz="2000" b="1">
                <a:latin typeface="Franklin Gothic Book" pitchFamily="34" charset="0"/>
              </a:rPr>
              <a:t>Better explanatory power: </a:t>
            </a:r>
            <a:r>
              <a:rPr lang="fr-FR" sz="2000">
                <a:latin typeface="Franklin Gothic Book" pitchFamily="34" charset="0"/>
              </a:rPr>
              <a:t>on the left we can explain 0.7% of the variation of our interest variable, </a:t>
            </a:r>
            <a:br>
              <a:rPr lang="fr-FR" sz="2000">
                <a:latin typeface="Franklin Gothic Book" pitchFamily="34" charset="0"/>
              </a:rPr>
            </a:br>
            <a:r>
              <a:rPr lang="fr-FR" sz="2000">
                <a:latin typeface="Franklin Gothic Book" pitchFamily="34" charset="0"/>
              </a:rPr>
              <a:t>while on the right –with the new index- we can explain 4.8%. </a:t>
            </a:r>
          </a:p>
        </p:txBody>
      </p:sp>
      <p:sp>
        <p:nvSpPr>
          <p:cNvPr id="20485" name="ZoneTexte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927475" y="4084638"/>
            <a:ext cx="2244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b="1">
                <a:latin typeface="Franklin Gothic Book" pitchFamily="34" charset="0"/>
              </a:rPr>
              <a:t>With the OLD Index</a:t>
            </a:r>
          </a:p>
        </p:txBody>
      </p:sp>
      <p:sp>
        <p:nvSpPr>
          <p:cNvPr id="20486" name="ZoneTexte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9250363" y="4084638"/>
            <a:ext cx="22590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b="1">
                <a:latin typeface="Franklin Gothic Book" pitchFamily="34" charset="0"/>
              </a:rPr>
              <a:t>With the New Index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ppt/theme/themeOverride1.xml><?xml version="1.0" encoding="utf-8"?>
<a:themeOverride xmlns:a="http://schemas.openxmlformats.org/drawingml/2006/main">
  <a:clrScheme name="Crop">
    <a:dk1>
      <a:sysClr val="windowText" lastClr="000000"/>
    </a:dk1>
    <a:lt1>
      <a:sysClr val="window" lastClr="FFFFFF"/>
    </a:lt1>
    <a:dk2>
      <a:srgbClr val="191B0E"/>
    </a:dk2>
    <a:lt2>
      <a:srgbClr val="EFEDE3"/>
    </a:lt2>
    <a:accent1>
      <a:srgbClr val="8C8D86"/>
    </a:accent1>
    <a:accent2>
      <a:srgbClr val="E6C069"/>
    </a:accent2>
    <a:accent3>
      <a:srgbClr val="897B61"/>
    </a:accent3>
    <a:accent4>
      <a:srgbClr val="8DAB8E"/>
    </a:accent4>
    <a:accent5>
      <a:srgbClr val="77A2BB"/>
    </a:accent5>
    <a:accent6>
      <a:srgbClr val="E28394"/>
    </a:accent6>
    <a:hlink>
      <a:srgbClr val="77A2BB"/>
    </a:hlink>
    <a:folHlink>
      <a:srgbClr val="957A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TM10001105[[fn=Rogner]]</Template>
  <TotalTime>229</TotalTime>
  <Words>640</Words>
  <Application>Microsoft Office PowerPoint</Application>
  <PresentationFormat>Custom</PresentationFormat>
  <Paragraphs>68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Franklin Gothic Book</vt:lpstr>
      <vt:lpstr>Calibri</vt:lpstr>
      <vt:lpstr>Crop</vt:lpstr>
      <vt:lpstr>Crop</vt:lpstr>
      <vt:lpstr>Crop</vt:lpstr>
      <vt:lpstr>Crop</vt:lpstr>
      <vt:lpstr>Crop</vt:lpstr>
      <vt:lpstr>INTERNATIONAL ECONOMIC SANCTIONS MODELING</vt:lpstr>
      <vt:lpstr>Introduction</vt:lpstr>
      <vt:lpstr>Old Index</vt:lpstr>
      <vt:lpstr>Old Index - Limitations </vt:lpstr>
      <vt:lpstr>New Sanction Index</vt:lpstr>
      <vt:lpstr>New Sanction Index</vt:lpstr>
      <vt:lpstr>New Sanction Index</vt:lpstr>
      <vt:lpstr>New Sanction Index</vt:lpstr>
      <vt:lpstr>Results improvements - illustration</vt:lpstr>
      <vt:lpstr>Thank you for your attention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Morad Bali</dc:creator>
  <cp:lastModifiedBy>Mammie</cp:lastModifiedBy>
  <cp:revision>30</cp:revision>
  <dcterms:created xsi:type="dcterms:W3CDTF">2018-11-29T11:12:31Z</dcterms:created>
  <dcterms:modified xsi:type="dcterms:W3CDTF">2018-12-03T12:00:28Z</dcterms:modified>
</cp:coreProperties>
</file>