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5" r:id="rId3"/>
    <p:sldId id="271" r:id="rId4"/>
    <p:sldId id="257" r:id="rId5"/>
    <p:sldId id="264" r:id="rId6"/>
    <p:sldId id="305" r:id="rId7"/>
    <p:sldId id="283" r:id="rId8"/>
    <p:sldId id="279" r:id="rId9"/>
    <p:sldId id="280" r:id="rId10"/>
    <p:sldId id="281" r:id="rId11"/>
    <p:sldId id="282" r:id="rId12"/>
    <p:sldId id="258" r:id="rId13"/>
    <p:sldId id="261" r:id="rId14"/>
    <p:sldId id="273" r:id="rId15"/>
    <p:sldId id="286" r:id="rId16"/>
    <p:sldId id="278" r:id="rId17"/>
    <p:sldId id="262" r:id="rId18"/>
    <p:sldId id="306" r:id="rId19"/>
    <p:sldId id="284" r:id="rId20"/>
    <p:sldId id="265" r:id="rId21"/>
    <p:sldId id="302" r:id="rId22"/>
    <p:sldId id="266" r:id="rId23"/>
    <p:sldId id="269" r:id="rId24"/>
    <p:sldId id="287" r:id="rId25"/>
    <p:sldId id="270" r:id="rId26"/>
    <p:sldId id="276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303" r:id="rId36"/>
    <p:sldId id="296" r:id="rId37"/>
    <p:sldId id="297" r:id="rId38"/>
    <p:sldId id="299" r:id="rId39"/>
    <p:sldId id="300" r:id="rId40"/>
    <p:sldId id="301" r:id="rId41"/>
    <p:sldId id="304" r:id="rId42"/>
    <p:sldId id="267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F23E-8A2D-434F-A97F-D0882A7CBB40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F14F-3ECB-46F3-AA44-FA98ACD0C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393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F23E-8A2D-434F-A97F-D0882A7CBB40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F14F-3ECB-46F3-AA44-FA98ACD0C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008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F23E-8A2D-434F-A97F-D0882A7CBB40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F14F-3ECB-46F3-AA44-FA98ACD0CF1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50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F23E-8A2D-434F-A97F-D0882A7CBB40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F14F-3ECB-46F3-AA44-FA98ACD0C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373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F23E-8A2D-434F-A97F-D0882A7CBB40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F14F-3ECB-46F3-AA44-FA98ACD0CF1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4800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F23E-8A2D-434F-A97F-D0882A7CBB40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F14F-3ECB-46F3-AA44-FA98ACD0C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775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F23E-8A2D-434F-A97F-D0882A7CBB40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F14F-3ECB-46F3-AA44-FA98ACD0C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095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F23E-8A2D-434F-A97F-D0882A7CBB40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F14F-3ECB-46F3-AA44-FA98ACD0C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37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F23E-8A2D-434F-A97F-D0882A7CBB40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F14F-3ECB-46F3-AA44-FA98ACD0C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11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F23E-8A2D-434F-A97F-D0882A7CBB40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F14F-3ECB-46F3-AA44-FA98ACD0C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45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F23E-8A2D-434F-A97F-D0882A7CBB40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F14F-3ECB-46F3-AA44-FA98ACD0C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329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F23E-8A2D-434F-A97F-D0882A7CBB40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F14F-3ECB-46F3-AA44-FA98ACD0C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425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F23E-8A2D-434F-A97F-D0882A7CBB40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F14F-3ECB-46F3-AA44-FA98ACD0C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11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F23E-8A2D-434F-A97F-D0882A7CBB40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F14F-3ECB-46F3-AA44-FA98ACD0C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89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F23E-8A2D-434F-A97F-D0882A7CBB40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F14F-3ECB-46F3-AA44-FA98ACD0C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81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F23E-8A2D-434F-A97F-D0882A7CBB40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F14F-3ECB-46F3-AA44-FA98ACD0C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34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EF23E-8A2D-434F-A97F-D0882A7CBB40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1D5F14F-3ECB-46F3-AA44-FA98ACD0C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22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787/5jlwqd81d09r-en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1E082-586D-4010-B213-275D94BB6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459" y="696036"/>
            <a:ext cx="9144000" cy="6009563"/>
          </a:xfrm>
        </p:spPr>
        <p:txBody>
          <a:bodyPr>
            <a:noAutofit/>
          </a:bodyPr>
          <a:lstStyle/>
          <a:p>
            <a:pPr algn="ctr"/>
            <a:br>
              <a:rPr lang="ru-RU" sz="4000" dirty="0"/>
            </a:br>
            <a:br>
              <a:rPr lang="ru-RU" sz="4000" dirty="0"/>
            </a:br>
            <a:br>
              <a:rPr lang="ru-RU" sz="4000" dirty="0"/>
            </a:br>
            <a:br>
              <a:rPr lang="ru-RU" sz="4000" dirty="0"/>
            </a:br>
            <a:br>
              <a:rPr lang="ru-RU" sz="4000" dirty="0"/>
            </a:br>
            <a:br>
              <a:rPr lang="ru-RU" sz="4000" dirty="0"/>
            </a:br>
            <a:br>
              <a:rPr lang="ru-RU" sz="4000" dirty="0"/>
            </a:br>
            <a:br>
              <a:rPr lang="ru-RU" sz="4000" dirty="0"/>
            </a:br>
            <a:br>
              <a:rPr lang="ru-RU" sz="4000" dirty="0"/>
            </a:br>
            <a:br>
              <a:rPr lang="ru-RU" sz="4000" dirty="0"/>
            </a:br>
            <a:br>
              <a:rPr lang="ru-RU" sz="4000" dirty="0"/>
            </a:br>
            <a:r>
              <a:rPr lang="ru-RU" sz="4000" dirty="0"/>
              <a:t>II Открытый Российский статистический конгресс</a:t>
            </a:r>
            <a:br>
              <a:rPr lang="ru-RU" sz="4000" dirty="0"/>
            </a:b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Статистика – бизнесу, бизнес - статистике </a:t>
            </a:r>
            <a:br>
              <a:rPr lang="ru-RU" sz="28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5 декабря 2018 года</a:t>
            </a:r>
            <a:br>
              <a:rPr lang="ru-RU" sz="2800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lang="ru-RU" sz="2800" dirty="0"/>
            </a:br>
            <a:r>
              <a:rPr lang="ru-RU" sz="4000" dirty="0"/>
              <a:t>ЦИФРОВИЗАЦИЯ И СНС: ПИРИНГОВЫЕ СДЕЛКИ ДОМАШНИХ ХОЗЯЙСТВ НА РЫНКЕ ОНЛАЙН ТАКСИ РОССИИ </a:t>
            </a:r>
            <a:br>
              <a:rPr lang="ru-RU" sz="4000" dirty="0"/>
            </a:br>
            <a:br>
              <a:rPr lang="ru-RU" sz="4000" dirty="0"/>
            </a:b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D66791-8171-43BA-A59F-772642C47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1624" y="4753198"/>
            <a:ext cx="7766936" cy="1749332"/>
          </a:xfrm>
        </p:spPr>
        <p:txBody>
          <a:bodyPr>
            <a:normAutofit/>
          </a:bodyPr>
          <a:lstStyle/>
          <a:p>
            <a:r>
              <a:rPr lang="ru-RU" sz="2800" dirty="0"/>
              <a:t>Симонова М.Д.</a:t>
            </a:r>
          </a:p>
          <a:p>
            <a:r>
              <a:rPr lang="ru-RU" sz="2800" dirty="0"/>
              <a:t>МГИМО(У) МИД России</a:t>
            </a:r>
          </a:p>
          <a:p>
            <a:r>
              <a:rPr lang="ru-RU" sz="280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655907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B83792-7AF4-4D7E-A857-97E96433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768626"/>
            <a:ext cx="8596668" cy="8604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Производительность труда развитых стран и России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89F3B0-CA93-4671-B94C-8B036946A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1485901"/>
            <a:ext cx="9659361" cy="4835386"/>
          </a:xfrm>
        </p:spPr>
        <p:txBody>
          <a:bodyPr>
            <a:noAutofit/>
          </a:bodyPr>
          <a:lstStyle/>
          <a:p>
            <a:endParaRPr lang="ru-RU" sz="2400" dirty="0"/>
          </a:p>
          <a:p>
            <a:r>
              <a:rPr lang="ru-RU" sz="2400" dirty="0"/>
              <a:t>Данные рисунка демонстрируют динамику производительности труда развитых стран.  Все страны Большой семерки демонстрируют одинаковый тренд снижения ежегодных темпов роста производительности. С начала 70-х годов до начала 80-х темпы прироста снизились с 8-4 % до 3,5-1%. Германия демонстрирует сокращение в этот период с 5 до 1,5%; Италия - с 6,3 до 0,5 %; Япония – с 8 до 4%;  Великобритания – с 6,3 до 3%; США – с 3,5 до 0,5%. Далее наблюдается некоторый тренд повышения, вызванный внедрением ИТ, - до начала 90-х годов. К 2015 г. за последние 10-15 лет 21 века низкие темы прироста этого важнейшего показателя характерны для стран Семерки и составляют 0,5-1%.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90236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31F3F-1BAA-4DFB-8FBA-B57EF1509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110" y="514351"/>
            <a:ext cx="8596668" cy="955802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Производительность труда развитых стран и России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AC2AE8-816B-4601-B01B-92759F2AC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760561"/>
            <a:ext cx="8596668" cy="4230806"/>
          </a:xfrm>
        </p:spPr>
        <p:txBody>
          <a:bodyPr>
            <a:noAutofit/>
          </a:bodyPr>
          <a:lstStyle/>
          <a:p>
            <a:r>
              <a:rPr lang="ru-RU" sz="2400" dirty="0"/>
              <a:t>В России также наблюдается понижательная тенденция этого показателя. По данным Росстата в 2016 г. по сравнению с 2003 г. ежегодные темпы роста  производительности труда снизилась до 99,7% (107,0%)(в отрасли транспорт и связь - до 99 % по сравнению с  107,5%</a:t>
            </a:r>
          </a:p>
          <a:p>
            <a:r>
              <a:rPr lang="ru-RU" sz="2400" dirty="0"/>
              <a:t>Можно предположить, что неточные статистические методы частично влияют на расчеты, которые демонстрируют снижение темпов роста производительности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61248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4EB64-3F64-40D8-B5A9-7B480E22C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33671"/>
            <a:ext cx="10515600" cy="1073426"/>
          </a:xfrm>
        </p:spPr>
        <p:txBody>
          <a:bodyPr>
            <a:normAutofit/>
          </a:bodyPr>
          <a:lstStyle/>
          <a:p>
            <a:r>
              <a:rPr lang="ru-RU" dirty="0"/>
              <a:t>Система национальных счетов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1AB942-E5DC-4233-BDE8-A77805ED6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014331"/>
            <a:ext cx="8783638" cy="4075320"/>
          </a:xfrm>
        </p:spPr>
        <p:txBody>
          <a:bodyPr>
            <a:normAutofit/>
          </a:bodyPr>
          <a:lstStyle/>
          <a:p>
            <a:pPr algn="ctr"/>
            <a:endParaRPr lang="ru-RU" sz="2800" dirty="0"/>
          </a:p>
          <a:p>
            <a:pPr algn="just"/>
            <a:r>
              <a:rPr lang="ru-RU" sz="2800" dirty="0"/>
              <a:t>ВВП - Центральный показатель национального счетоводства и макроэкономической статистики. Основная концепция  СНС –   -концепция производства. Сфера производственной деятельности имеет широкие границы 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56327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5CDA4-7A15-403A-BEE5-D14EAB5A7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91671"/>
            <a:ext cx="10515600" cy="968188"/>
          </a:xfrm>
        </p:spPr>
        <p:txBody>
          <a:bodyPr>
            <a:normAutofit fontScale="90000"/>
          </a:bodyPr>
          <a:lstStyle/>
          <a:p>
            <a:r>
              <a:rPr lang="ru-RU" dirty="0"/>
              <a:t>Деятельность домашних хозяйств</a:t>
            </a:r>
            <a:br>
              <a:rPr lang="en-US" dirty="0"/>
            </a:br>
            <a:r>
              <a:rPr lang="ru-RU" dirty="0"/>
              <a:t>в методологии СНС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D5238E-BDB4-4544-A4AB-31343B8EE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59858"/>
            <a:ext cx="9812338" cy="4912659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Домашние хозяйства – институциональный сектор СНС. </a:t>
            </a:r>
          </a:p>
          <a:p>
            <a:r>
              <a:rPr lang="ru-RU" sz="2400" dirty="0"/>
              <a:t>Включает:      -лиц наемного труда и их семьи;</a:t>
            </a:r>
          </a:p>
          <a:p>
            <a:r>
              <a:rPr lang="ru-RU" sz="2400" dirty="0"/>
              <a:t>                       -их хозяйственную деятельность, которую экономически</a:t>
            </a:r>
          </a:p>
          <a:p>
            <a:r>
              <a:rPr lang="ru-RU" sz="2400" dirty="0"/>
              <a:t> и юридически сложно отделить от самого домашнего хозяйства.</a:t>
            </a:r>
          </a:p>
          <a:p>
            <a:endParaRPr lang="ru-RU" sz="2400" dirty="0"/>
          </a:p>
          <a:p>
            <a:r>
              <a:rPr lang="ru-RU" sz="2400" dirty="0"/>
              <a:t>Главная функция сектора – потребление.</a:t>
            </a:r>
          </a:p>
          <a:p>
            <a:r>
              <a:rPr lang="ru-RU" sz="2400" dirty="0"/>
              <a:t>Вместе с тем закладываются производственные функции, которые выполняют домашние хозяйства. </a:t>
            </a:r>
          </a:p>
          <a:p>
            <a:r>
              <a:rPr lang="ru-RU" sz="2400" dirty="0"/>
              <a:t>Поэтому для этого сектора экономики составляется счет Производство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8414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B6FCB-0B7A-4ADA-A92F-380A899E3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556592"/>
            <a:ext cx="8596668" cy="1073426"/>
          </a:xfrm>
        </p:spPr>
        <p:txBody>
          <a:bodyPr>
            <a:normAutofit fontScale="90000"/>
          </a:bodyPr>
          <a:lstStyle/>
          <a:p>
            <a:r>
              <a:rPr lang="ru-RU" dirty="0"/>
              <a:t>Деятельность домашних хозяйств</a:t>
            </a:r>
            <a:br>
              <a:rPr lang="ru-RU" dirty="0"/>
            </a:br>
            <a:r>
              <a:rPr lang="ru-RU" dirty="0"/>
              <a:t>в методологии СНС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3D6EF7-A05B-4B0B-B0DF-F9AD42D6C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775791"/>
            <a:ext cx="8596668" cy="4525617"/>
          </a:xfrm>
        </p:spPr>
        <p:txBody>
          <a:bodyPr>
            <a:normAutofit/>
          </a:bodyPr>
          <a:lstStyle/>
          <a:p>
            <a:r>
              <a:rPr lang="ru-RU" sz="2400" dirty="0"/>
              <a:t>Также учитывается в рамках: </a:t>
            </a:r>
          </a:p>
          <a:p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Производство для собственного конечного  потребления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Косвенно измеренные услуги по проживанию в собственном жилище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Неформальной экономики (с помощью методов оценки теневой экономики)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03689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06200-F4CC-4ECA-9A16-1585B2AB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"/>
            <a:ext cx="8596668" cy="1470152"/>
          </a:xfrm>
        </p:spPr>
        <p:txBody>
          <a:bodyPr>
            <a:noAutofit/>
          </a:bodyPr>
          <a:lstStyle/>
          <a:p>
            <a:r>
              <a:rPr lang="ru-RU" sz="3200" dirty="0"/>
              <a:t>Деятельность домашних хозяйств</a:t>
            </a:r>
            <a:br>
              <a:rPr lang="ru-RU" sz="3200" dirty="0"/>
            </a:br>
            <a:r>
              <a:rPr lang="ru-RU" sz="3200" dirty="0"/>
              <a:t>в методологии СНС. Счет производства сектора домашних хозяйств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473E55-DC7C-4352-9C18-FE0AF11FE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700213"/>
            <a:ext cx="9523940" cy="4343398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376378A-0CA1-461B-ADAC-B88052DD4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033119"/>
              </p:ext>
            </p:extLst>
          </p:nvPr>
        </p:nvGraphicFramePr>
        <p:xfrm>
          <a:off x="657225" y="1700213"/>
          <a:ext cx="9786937" cy="48853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3719">
                  <a:extLst>
                    <a:ext uri="{9D8B030D-6E8A-4147-A177-3AD203B41FA5}">
                      <a16:colId xmlns:a16="http://schemas.microsoft.com/office/drawing/2014/main" val="1246896261"/>
                    </a:ext>
                  </a:extLst>
                </a:gridCol>
                <a:gridCol w="695211">
                  <a:extLst>
                    <a:ext uri="{9D8B030D-6E8A-4147-A177-3AD203B41FA5}">
                      <a16:colId xmlns:a16="http://schemas.microsoft.com/office/drawing/2014/main" val="841941948"/>
                    </a:ext>
                  </a:extLst>
                </a:gridCol>
                <a:gridCol w="809088">
                  <a:extLst>
                    <a:ext uri="{9D8B030D-6E8A-4147-A177-3AD203B41FA5}">
                      <a16:colId xmlns:a16="http://schemas.microsoft.com/office/drawing/2014/main" val="1944471848"/>
                    </a:ext>
                  </a:extLst>
                </a:gridCol>
                <a:gridCol w="913791">
                  <a:extLst>
                    <a:ext uri="{9D8B030D-6E8A-4147-A177-3AD203B41FA5}">
                      <a16:colId xmlns:a16="http://schemas.microsoft.com/office/drawing/2014/main" val="2267690315"/>
                    </a:ext>
                  </a:extLst>
                </a:gridCol>
                <a:gridCol w="1065156">
                  <a:extLst>
                    <a:ext uri="{9D8B030D-6E8A-4147-A177-3AD203B41FA5}">
                      <a16:colId xmlns:a16="http://schemas.microsoft.com/office/drawing/2014/main" val="1144153237"/>
                    </a:ext>
                  </a:extLst>
                </a:gridCol>
                <a:gridCol w="1065156">
                  <a:extLst>
                    <a:ext uri="{9D8B030D-6E8A-4147-A177-3AD203B41FA5}">
                      <a16:colId xmlns:a16="http://schemas.microsoft.com/office/drawing/2014/main" val="208527962"/>
                    </a:ext>
                  </a:extLst>
                </a:gridCol>
                <a:gridCol w="909121">
                  <a:extLst>
                    <a:ext uri="{9D8B030D-6E8A-4147-A177-3AD203B41FA5}">
                      <a16:colId xmlns:a16="http://schemas.microsoft.com/office/drawing/2014/main" val="746592800"/>
                    </a:ext>
                  </a:extLst>
                </a:gridCol>
                <a:gridCol w="909121">
                  <a:extLst>
                    <a:ext uri="{9D8B030D-6E8A-4147-A177-3AD203B41FA5}">
                      <a16:colId xmlns:a16="http://schemas.microsoft.com/office/drawing/2014/main" val="1732167813"/>
                    </a:ext>
                  </a:extLst>
                </a:gridCol>
                <a:gridCol w="878287">
                  <a:extLst>
                    <a:ext uri="{9D8B030D-6E8A-4147-A177-3AD203B41FA5}">
                      <a16:colId xmlns:a16="http://schemas.microsoft.com/office/drawing/2014/main" val="1718396937"/>
                    </a:ext>
                  </a:extLst>
                </a:gridCol>
                <a:gridCol w="878287">
                  <a:extLst>
                    <a:ext uri="{9D8B030D-6E8A-4147-A177-3AD203B41FA5}">
                      <a16:colId xmlns:a16="http://schemas.microsoft.com/office/drawing/2014/main" val="1428268657"/>
                    </a:ext>
                  </a:extLst>
                </a:gridCol>
              </a:tblGrid>
              <a:tr h="213808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Ед. изм.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636049"/>
                  </a:ext>
                </a:extLst>
              </a:tr>
              <a:tr h="13149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Выпуск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Добавленная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Стоимость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Выпуск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Добавленная стоимость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Выпуск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Добавленная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Стоимость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Выпуск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Добавленная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Стоимость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extLst>
                  <a:ext uri="{0D108BD9-81ED-4DB2-BD59-A6C34878D82A}">
                    <a16:rowId xmlns:a16="http://schemas.microsoft.com/office/drawing/2014/main" val="3877188215"/>
                  </a:ext>
                </a:extLst>
              </a:tr>
              <a:tr h="8026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Россия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Трлн руб.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11,3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(2011)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7,9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13,9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14,6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9,9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15,4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10,7 (2015)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extLst>
                  <a:ext uri="{0D108BD9-81ED-4DB2-BD59-A6C34878D82A}">
                    <a16:rowId xmlns:a16="http://schemas.microsoft.com/office/drawing/2014/main" val="3678862275"/>
                  </a:ext>
                </a:extLst>
              </a:tr>
              <a:tr h="8026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Германия 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Млрд ев.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…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…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786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507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798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513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830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546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extLst>
                  <a:ext uri="{0D108BD9-81ED-4DB2-BD59-A6C34878D82A}">
                    <a16:rowId xmlns:a16="http://schemas.microsoft.com/office/drawing/2014/main" val="2035776470"/>
                  </a:ext>
                </a:extLst>
              </a:tr>
              <a:tr h="8026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Франция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Млрд ев.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424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334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433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342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436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346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440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357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extLst>
                  <a:ext uri="{0D108BD9-81ED-4DB2-BD59-A6C34878D82A}">
                    <a16:rowId xmlns:a16="http://schemas.microsoft.com/office/drawing/2014/main" val="2478926175"/>
                  </a:ext>
                </a:extLst>
              </a:tr>
              <a:tr h="8880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США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Млрд дол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….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3704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….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3628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…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3771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….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4013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extLst>
                  <a:ext uri="{0D108BD9-81ED-4DB2-BD59-A6C34878D82A}">
                    <a16:rowId xmlns:a16="http://schemas.microsoft.com/office/drawing/2014/main" val="4289499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955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76443-2808-43A9-9483-7EC861E5F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113184"/>
            <a:ext cx="8596668" cy="967408"/>
          </a:xfrm>
        </p:spPr>
        <p:txBody>
          <a:bodyPr>
            <a:normAutofit fontScale="90000"/>
          </a:bodyPr>
          <a:lstStyle/>
          <a:p>
            <a:r>
              <a:rPr lang="ru-RU" dirty="0"/>
              <a:t>Деятельность домашних хозяйств</a:t>
            </a:r>
            <a:br>
              <a:rPr lang="ru-RU" dirty="0"/>
            </a:br>
            <a:r>
              <a:rPr lang="ru-RU" dirty="0"/>
              <a:t>в методологии СНС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A3AEA6-1FBE-4B01-887A-B5C996293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2080592"/>
            <a:ext cx="8596668" cy="4492485"/>
          </a:xfrm>
        </p:spPr>
        <p:txBody>
          <a:bodyPr>
            <a:normAutofit/>
          </a:bodyPr>
          <a:lstStyle/>
          <a:p>
            <a:r>
              <a:rPr lang="ru-RU" sz="2400" dirty="0"/>
              <a:t>Источник : http://stats.oecd.org/#, Российский Статический Ежегодник 2017.</a:t>
            </a:r>
          </a:p>
          <a:p>
            <a:r>
              <a:rPr lang="ru-RU" sz="2400" dirty="0"/>
              <a:t>Данная таблица составлена на основе счета производства этого сектора.</a:t>
            </a:r>
          </a:p>
          <a:p>
            <a:r>
              <a:rPr lang="ru-RU" sz="2400" dirty="0"/>
              <a:t>При этом доля добавленной стоимости домашних хозяйств в ВВП составляет:</a:t>
            </a:r>
          </a:p>
          <a:p>
            <a:r>
              <a:rPr lang="ru-RU" sz="2400" dirty="0"/>
              <a:t>США – 22%, Франции - 16%, Германии -   17%, России - 14,3%.</a:t>
            </a:r>
          </a:p>
        </p:txBody>
      </p:sp>
    </p:spTree>
    <p:extLst>
      <p:ext uri="{BB962C8B-B14F-4D97-AF65-F5344CB8AC3E}">
        <p14:creationId xmlns:p14="http://schemas.microsoft.com/office/powerpoint/2010/main" val="2986502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ECABF-A22F-4984-AF7B-B856604CC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8176"/>
            <a:ext cx="10515600" cy="655981"/>
          </a:xfrm>
        </p:spPr>
        <p:txBody>
          <a:bodyPr>
            <a:normAutofit fontScale="90000"/>
          </a:bodyPr>
          <a:lstStyle/>
          <a:p>
            <a:r>
              <a:rPr lang="ru-RU" dirty="0"/>
              <a:t>Цифровая экономика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94D0D5-03E2-41C5-83CE-CECEA9BF9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15315"/>
            <a:ext cx="8842237" cy="4714047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В современных условиях Основными  характеристиками цифровой экономики являются: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-Рост цифровизации, повсеместное распространение информационных технологий, компьютеров, мобильных приложений, облачных вычислений, Больших данных (</a:t>
            </a:r>
            <a:r>
              <a:rPr lang="en-US" sz="2400" dirty="0"/>
              <a:t>Big Data</a:t>
            </a:r>
            <a:r>
              <a:rPr lang="ru-RU" sz="2400" dirty="0"/>
              <a:t>), интернет вещей.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-Различные Цифровые платформы играют роль посредников и служат для связи производителей, производителей и потребителей, потребителей и потребителей.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- Интенсивное развитие </a:t>
            </a:r>
            <a:r>
              <a:rPr lang="en-US" sz="2400" dirty="0"/>
              <a:t>Sharing Economy</a:t>
            </a:r>
            <a:endParaRPr lang="ru-RU" sz="2400" dirty="0"/>
          </a:p>
          <a:p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6540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A1189-514F-4708-8A0F-57459D36F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935" y="743480"/>
            <a:ext cx="8596668" cy="860400"/>
          </a:xfrm>
        </p:spPr>
        <p:txBody>
          <a:bodyPr/>
          <a:lstStyle/>
          <a:p>
            <a:r>
              <a:rPr lang="ru-RU" dirty="0"/>
              <a:t>Цифровая экономика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9BD7B5-F742-4401-819A-73C278E79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2243138"/>
            <a:ext cx="8596668" cy="3144710"/>
          </a:xfrm>
        </p:spPr>
        <p:txBody>
          <a:bodyPr>
            <a:normAutofit/>
          </a:bodyPr>
          <a:lstStyle/>
          <a:p>
            <a:endParaRPr lang="ru-RU" sz="2400" dirty="0"/>
          </a:p>
          <a:p>
            <a:r>
              <a:rPr lang="ru-RU" sz="2400" dirty="0"/>
              <a:t>Экономика совместного потребления - новый способ взаимодействия между людьми. Данное понятие описывает взаимодействие между людьми, одни из которых имеют активы, но не используют их, и готовы этими активами поделиться с другими людьми, для удовлетворения потребностей последних</a:t>
            </a:r>
          </a:p>
        </p:txBody>
      </p:sp>
    </p:spTree>
    <p:extLst>
      <p:ext uri="{BB962C8B-B14F-4D97-AF65-F5344CB8AC3E}">
        <p14:creationId xmlns:p14="http://schemas.microsoft.com/office/powerpoint/2010/main" val="4264777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68925-DF75-445F-8FB6-493ED9462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569844"/>
            <a:ext cx="8596668" cy="702365"/>
          </a:xfrm>
        </p:spPr>
        <p:txBody>
          <a:bodyPr/>
          <a:lstStyle/>
          <a:p>
            <a:r>
              <a:rPr lang="ru-RU" dirty="0"/>
              <a:t>Цифровая экономика и СНС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863BCD-F872-4CFD-95D1-B05AC92D7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623392"/>
            <a:ext cx="9394317" cy="47774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8F07B91E-35E5-4DAA-A180-74532D72F566}"/>
              </a:ext>
            </a:extLst>
          </p:cNvPr>
          <p:cNvSpPr/>
          <p:nvPr/>
        </p:nvSpPr>
        <p:spPr>
          <a:xfrm>
            <a:off x="781354" y="2336146"/>
            <a:ext cx="2796209" cy="15533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Цифровая экономика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F7DA573-AF72-40F0-BC8D-59628601563C}"/>
              </a:ext>
            </a:extLst>
          </p:cNvPr>
          <p:cNvSpPr/>
          <p:nvPr/>
        </p:nvSpPr>
        <p:spPr>
          <a:xfrm>
            <a:off x="7341703" y="2319130"/>
            <a:ext cx="1577009" cy="14842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Пиринговые операции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EB558A67-1D2A-48C3-8A5E-EAE3250AAD0C}"/>
              </a:ext>
            </a:extLst>
          </p:cNvPr>
          <p:cNvSpPr/>
          <p:nvPr/>
        </p:nvSpPr>
        <p:spPr>
          <a:xfrm>
            <a:off x="4041912" y="4211926"/>
            <a:ext cx="2236235" cy="18017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Система национальных счетов 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60F34A9F-CC8E-4A44-8B94-8EE7437519ED}"/>
              </a:ext>
            </a:extLst>
          </p:cNvPr>
          <p:cNvSpPr/>
          <p:nvPr/>
        </p:nvSpPr>
        <p:spPr>
          <a:xfrm>
            <a:off x="4485598" y="2870507"/>
            <a:ext cx="194806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B9B47607-380E-4F14-AC21-0DD9698848CF}"/>
              </a:ext>
            </a:extLst>
          </p:cNvPr>
          <p:cNvSpPr/>
          <p:nvPr/>
        </p:nvSpPr>
        <p:spPr>
          <a:xfrm rot="18674624">
            <a:off x="3334369" y="3682257"/>
            <a:ext cx="484632" cy="12389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B80F2A53-4534-41FC-B2FE-3AC6E59628AC}"/>
              </a:ext>
            </a:extLst>
          </p:cNvPr>
          <p:cNvSpPr/>
          <p:nvPr/>
        </p:nvSpPr>
        <p:spPr>
          <a:xfrm rot="3034564">
            <a:off x="6690477" y="3756469"/>
            <a:ext cx="484632" cy="1296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615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ABC573-D57C-469A-AC95-E8383EADF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742123"/>
            <a:ext cx="8596668" cy="728029"/>
          </a:xfrm>
        </p:spPr>
        <p:txBody>
          <a:bodyPr/>
          <a:lstStyle/>
          <a:p>
            <a:r>
              <a:rPr lang="ru-RU" dirty="0"/>
              <a:t>Система национальных счетов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F7ECF1-A925-419E-B8B3-0337961ED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842051"/>
            <a:ext cx="8811222" cy="3896139"/>
          </a:xfrm>
        </p:spPr>
        <p:txBody>
          <a:bodyPr/>
          <a:lstStyle/>
          <a:p>
            <a:r>
              <a:rPr lang="ru-RU" dirty="0"/>
              <a:t>Релевантные научные источники.</a:t>
            </a:r>
          </a:p>
          <a:p>
            <a:r>
              <a:rPr lang="ru-RU" dirty="0"/>
              <a:t>Последние исследования в этой области</a:t>
            </a:r>
            <a:r>
              <a:rPr lang="en-US" dirty="0"/>
              <a:t> </a:t>
            </a:r>
            <a:endParaRPr lang="ru-RU" dirty="0"/>
          </a:p>
          <a:p>
            <a:r>
              <a:rPr lang="en-US" dirty="0"/>
              <a:t>Ahmad, N. and P. Schreyer (2016), “Measuring GDP in a </a:t>
            </a:r>
            <a:r>
              <a:rPr lang="en-US" dirty="0" err="1"/>
              <a:t>Digitalised</a:t>
            </a:r>
            <a:r>
              <a:rPr lang="en-US" dirty="0"/>
              <a:t> Economy”, OECD Statistics Working Papers, 2016/07, OECD Publishing, Paris. [</a:t>
            </a:r>
            <a:r>
              <a:rPr lang="ru-RU" dirty="0"/>
              <a:t>Электронный ресурс] </a:t>
            </a:r>
          </a:p>
          <a:p>
            <a:r>
              <a:rPr lang="ru-RU" dirty="0"/>
              <a:t>Режим доступа: </a:t>
            </a:r>
            <a:r>
              <a:rPr lang="en-US" dirty="0"/>
              <a:t>http://dx.doi.org/10.1787/5jlwqd81d09r-en </a:t>
            </a:r>
          </a:p>
          <a:p>
            <a:r>
              <a:rPr lang="en-US" dirty="0"/>
              <a:t>Nadim Ahmad,  Paul Schreyer Is GDP still measured correctly in an era of digitalization?/ 	N. Ahmad,  P. Schreyer // </a:t>
            </a:r>
            <a:r>
              <a:rPr lang="ru-RU" dirty="0"/>
              <a:t>Вопросы статистики 2016, №8.15-26.</a:t>
            </a:r>
          </a:p>
          <a:p>
            <a:r>
              <a:rPr lang="ru-RU" dirty="0"/>
              <a:t>Труды </a:t>
            </a:r>
            <a:r>
              <a:rPr lang="ru-RU" dirty="0" err="1"/>
              <a:t>Суринова</a:t>
            </a:r>
            <a:r>
              <a:rPr lang="ru-RU" dirty="0"/>
              <a:t> А.Е., Иванова Ю.Н., Егоренко Е.Н., </a:t>
            </a:r>
            <a:r>
              <a:rPr lang="ru-RU" dirty="0" err="1"/>
              <a:t>Оксенойт</a:t>
            </a:r>
            <a:r>
              <a:rPr lang="ru-RU" dirty="0"/>
              <a:t> Г.К.</a:t>
            </a:r>
          </a:p>
        </p:txBody>
      </p:sp>
    </p:spTree>
    <p:extLst>
      <p:ext uri="{BB962C8B-B14F-4D97-AF65-F5344CB8AC3E}">
        <p14:creationId xmlns:p14="http://schemas.microsoft.com/office/powerpoint/2010/main" val="2700777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5C5E18-E7ED-4BFF-A563-F0383C03D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8296"/>
            <a:ext cx="10515600" cy="993913"/>
          </a:xfrm>
        </p:spPr>
        <p:txBody>
          <a:bodyPr>
            <a:normAutofit/>
          </a:bodyPr>
          <a:lstStyle/>
          <a:p>
            <a:r>
              <a:rPr lang="ru-RU" dirty="0"/>
              <a:t>Цифровая экономика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909182-F443-4911-AB95-89BFCCF96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272210"/>
            <a:ext cx="9859617" cy="52081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dirty="0"/>
              <a:t> - По прогнозам компании </a:t>
            </a:r>
            <a:r>
              <a:rPr lang="ru-RU" sz="2800" dirty="0" err="1"/>
              <a:t>Price</a:t>
            </a:r>
            <a:r>
              <a:rPr lang="en-US" sz="2800" dirty="0"/>
              <a:t>W</a:t>
            </a:r>
            <a:r>
              <a:rPr lang="ru-RU" sz="2800" dirty="0" err="1"/>
              <a:t>aterhouseCoopers</a:t>
            </a:r>
            <a:r>
              <a:rPr lang="ru-RU" sz="2800" dirty="0"/>
              <a:t> экономика совместного потребления будет расти, в среднем, на 33% в год, и к 2025 г. достигнет объемов в 335 млрд долларов.</a:t>
            </a:r>
          </a:p>
          <a:p>
            <a:pPr>
              <a:spcBef>
                <a:spcPts val="0"/>
              </a:spcBef>
            </a:pPr>
            <a:r>
              <a:rPr lang="ru-RU" sz="2800" dirty="0"/>
              <a:t> - В рамках экономики совместного потребления происходит интенсивное развитие  Пиринговых (</a:t>
            </a:r>
            <a:r>
              <a:rPr lang="en-US" sz="2800" dirty="0"/>
              <a:t>Peer-to-Peer) </a:t>
            </a:r>
            <a:r>
              <a:rPr lang="ru-RU" sz="2800" dirty="0"/>
              <a:t>операций с помощью посредничества цифровых платформ.</a:t>
            </a:r>
          </a:p>
          <a:p>
            <a:pPr>
              <a:spcBef>
                <a:spcPts val="0"/>
              </a:spcBef>
            </a:pPr>
            <a:r>
              <a:rPr lang="ru-RU" sz="2800" dirty="0"/>
              <a:t>Это, например, компании </a:t>
            </a:r>
            <a:r>
              <a:rPr lang="en-US" sz="2800" dirty="0" err="1"/>
              <a:t>Uberpop</a:t>
            </a:r>
            <a:r>
              <a:rPr lang="en-US" sz="2800" dirty="0"/>
              <a:t>,</a:t>
            </a:r>
            <a:r>
              <a:rPr lang="ru-RU" sz="2800" dirty="0"/>
              <a:t> </a:t>
            </a:r>
            <a:r>
              <a:rPr lang="en-US" sz="2800" dirty="0" err="1"/>
              <a:t>AirBnB</a:t>
            </a:r>
            <a:r>
              <a:rPr lang="en-US" sz="2800" dirty="0"/>
              <a:t>, </a:t>
            </a:r>
            <a:r>
              <a:rPr lang="en-US" sz="2800" dirty="0" err="1"/>
              <a:t>Gett</a:t>
            </a:r>
            <a:r>
              <a:rPr lang="ru-RU" sz="2800" dirty="0"/>
              <a:t> и др.</a:t>
            </a:r>
          </a:p>
          <a:p>
            <a:pPr>
              <a:spcBef>
                <a:spcPts val="0"/>
              </a:spcBef>
            </a:pPr>
            <a:r>
              <a:rPr lang="ru-RU" sz="2800" dirty="0"/>
              <a:t>В России  - </a:t>
            </a:r>
            <a:r>
              <a:rPr lang="en-US" sz="2800" dirty="0"/>
              <a:t>Uber, </a:t>
            </a:r>
            <a:r>
              <a:rPr lang="en-US" sz="2800" dirty="0" err="1"/>
              <a:t>Gett</a:t>
            </a:r>
            <a:r>
              <a:rPr lang="en-US" sz="2800" dirty="0"/>
              <a:t>, </a:t>
            </a:r>
            <a:r>
              <a:rPr lang="ru-RU" sz="2800" dirty="0" err="1"/>
              <a:t>Яндекс.Такси</a:t>
            </a:r>
            <a:r>
              <a:rPr lang="ru-RU" sz="2800" dirty="0"/>
              <a:t>, </a:t>
            </a:r>
            <a:r>
              <a:rPr lang="en-US" sz="2800" dirty="0" err="1"/>
              <a:t>Avito</a:t>
            </a:r>
            <a:r>
              <a:rPr lang="en-US" sz="2800" dirty="0"/>
              <a:t>, </a:t>
            </a:r>
            <a:r>
              <a:rPr lang="en-US" sz="2800" dirty="0" err="1"/>
              <a:t>CarPrice</a:t>
            </a:r>
            <a:r>
              <a:rPr lang="en-US" sz="2800" dirty="0"/>
              <a:t>, </a:t>
            </a:r>
            <a:r>
              <a:rPr lang="ru-RU" sz="2800" dirty="0"/>
              <a:t>ЦИАН, сервис «Островок» и др.</a:t>
            </a:r>
          </a:p>
        </p:txBody>
      </p:sp>
    </p:spTree>
    <p:extLst>
      <p:ext uri="{BB962C8B-B14F-4D97-AF65-F5344CB8AC3E}">
        <p14:creationId xmlns:p14="http://schemas.microsoft.com/office/powerpoint/2010/main" val="2764223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B5857B-6A94-420C-9BED-0B5CF884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108" y="805219"/>
            <a:ext cx="8596668" cy="842354"/>
          </a:xfrm>
        </p:spPr>
        <p:txBody>
          <a:bodyPr>
            <a:normAutofit/>
          </a:bodyPr>
          <a:lstStyle/>
          <a:p>
            <a:r>
              <a:rPr lang="ru-RU" dirty="0"/>
              <a:t>Цифровая экономика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EE7418-8709-4D04-92D5-0A14B5614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472" y="2214563"/>
            <a:ext cx="8596668" cy="3230435"/>
          </a:xfrm>
        </p:spPr>
        <p:txBody>
          <a:bodyPr>
            <a:normAutofit/>
          </a:bodyPr>
          <a:lstStyle/>
          <a:p>
            <a:r>
              <a:rPr lang="ru-RU" sz="2800" dirty="0"/>
              <a:t>Таким образом, Пиринговые (</a:t>
            </a:r>
            <a:r>
              <a:rPr lang="ru-RU" sz="2800" dirty="0" err="1"/>
              <a:t>Peer-to-Peer</a:t>
            </a:r>
            <a:r>
              <a:rPr lang="ru-RU" sz="2800" dirty="0"/>
              <a:t>) операции – это операции между физическими лицами, между потребителем и потребителем, совершаемые  посредством цифровых платформ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01035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4BEED-0B5D-4182-875D-23D3B24BC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8296"/>
            <a:ext cx="9279559" cy="132521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Некоторые операции экономики совместного потребления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36DA787-658A-40B2-BB05-E785AAF4AA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997277" y="4293785"/>
            <a:ext cx="9872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43FFCD1-2FD3-4FF5-AD0F-68460E48E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074387"/>
              </p:ext>
            </p:extLst>
          </p:nvPr>
        </p:nvGraphicFramePr>
        <p:xfrm>
          <a:off x="655093" y="2564215"/>
          <a:ext cx="8780455" cy="20565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7053">
                  <a:extLst>
                    <a:ext uri="{9D8B030D-6E8A-4147-A177-3AD203B41FA5}">
                      <a16:colId xmlns:a16="http://schemas.microsoft.com/office/drawing/2014/main" val="3691010549"/>
                    </a:ext>
                  </a:extLst>
                </a:gridCol>
                <a:gridCol w="2297473">
                  <a:extLst>
                    <a:ext uri="{9D8B030D-6E8A-4147-A177-3AD203B41FA5}">
                      <a16:colId xmlns:a16="http://schemas.microsoft.com/office/drawing/2014/main" val="1790856613"/>
                    </a:ext>
                  </a:extLst>
                </a:gridCol>
                <a:gridCol w="2297473">
                  <a:extLst>
                    <a:ext uri="{9D8B030D-6E8A-4147-A177-3AD203B41FA5}">
                      <a16:colId xmlns:a16="http://schemas.microsoft.com/office/drawing/2014/main" val="3833981433"/>
                    </a:ext>
                  </a:extLst>
                </a:gridCol>
                <a:gridCol w="2298456">
                  <a:extLst>
                    <a:ext uri="{9D8B030D-6E8A-4147-A177-3AD203B41FA5}">
                      <a16:colId xmlns:a16="http://schemas.microsoft.com/office/drawing/2014/main" val="2831050945"/>
                    </a:ext>
                  </a:extLst>
                </a:gridCol>
              </a:tblGrid>
              <a:tr h="897241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Пиринговые операции домашних хозяйств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(</a:t>
                      </a:r>
                      <a:r>
                        <a:rPr lang="en-US" sz="2400" dirty="0">
                          <a:effectLst/>
                        </a:rPr>
                        <a:t>Peer</a:t>
                      </a:r>
                      <a:r>
                        <a:rPr lang="ru-RU" sz="2400" dirty="0">
                          <a:effectLst/>
                        </a:rPr>
                        <a:t>-</a:t>
                      </a:r>
                      <a:r>
                        <a:rPr lang="en-US" sz="2400" dirty="0">
                          <a:effectLst/>
                        </a:rPr>
                        <a:t>to</a:t>
                      </a:r>
                      <a:r>
                        <a:rPr lang="ru-RU" sz="2400" dirty="0">
                          <a:effectLst/>
                        </a:rPr>
                        <a:t>-</a:t>
                      </a:r>
                      <a:r>
                        <a:rPr lang="en-US" sz="2400" dirty="0">
                          <a:effectLst/>
                        </a:rPr>
                        <a:t>Peer</a:t>
                      </a:r>
                      <a:r>
                        <a:rPr lang="ru-RU" sz="2400" dirty="0">
                          <a:effectLst/>
                        </a:rPr>
                        <a:t>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234937"/>
                  </a:ext>
                </a:extLst>
              </a:tr>
              <a:tr h="10773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Жилищные услуги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Деловые и </a:t>
                      </a:r>
                      <a:r>
                        <a:rPr lang="ru-RU" sz="1800" b="1" dirty="0">
                          <a:effectLst/>
                        </a:rPr>
                        <a:t>транспортные услуги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Услуги распределения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Услуги финансового посредничества и др.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7694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118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5FD805-DF9E-4632-A9C6-A88E42B65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10515600" cy="238815"/>
          </a:xfrm>
        </p:spPr>
        <p:txBody>
          <a:bodyPr>
            <a:normAutofit fontScale="90000"/>
          </a:bodyPr>
          <a:lstStyle/>
          <a:p>
            <a:r>
              <a:rPr lang="ru-RU" dirty="0"/>
              <a:t>СНС и транспортные услуги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46D975-91E1-4440-A0E1-DC3AFC967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48860"/>
            <a:ext cx="8881993" cy="510208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dirty="0"/>
              <a:t>Особенностью экономики совместного потребления является роль посредников при взаимодействии незарегистрированных поставщиков услуг (как правило, самозанятых) и домохозяйств (потребителей), которые участвуют в оказании транспортных, деловых и др. услуг. </a:t>
            </a:r>
          </a:p>
          <a:p>
            <a:pPr>
              <a:spcBef>
                <a:spcPts val="0"/>
              </a:spcBef>
            </a:pPr>
            <a:endParaRPr lang="ru-RU" sz="2400" dirty="0"/>
          </a:p>
          <a:p>
            <a:pPr>
              <a:spcBef>
                <a:spcPts val="0"/>
              </a:spcBef>
            </a:pPr>
            <a:r>
              <a:rPr lang="ru-RU" sz="2400" dirty="0"/>
              <a:t>	В России экономика совместного пользования носит интернациональные черты. Взаимодействие домашних хозяйств при совершении Р2Р  транспортных (такси) онлайн услуг следующее: </a:t>
            </a:r>
          </a:p>
        </p:txBody>
      </p:sp>
    </p:spTree>
    <p:extLst>
      <p:ext uri="{BB962C8B-B14F-4D97-AF65-F5344CB8AC3E}">
        <p14:creationId xmlns:p14="http://schemas.microsoft.com/office/powerpoint/2010/main" val="3831262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503530-FDA8-4A2C-81D7-B8153C9D8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2" y="1155558"/>
            <a:ext cx="8596668" cy="629187"/>
          </a:xfrm>
        </p:spPr>
        <p:txBody>
          <a:bodyPr>
            <a:normAutofit fontScale="90000"/>
          </a:bodyPr>
          <a:lstStyle/>
          <a:p>
            <a:r>
              <a:rPr lang="ru-RU" dirty="0"/>
              <a:t>Домашние хозяйства и онлайн такси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EBC107-53B3-4D42-A1A2-0E63CCBAF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2101755"/>
            <a:ext cx="8596668" cy="328609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1B8CDE3F-0E56-40A3-9B90-4042A202B0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315073"/>
              </p:ext>
            </p:extLst>
          </p:nvPr>
        </p:nvGraphicFramePr>
        <p:xfrm>
          <a:off x="677335" y="2702607"/>
          <a:ext cx="8958263" cy="208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Document" r:id="rId3" imgW="6014760" imgH="1401887" progId="Word.Document.12">
                  <p:embed/>
                </p:oleObj>
              </mc:Choice>
              <mc:Fallback>
                <p:oleObj name="Document" r:id="rId3" imgW="6014760" imgH="14018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7335" y="2702607"/>
                        <a:ext cx="8958263" cy="2084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6830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E817065-54BD-469E-8C22-69C4E3B57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024" y="781878"/>
            <a:ext cx="8802480" cy="5724939"/>
          </a:xfrm>
        </p:spPr>
        <p:txBody>
          <a:bodyPr>
            <a:normAutofit/>
          </a:bodyPr>
          <a:lstStyle/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Домашние хозяйства, как потребители, так и производители услуг такси, связаны между собой посредством электронных платформ-агрегаторов.   Производителями услуг являются как зарегистрированные, так и неформальные водители.  Они, в свою очередь, могут пользоваться как собственными транспортными средствами, так и арендованными. Зарегистрированные таксисты действуют как юридические лица, поэтому объем их выпуска, добавленной стоимости и дохода подлежит прямому статистическому учету и не представляет проблем для расчета ВВП [4; 10]. 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33A9E33-0645-4A7B-9E26-AB6E1F490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3" y="176032"/>
            <a:ext cx="8596668" cy="1475347"/>
          </a:xfrm>
        </p:spPr>
        <p:txBody>
          <a:bodyPr>
            <a:normAutofit fontScale="90000"/>
          </a:bodyPr>
          <a:lstStyle/>
          <a:p>
            <a:r>
              <a:rPr lang="ru-RU" dirty="0"/>
              <a:t>Пиринговые (</a:t>
            </a:r>
            <a:r>
              <a:rPr lang="ru-RU" dirty="0" err="1"/>
              <a:t>Peer-to-Peer</a:t>
            </a:r>
            <a:r>
              <a:rPr lang="ru-RU" dirty="0"/>
              <a:t>) операции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76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83913-DFE1-4283-9FD2-014E66F97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69702"/>
            <a:ext cx="8596668" cy="704941"/>
          </a:xfrm>
        </p:spPr>
        <p:txBody>
          <a:bodyPr/>
          <a:lstStyle/>
          <a:p>
            <a:r>
              <a:rPr lang="ru-RU" dirty="0"/>
              <a:t>СНС и онлайн услуги такси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76D1A4-B321-494F-85FD-354EBB018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0382" y="1112147"/>
            <a:ext cx="8070574" cy="5075582"/>
          </a:xfrm>
        </p:spPr>
        <p:txBody>
          <a:bodyPr>
            <a:normAutofit/>
          </a:bodyPr>
          <a:lstStyle/>
          <a:p>
            <a:endParaRPr lang="ru-RU" sz="2400" dirty="0"/>
          </a:p>
          <a:p>
            <a:r>
              <a:rPr lang="ru-RU" sz="2400" dirty="0"/>
              <a:t>Выпуск, добавленная стоимость таких транспортных услуг, доходы неформальных водителей (скрытая занятость, самозанятость) и их число относятся к ненаблюдаемой экономике. Объем созданной добавленной стоимости неформальными водителями, их выплаты онлайн агрегаторам такси, обороты таких агрегаторов представляют интерес с разных точек зрения: во-первых, совершенствования методологии СНС; во-вторых, изучения неформальной деятельности сектора домашних хозяйств. И в-третьих - оценки этой части ненаблюдаемой экономики и ее учета в СНС в целях расчета ВВП. </a:t>
            </a:r>
          </a:p>
        </p:txBody>
      </p:sp>
    </p:spTree>
    <p:extLst>
      <p:ext uri="{BB962C8B-B14F-4D97-AF65-F5344CB8AC3E}">
        <p14:creationId xmlns:p14="http://schemas.microsoft.com/office/powerpoint/2010/main" val="2361252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88BFF-866D-439C-8896-27F0DF3E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107" y="922852"/>
            <a:ext cx="8596668" cy="547300"/>
          </a:xfrm>
        </p:spPr>
        <p:txBody>
          <a:bodyPr>
            <a:normAutofit fontScale="90000"/>
          </a:bodyPr>
          <a:lstStyle/>
          <a:p>
            <a:r>
              <a:rPr lang="ru-RU" dirty="0"/>
              <a:t>Рынок онлайн такси услуг России и </a:t>
            </a:r>
            <a:r>
              <a:rPr lang="ru-RU" dirty="0" err="1"/>
              <a:t>Яндекс.Такси</a:t>
            </a:r>
            <a:r>
              <a:rPr lang="ru-RU" dirty="0"/>
              <a:t>.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9C7E93-D84D-4AD4-B169-A82CD1AA3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107" y="1685925"/>
            <a:ext cx="8432895" cy="4141669"/>
          </a:xfrm>
        </p:spPr>
        <p:txBody>
          <a:bodyPr>
            <a:noAutofit/>
          </a:bodyPr>
          <a:lstStyle/>
          <a:p>
            <a:r>
              <a:rPr lang="ru-RU" sz="2400" dirty="0"/>
              <a:t>Крупной транснациональной транспортной интернет-компанией </a:t>
            </a:r>
            <a:r>
              <a:rPr lang="ru-RU" sz="2400" dirty="0" err="1"/>
              <a:t>являтся</a:t>
            </a:r>
            <a:r>
              <a:rPr lang="ru-RU" sz="2400" dirty="0"/>
              <a:t> </a:t>
            </a:r>
            <a:r>
              <a:rPr lang="ru-RU" sz="2400" dirty="0" err="1"/>
              <a:t>Uberpop</a:t>
            </a:r>
            <a:r>
              <a:rPr lang="ru-RU" sz="2400" dirty="0"/>
              <a:t>.  Рынок таких услуг предлагает других операторов (например, электронная платформа США </a:t>
            </a:r>
            <a:r>
              <a:rPr lang="ru-RU" sz="2400" dirty="0" err="1"/>
              <a:t>TaskRabbit</a:t>
            </a:r>
            <a:r>
              <a:rPr lang="ru-RU" sz="2400" dirty="0"/>
              <a:t>, которая взимает 20% с лица, выполняющего работу). </a:t>
            </a:r>
          </a:p>
          <a:p>
            <a:r>
              <a:rPr lang="ru-RU" sz="2400" dirty="0"/>
              <a:t>В этом контексте интересна оценка числа неформальных водителей такси, оказывающих пиринговые транспортные услуги на основе применения методики балансов трудовых ресурсов. 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6242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8882D-2E9D-4A2C-8C1B-C9CECA078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699" y="189679"/>
            <a:ext cx="8596668" cy="1826581"/>
          </a:xfrm>
        </p:spPr>
        <p:txBody>
          <a:bodyPr/>
          <a:lstStyle/>
          <a:p>
            <a:r>
              <a:rPr lang="ru-RU" dirty="0"/>
              <a:t>Рынок онлайн такси услуг России и </a:t>
            </a:r>
            <a:r>
              <a:rPr lang="ru-RU" dirty="0" err="1"/>
              <a:t>Яндекс.Такси</a:t>
            </a:r>
            <a:r>
              <a:rPr lang="ru-RU" dirty="0"/>
              <a:t>.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0FC3C6-471B-444D-85A1-15F0ED7B7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2347415"/>
            <a:ext cx="8080903" cy="3493827"/>
          </a:xfrm>
        </p:spPr>
        <p:txBody>
          <a:bodyPr>
            <a:normAutofit/>
          </a:bodyPr>
          <a:lstStyle/>
          <a:p>
            <a:r>
              <a:rPr lang="ru-RU" sz="2400" dirty="0"/>
              <a:t>Рынок онлайн агрегаторов такси России растет быстрыми темпами. В Москве по состоянию на ноябрь 2018 г. число поездок такси составляет 760 тысяч ежедневно. По официальному прогнозу UBS, опубликованному РБК в 2017 г., к 2022 г. емкость рынка за 5 лет вырастет более, чем в 8 раз, и составит более 1 трлн рублей ( рис.2). </a:t>
            </a:r>
          </a:p>
        </p:txBody>
      </p:sp>
    </p:spTree>
    <p:extLst>
      <p:ext uri="{BB962C8B-B14F-4D97-AF65-F5344CB8AC3E}">
        <p14:creationId xmlns:p14="http://schemas.microsoft.com/office/powerpoint/2010/main" val="1911814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FB9684-9870-4AFD-822B-DCC532EF7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750628"/>
            <a:ext cx="8596668" cy="860400"/>
          </a:xfrm>
        </p:spPr>
        <p:txBody>
          <a:bodyPr>
            <a:normAutofit fontScale="90000"/>
          </a:bodyPr>
          <a:lstStyle/>
          <a:p>
            <a:r>
              <a:rPr lang="ru-RU" dirty="0"/>
              <a:t>Объем рынка онлайн-агрегаторов такси России (трлн. </a:t>
            </a:r>
            <a:r>
              <a:rPr lang="ru-RU" dirty="0" err="1"/>
              <a:t>руб</a:t>
            </a:r>
            <a:r>
              <a:rPr lang="ru-RU" dirty="0"/>
              <a:t>)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AC5497-9A60-4E54-B0DF-D785061A8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8175" y="1869744"/>
            <a:ext cx="8596668" cy="43915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8949F4-6D9C-4D7C-9351-D3BAC050319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6" b="8453"/>
          <a:stretch/>
        </p:blipFill>
        <p:spPr bwMode="auto">
          <a:xfrm>
            <a:off x="1078175" y="2019869"/>
            <a:ext cx="8014064" cy="33679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8974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46D2D-4BDB-4608-8F8E-5088A9D6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C2BED6-1565-4D2F-850F-837C4D17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6401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/>
              <a:t>-Обзор  явлений цифровой экономики,</a:t>
            </a:r>
          </a:p>
          <a:p>
            <a:pPr marL="0" indent="0">
              <a:buNone/>
            </a:pPr>
            <a:r>
              <a:rPr lang="ru-RU" sz="3200" dirty="0"/>
              <a:t>влияющих на размеры ВВП отдельных стран.</a:t>
            </a:r>
          </a:p>
          <a:p>
            <a:pPr marL="0" indent="0">
              <a:buNone/>
            </a:pPr>
            <a:r>
              <a:rPr lang="ru-RU" sz="3200" dirty="0"/>
              <a:t> - Обзор пиринговых операций домашних хозяйств  </a:t>
            </a:r>
          </a:p>
          <a:p>
            <a:pPr marL="0" indent="0">
              <a:buNone/>
            </a:pPr>
            <a:r>
              <a:rPr lang="ru-RU" sz="3200" dirty="0"/>
              <a:t> - Краткий анализ рынка онлайн услуг такси России на примере </a:t>
            </a:r>
            <a:r>
              <a:rPr lang="ru-RU" sz="3200" dirty="0" err="1"/>
              <a:t>Яндекс.Такси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15482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2D0866-BC7E-4E53-9C80-0889B6F92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477673"/>
            <a:ext cx="8596668" cy="1132763"/>
          </a:xfrm>
        </p:spPr>
        <p:txBody>
          <a:bodyPr>
            <a:normAutofit fontScale="90000"/>
          </a:bodyPr>
          <a:lstStyle/>
          <a:p>
            <a:r>
              <a:rPr lang="ru-RU" dirty="0"/>
              <a:t>Фирменная структура рынка онлайн-агрегаторов России в 2017 г. (%)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577E8D-F7CE-4063-87EA-EEFE359A2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6" y="1828799"/>
            <a:ext cx="8412060" cy="4162567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311A0CDE-20D9-4B41-909D-8AF53A482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828800"/>
            <a:ext cx="8596668" cy="355904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275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AC1575-09E3-472A-A77D-791B6B9A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655" y="612759"/>
            <a:ext cx="8596668" cy="728133"/>
          </a:xfrm>
        </p:spPr>
        <p:txBody>
          <a:bodyPr/>
          <a:lstStyle/>
          <a:p>
            <a:r>
              <a:rPr lang="ru-RU" dirty="0"/>
              <a:t>Рынок онлайн-агрегаторов России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BBA943-A7FA-436D-AE16-FF3175120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2047164"/>
            <a:ext cx="8596668" cy="3985146"/>
          </a:xfrm>
        </p:spPr>
        <p:txBody>
          <a:bodyPr>
            <a:normAutofit/>
          </a:bodyPr>
          <a:lstStyle/>
          <a:p>
            <a:r>
              <a:rPr lang="ru-RU" sz="2400" dirty="0"/>
              <a:t> С точки зрения организационной структуры рынка (Рис.2) ведущим агрегатором транспортных услуг такси является компания Яндекс. Это российская транснациональная компания, зарегистрированная в Нидерландах и владеющая одноимённой системой поиска в сети, интернет-порталами и службами в нескольких странах. Наиболее заметное положение занимает на рынках России, Турции, Белоруссии и Казахстана.</a:t>
            </a:r>
          </a:p>
        </p:txBody>
      </p:sp>
    </p:spTree>
    <p:extLst>
      <p:ext uri="{BB962C8B-B14F-4D97-AF65-F5344CB8AC3E}">
        <p14:creationId xmlns:p14="http://schemas.microsoft.com/office/powerpoint/2010/main" val="2113594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7E43D3-5392-4016-9F32-E571FE8BE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132" y="742019"/>
            <a:ext cx="8596668" cy="728133"/>
          </a:xfrm>
        </p:spPr>
        <p:txBody>
          <a:bodyPr>
            <a:normAutofit fontScale="90000"/>
          </a:bodyPr>
          <a:lstStyle/>
          <a:p>
            <a:r>
              <a:rPr lang="ru-RU" dirty="0"/>
              <a:t>Некоторые финансовые показатели компании Яндекс (</a:t>
            </a:r>
            <a:r>
              <a:rPr lang="ru-RU" dirty="0" err="1"/>
              <a:t>Yandex</a:t>
            </a:r>
            <a:r>
              <a:rPr lang="ru-RU" dirty="0"/>
              <a:t> N.V.)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F94D39-4F7A-4F8B-8F6D-CA99AA774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842448"/>
            <a:ext cx="8596668" cy="35454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D0B2F19-95C0-438C-9CFC-A1295609DF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500269"/>
              </p:ext>
            </p:extLst>
          </p:nvPr>
        </p:nvGraphicFramePr>
        <p:xfrm>
          <a:off x="677336" y="1842448"/>
          <a:ext cx="8596667" cy="40943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3139">
                  <a:extLst>
                    <a:ext uri="{9D8B030D-6E8A-4147-A177-3AD203B41FA5}">
                      <a16:colId xmlns:a16="http://schemas.microsoft.com/office/drawing/2014/main" val="3479093802"/>
                    </a:ext>
                  </a:extLst>
                </a:gridCol>
                <a:gridCol w="782973">
                  <a:extLst>
                    <a:ext uri="{9D8B030D-6E8A-4147-A177-3AD203B41FA5}">
                      <a16:colId xmlns:a16="http://schemas.microsoft.com/office/drawing/2014/main" val="137538868"/>
                    </a:ext>
                  </a:extLst>
                </a:gridCol>
                <a:gridCol w="905897">
                  <a:extLst>
                    <a:ext uri="{9D8B030D-6E8A-4147-A177-3AD203B41FA5}">
                      <a16:colId xmlns:a16="http://schemas.microsoft.com/office/drawing/2014/main" val="1145687931"/>
                    </a:ext>
                  </a:extLst>
                </a:gridCol>
                <a:gridCol w="812655">
                  <a:extLst>
                    <a:ext uri="{9D8B030D-6E8A-4147-A177-3AD203B41FA5}">
                      <a16:colId xmlns:a16="http://schemas.microsoft.com/office/drawing/2014/main" val="3251205788"/>
                    </a:ext>
                  </a:extLst>
                </a:gridCol>
                <a:gridCol w="820097">
                  <a:extLst>
                    <a:ext uri="{9D8B030D-6E8A-4147-A177-3AD203B41FA5}">
                      <a16:colId xmlns:a16="http://schemas.microsoft.com/office/drawing/2014/main" val="3105833313"/>
                    </a:ext>
                  </a:extLst>
                </a:gridCol>
                <a:gridCol w="817712">
                  <a:extLst>
                    <a:ext uri="{9D8B030D-6E8A-4147-A177-3AD203B41FA5}">
                      <a16:colId xmlns:a16="http://schemas.microsoft.com/office/drawing/2014/main" val="987379145"/>
                    </a:ext>
                  </a:extLst>
                </a:gridCol>
                <a:gridCol w="817712">
                  <a:extLst>
                    <a:ext uri="{9D8B030D-6E8A-4147-A177-3AD203B41FA5}">
                      <a16:colId xmlns:a16="http://schemas.microsoft.com/office/drawing/2014/main" val="3347986295"/>
                    </a:ext>
                  </a:extLst>
                </a:gridCol>
                <a:gridCol w="753578">
                  <a:extLst>
                    <a:ext uri="{9D8B030D-6E8A-4147-A177-3AD203B41FA5}">
                      <a16:colId xmlns:a16="http://schemas.microsoft.com/office/drawing/2014/main" val="4163401809"/>
                    </a:ext>
                  </a:extLst>
                </a:gridCol>
                <a:gridCol w="746452">
                  <a:extLst>
                    <a:ext uri="{9D8B030D-6E8A-4147-A177-3AD203B41FA5}">
                      <a16:colId xmlns:a16="http://schemas.microsoft.com/office/drawing/2014/main" val="3446935070"/>
                    </a:ext>
                  </a:extLst>
                </a:gridCol>
                <a:gridCol w="746452">
                  <a:extLst>
                    <a:ext uri="{9D8B030D-6E8A-4147-A177-3AD203B41FA5}">
                      <a16:colId xmlns:a16="http://schemas.microsoft.com/office/drawing/2014/main" val="2753671481"/>
                    </a:ext>
                  </a:extLst>
                </a:gridCol>
              </a:tblGrid>
              <a:tr h="37221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2018 6 мес.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985859"/>
                  </a:ext>
                </a:extLst>
              </a:tr>
              <a:tr h="1488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Млн руб.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Темп пр.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(%)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Струк-тура (%)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Млн руб.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Темп пр.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(%)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Струк-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тура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(%)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Млн руб.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</a:t>
                      </a:r>
                      <a:r>
                        <a:rPr lang="ru-RU" sz="1800">
                          <a:effectLst/>
                        </a:rPr>
                        <a:t>емп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пр. </a:t>
                      </a:r>
                      <a:r>
                        <a:rPr lang="en-US" sz="1800">
                          <a:effectLst/>
                        </a:rPr>
                        <a:t>(%)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Струк</a:t>
                      </a:r>
                      <a:r>
                        <a:rPr lang="ru-RU" sz="1800">
                          <a:effectLst/>
                        </a:rPr>
                        <a:t>-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тура</a:t>
                      </a:r>
                      <a:endParaRPr lang="ru-RU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(%)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203268"/>
                  </a:ext>
                </a:extLst>
              </a:tr>
              <a:tr h="11166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Общая выручка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(Revenue)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75926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94054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56245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4711733"/>
                  </a:ext>
                </a:extLst>
              </a:tr>
              <a:tr h="3722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 -Такси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2313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135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3,0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4891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5,2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7180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363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12,7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1666384"/>
                  </a:ext>
                </a:extLst>
              </a:tr>
              <a:tr h="7444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 -Эл. коммерция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4718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6,2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4968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5,3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1697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-31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5686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9598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18E2A-0742-4552-9A55-9E579DD71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654" y="503971"/>
            <a:ext cx="8596668" cy="132482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Некоторые финансовые показатели компании Яндекс (</a:t>
            </a:r>
            <a:r>
              <a:rPr lang="ru-RU" b="1" dirty="0" err="1"/>
              <a:t>Yandex</a:t>
            </a:r>
            <a:r>
              <a:rPr lang="ru-RU" b="1" dirty="0"/>
              <a:t> N.V.)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3E32E4-8774-4DD8-A878-7A12B0CF4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1924334"/>
            <a:ext cx="9503895" cy="4429695"/>
          </a:xfrm>
        </p:spPr>
        <p:txBody>
          <a:bodyPr>
            <a:normAutofit/>
          </a:bodyPr>
          <a:lstStyle/>
          <a:p>
            <a:r>
              <a:rPr lang="ru-RU" sz="2400" dirty="0"/>
              <a:t>В соответствии с официальной финансовой отчетностью компании (табл.2) в 2017 г. выручка «Яндекса» превысила 94 млрд руб., увеличившись на 24% относительно 2016 г. Чистая прибыль повысилась на 28% до 8,7 млрд рублей. В структуре выручки «Яндекса» большую часть занимают доходы от интернет-рекламы, «Поиск и портал», «</a:t>
            </a:r>
            <a:r>
              <a:rPr lang="ru-RU" sz="2400" dirty="0" err="1"/>
              <a:t>Яндекс.Маркет</a:t>
            </a:r>
            <a:r>
              <a:rPr lang="ru-RU" sz="2400" dirty="0"/>
              <a:t>». Продажи рекламы в сети составляет важное направление деятельности. В структуре выручки растет удельный вес онлайн услуг такси, который составил в 2017 г. 5,2% (в 2016 г. – 3%). За 6 месяцев 2018 г. этот показатель вырос до 12,7% [8]. </a:t>
            </a:r>
          </a:p>
        </p:txBody>
      </p:sp>
    </p:spTree>
    <p:extLst>
      <p:ext uri="{BB962C8B-B14F-4D97-AF65-F5344CB8AC3E}">
        <p14:creationId xmlns:p14="http://schemas.microsoft.com/office/powerpoint/2010/main" val="35011306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BD26D-3626-47D1-8E44-99119B4CB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416" y="0"/>
            <a:ext cx="8596668" cy="913291"/>
          </a:xfrm>
        </p:spPr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Яндекс.Такси</a:t>
            </a:r>
            <a:r>
              <a:rPr lang="ru-RU" dirty="0"/>
              <a:t>»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9EA50E-225D-46FC-8F7F-5CAFBA6EB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623" y="1993000"/>
            <a:ext cx="8596668" cy="5390865"/>
          </a:xfrm>
        </p:spPr>
        <p:txBody>
          <a:bodyPr>
            <a:noAutofit/>
          </a:bodyPr>
          <a:lstStyle/>
          <a:p>
            <a:r>
              <a:rPr lang="ru-RU" sz="2400" dirty="0"/>
              <a:t>«</a:t>
            </a:r>
            <a:r>
              <a:rPr lang="ru-RU" sz="2400" dirty="0" err="1"/>
              <a:t>Яндекс.Такси</a:t>
            </a:r>
            <a:r>
              <a:rPr lang="ru-RU" sz="2400" dirty="0"/>
              <a:t>» является лидером в онлайн-сегменте России и занимает в нем около 70%. С момента запуска сервиса в 2011 г. по сентябрь 2018 г. через «</a:t>
            </a:r>
            <a:r>
              <a:rPr lang="ru-RU" sz="2400" dirty="0" err="1"/>
              <a:t>Яндекс.Такси</a:t>
            </a:r>
            <a:r>
              <a:rPr lang="ru-RU" sz="2400" dirty="0"/>
              <a:t>» суммарное число поездок составило 335 млн. Самый большой рост в 2017 г. продемонстрировала эта служба «</a:t>
            </a:r>
            <a:r>
              <a:rPr lang="ru-RU" sz="2400" dirty="0" err="1"/>
              <a:t>Яндекс.Такси</a:t>
            </a:r>
            <a:r>
              <a:rPr lang="ru-RU" sz="2400" dirty="0"/>
              <a:t>» (сюда же относится сервис доставки еды </a:t>
            </a:r>
            <a:r>
              <a:rPr lang="ru-RU" sz="2400" dirty="0" err="1"/>
              <a:t>Foodfox</a:t>
            </a:r>
            <a:r>
              <a:rPr lang="ru-RU" sz="2400" dirty="0"/>
              <a:t>, приобретенный «Яндексом» в декабре 2017 г.): выручка повысилась на 111% до 4,9 млрд руб. 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59788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69F6E-D8B1-4CF5-9DD8-4827590AD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72" y="328841"/>
            <a:ext cx="8596668" cy="1141311"/>
          </a:xfrm>
        </p:spPr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Яндекс.Такси</a:t>
            </a:r>
            <a:r>
              <a:rPr lang="ru-RU" dirty="0"/>
              <a:t>»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65560-5D6C-4804-AB6E-E1F4605EE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2228850"/>
            <a:ext cx="8596668" cy="3158998"/>
          </a:xfrm>
        </p:spPr>
        <p:txBody>
          <a:bodyPr>
            <a:normAutofit/>
          </a:bodyPr>
          <a:lstStyle/>
          <a:p>
            <a:r>
              <a:rPr lang="ru-RU" sz="2400" dirty="0"/>
              <a:t>Сервис доступен в 150 городах в шести странах (помимо России это Грузия, Белоруссия, Казахстан, Молдавия и Армения), к нему подключены 280 тыс. водителей. Для сравнения, в декабре 2016 г. «</a:t>
            </a:r>
            <a:r>
              <a:rPr lang="ru-RU" sz="2400" dirty="0" err="1"/>
              <a:t>Яндекс.Такси</a:t>
            </a:r>
            <a:r>
              <a:rPr lang="ru-RU" sz="2400" dirty="0"/>
              <a:t>» работал в 49 крупных городах. Тогда «Яндекс» опубликовал число поездок за месяц — их насчитывалось 16,2 млн, что в 5,6 раза больше, чем на декабрь 2015 г. [8] </a:t>
            </a:r>
          </a:p>
        </p:txBody>
      </p:sp>
    </p:spTree>
    <p:extLst>
      <p:ext uri="{BB962C8B-B14F-4D97-AF65-F5344CB8AC3E}">
        <p14:creationId xmlns:p14="http://schemas.microsoft.com/office/powerpoint/2010/main" val="8040294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1CD90-A9A9-48B6-B343-16D52B68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2" y="493735"/>
            <a:ext cx="8596668" cy="666325"/>
          </a:xfrm>
        </p:spPr>
        <p:txBody>
          <a:bodyPr>
            <a:normAutofit fontScale="90000"/>
          </a:bodyPr>
          <a:lstStyle/>
          <a:p>
            <a:r>
              <a:rPr lang="ru-RU" dirty="0"/>
              <a:t>«</a:t>
            </a:r>
            <a:r>
              <a:rPr lang="ru-RU" dirty="0" err="1"/>
              <a:t>Яндекс.Такси</a:t>
            </a:r>
            <a:r>
              <a:rPr lang="ru-RU" dirty="0"/>
              <a:t>»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28877E-1623-49E7-A3A4-441037067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1801504"/>
            <a:ext cx="9285531" cy="3586344"/>
          </a:xfrm>
        </p:spPr>
        <p:txBody>
          <a:bodyPr>
            <a:noAutofit/>
          </a:bodyPr>
          <a:lstStyle/>
          <a:p>
            <a:r>
              <a:rPr lang="ru-RU" sz="2400" dirty="0"/>
              <a:t>В средине 2017 г. два крупных игрока на рынке сервисов такси, «Яндекс» и </a:t>
            </a:r>
            <a:r>
              <a:rPr lang="ru-RU" sz="2400" dirty="0" err="1"/>
              <a:t>Uber</a:t>
            </a:r>
            <a:r>
              <a:rPr lang="ru-RU" sz="2400" dirty="0"/>
              <a:t>, подписали соглашение об объединении бизнеса по онлайн-заказу поездок в России, Азербайджане, Армении, Белоруссии, Грузии и Казахстане в составе новой компании. Участники сделки суммарно обеспечивают более 35 млн поездок в месяц. Объединенная компания использует технологии и знания «Яндекса» в области картографического и навигационного сервисов и поисковых систем и опыт </a:t>
            </a:r>
            <a:r>
              <a:rPr lang="ru-RU" sz="2400" dirty="0" err="1"/>
              <a:t>Uber</a:t>
            </a:r>
            <a:r>
              <a:rPr lang="ru-RU" sz="2400" dirty="0"/>
              <a:t> как мирового лидера среди онлайн-сервисов для заказа поездок.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242063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20E2D-FEFC-4B34-B162-09974F548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484" y="503971"/>
            <a:ext cx="8596668" cy="983635"/>
          </a:xfrm>
        </p:spPr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Яндекс.Такси</a:t>
            </a:r>
            <a:r>
              <a:rPr lang="ru-RU" dirty="0"/>
              <a:t>»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A7A72A-5A6A-4707-889F-FAE652C98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733267"/>
            <a:ext cx="9899680" cy="4503760"/>
          </a:xfrm>
        </p:spPr>
        <p:txBody>
          <a:bodyPr>
            <a:normAutofit/>
          </a:bodyPr>
          <a:lstStyle/>
          <a:p>
            <a:r>
              <a:rPr lang="ru-RU" sz="2400" dirty="0"/>
              <a:t>Это будет способствовать качественному развитию рынка, </a:t>
            </a:r>
          </a:p>
          <a:p>
            <a:r>
              <a:rPr lang="ru-RU" sz="2400" dirty="0"/>
              <a:t>позволит создать еще более динамично развивающийся и устойчивый бизнес, который отвечает всем потребностям пользователей и водителей, а также помогает развитию транспортной инфраструктуры городов и регионов. Оба приложения для заказа поездок «</a:t>
            </a:r>
            <a:r>
              <a:rPr lang="ru-RU" sz="2400" dirty="0" err="1"/>
              <a:t>Яндекс.Такси</a:t>
            </a:r>
            <a:r>
              <a:rPr lang="ru-RU" sz="2400" dirty="0"/>
              <a:t>» и </a:t>
            </a:r>
            <a:r>
              <a:rPr lang="ru-RU" sz="2400" dirty="0" err="1"/>
              <a:t>Uber</a:t>
            </a:r>
            <a:r>
              <a:rPr lang="ru-RU" sz="2400" dirty="0"/>
              <a:t> доступны пользователям.</a:t>
            </a:r>
          </a:p>
          <a:p>
            <a:r>
              <a:rPr lang="ru-RU" sz="2400" dirty="0"/>
              <a:t>В общемировом тренде развития рынка транспортных услуг явился запуск Яндексом в феврале 2018 г. в Москве </a:t>
            </a:r>
            <a:r>
              <a:rPr lang="ru-RU" sz="2400" dirty="0" err="1"/>
              <a:t>каршерингового</a:t>
            </a:r>
            <a:r>
              <a:rPr lang="ru-RU" sz="2400" dirty="0"/>
              <a:t> сервиса [8].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160094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3562E-1939-40B1-9D7B-3B6760F48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33" y="257919"/>
            <a:ext cx="8596668" cy="86040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BE5766-B3B1-404D-BF05-6DC6BC19A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1228299"/>
            <a:ext cx="9271883" cy="4817659"/>
          </a:xfrm>
        </p:spPr>
        <p:txBody>
          <a:bodyPr>
            <a:noAutofit/>
          </a:bodyPr>
          <a:lstStyle/>
          <a:p>
            <a:r>
              <a:rPr lang="ru-RU" sz="2400" dirty="0"/>
              <a:t>	Таким образом, интерес представляет определение вклада неформальной деятельности при совершении   пиринговых сделок онлайн такси в создание добавленной стоимости сектора домашних хозяйств России.  При этом необходимо понимать, насколько имеющиеся методы учета совершенны, чтобы в настоящее время точно измерить эти маломасштабные транзакции с незначительными суммами (в принципе уже включенными в национальные счета для расчета ВВП).</a:t>
            </a:r>
          </a:p>
          <a:p>
            <a:r>
              <a:rPr lang="ru-RU" sz="2400" dirty="0"/>
              <a:t>	Для методологии национальных счетов и расчета ВВП актуально идентифицировать товары, предназначенные для оказания транспортных услуг, например, автомобили, используемые как такси. В этом случае важно разграничение потребительских товаров длительного пользования от валовых инвестиций в основной капитал.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638823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82E0C4-7B62-487D-981E-E6D33477E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541" y="271567"/>
            <a:ext cx="8596668" cy="765664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9B4039-0AA0-488F-B1E6-32267B8C0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269242"/>
            <a:ext cx="9067166" cy="4981433"/>
          </a:xfrm>
        </p:spPr>
        <p:txBody>
          <a:bodyPr>
            <a:noAutofit/>
          </a:bodyPr>
          <a:lstStyle/>
          <a:p>
            <a:r>
              <a:rPr lang="ru-RU" sz="2400" dirty="0"/>
              <a:t> 	В России динамично растет число пиринговых сделок, активно развивается рынок онлайн – агрегаторов, в том числе, услуг такси. Однако выявляются две проблемы. Во-первых, это приводит к росту скрытой и неформальной занятости водителей такси. Во-вторых, при получении онлайн заказов, например, от «</a:t>
            </a:r>
            <a:r>
              <a:rPr lang="ru-RU" sz="2400" dirty="0" err="1"/>
              <a:t>Яндекс.Такси</a:t>
            </a:r>
            <a:r>
              <a:rPr lang="ru-RU" sz="2400" dirty="0"/>
              <a:t>», часть заказов остается «в тени», что приводит к снижению добавленной стоимости этого сектора.  В- третьих, онлайн платформы взимают с таксистов комиссию за вызов.  Объемы платежей, получаемых от таксистов за переданные им заказы, обороты электронных посредников, частично скрываются от налогового учета и, что более важно, статистического учета в целях корректировки МЭП в СНС. Растет численность скрытой и неформальной занятости населения.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93666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AA18C-1065-43A8-B7C8-20CC04391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847"/>
            <a:ext cx="10515600" cy="1119154"/>
          </a:xfrm>
        </p:spPr>
        <p:txBody>
          <a:bodyPr>
            <a:normAutofit/>
          </a:bodyPr>
          <a:lstStyle/>
          <a:p>
            <a:r>
              <a:rPr lang="ru-RU" dirty="0"/>
              <a:t>Система национальных счетов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BDF24E-3651-4130-B3AB-BFA594F85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85365"/>
            <a:ext cx="10515600" cy="4267200"/>
          </a:xfrm>
        </p:spPr>
        <p:txBody>
          <a:bodyPr>
            <a:normAutofit/>
          </a:bodyPr>
          <a:lstStyle/>
          <a:p>
            <a:endParaRPr lang="ru-RU" sz="3200" dirty="0"/>
          </a:p>
          <a:p>
            <a:r>
              <a:rPr lang="ru-RU" sz="3200" dirty="0"/>
              <a:t>В настоящее время действуют 2 международных стандарта: </a:t>
            </a:r>
          </a:p>
          <a:p>
            <a:r>
              <a:rPr lang="ru-RU" sz="3200" dirty="0"/>
              <a:t>Система Национальных Счетов ООН 2008</a:t>
            </a:r>
          </a:p>
          <a:p>
            <a:r>
              <a:rPr lang="ru-RU" sz="3200" dirty="0"/>
              <a:t> Европейская Система Счетов  2010</a:t>
            </a:r>
          </a:p>
          <a:p>
            <a:r>
              <a:rPr lang="ru-RU" sz="3200" dirty="0"/>
              <a:t>Они являются методологически и концептуально единой статистической системой.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579363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AEA45E-0EA5-4978-8010-1E2D61739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33" y="503971"/>
            <a:ext cx="8596668" cy="656089"/>
          </a:xfrm>
        </p:spPr>
        <p:txBody>
          <a:bodyPr>
            <a:normAutofit fontScale="90000"/>
          </a:bodyPr>
          <a:lstStyle/>
          <a:p>
            <a:r>
              <a:rPr lang="ru-RU" dirty="0"/>
              <a:t>Выводы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7E934F-21EC-4BC2-A1E4-9D24252FA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160060"/>
            <a:ext cx="8596668" cy="4995080"/>
          </a:xfrm>
        </p:spPr>
        <p:txBody>
          <a:bodyPr>
            <a:noAutofit/>
          </a:bodyPr>
          <a:lstStyle/>
          <a:p>
            <a:r>
              <a:rPr lang="ru-RU" sz="2400" dirty="0"/>
              <a:t>Направления дальнейших исследований. </a:t>
            </a:r>
          </a:p>
          <a:p>
            <a:endParaRPr lang="ru-RU" sz="2400" dirty="0"/>
          </a:p>
          <a:p>
            <a:r>
              <a:rPr lang="ru-RU" sz="2400" dirty="0"/>
              <a:t>Интерес представляет оценка объемов пиринговых онлайн транспортных услуг; оборотов онлайн платформ и услуг, осуществляемых таксистами, которые относятся к скрытой и неформальной занятости.  </a:t>
            </a:r>
          </a:p>
          <a:p>
            <a:r>
              <a:rPr lang="ru-RU" sz="2400" dirty="0"/>
              <a:t>Возможно проведение специального обследования для оценки (в том числе с применением методологии балансов трудовых ресурсов) вклада теневой занятости на рынке онлайн -такси в создание добавленной стоимости сектора домашних хозяйств России. В дальнейшем разработанную методику можно применить в странах ЕАЭС, СНГ.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368565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F97ED4-6790-4AA4-9FB1-AE068682B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445" y="503971"/>
            <a:ext cx="8596668" cy="96618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B7AABD-1195-441D-B491-16DDCCD87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928813"/>
            <a:ext cx="8596668" cy="3459035"/>
          </a:xfrm>
        </p:spPr>
        <p:txBody>
          <a:bodyPr>
            <a:normAutofit/>
          </a:bodyPr>
          <a:lstStyle/>
          <a:p>
            <a:r>
              <a:rPr lang="ru-RU" sz="2400" dirty="0"/>
              <a:t>Рассмотренные  проблемы масштабного расширения сферы использования цифровых технологий позволяют выявить новые горизонты для дальнейшего исследования, такие как: </a:t>
            </a:r>
          </a:p>
          <a:p>
            <a:r>
              <a:rPr lang="ru-RU" sz="2400" dirty="0"/>
              <a:t>потребительские ожидания пассажиров и качество их обслуживания, </a:t>
            </a:r>
          </a:p>
          <a:p>
            <a:r>
              <a:rPr lang="ru-RU" sz="2400" dirty="0"/>
              <a:t>транспортно-технологические  элементы перевозки и  связанные с ними показатели доходности маршрута. </a:t>
            </a:r>
          </a:p>
        </p:txBody>
      </p:sp>
    </p:spTree>
    <p:extLst>
      <p:ext uri="{BB962C8B-B14F-4D97-AF65-F5344CB8AC3E}">
        <p14:creationId xmlns:p14="http://schemas.microsoft.com/office/powerpoint/2010/main" val="4096734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825ED-6F12-449D-91B0-D6A0D5FEC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2035"/>
            <a:ext cx="10515600" cy="556314"/>
          </a:xfrm>
        </p:spPr>
        <p:txBody>
          <a:bodyPr>
            <a:normAutofit fontScale="90000"/>
          </a:bodyPr>
          <a:lstStyle/>
          <a:p>
            <a:r>
              <a:rPr lang="ru-RU" dirty="0"/>
              <a:t>Литература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24BB40-833A-4596-A8DB-2B88CCEE4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3600" y="1472302"/>
            <a:ext cx="8703365" cy="468492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Янг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Р. (19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июля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1977)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применения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каршеринга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// Robin Young (19 July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1977). "Experiment in car-sharing” // https://en.wikipedia.org/wiki/Carsharing#cite_ref-23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Stephany A. (2015) // The Business of Sharing: Making it in the New Sharing Economy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https://www.pwc.com/us/en/technology/publications/assets/pwc-consumer-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intelligence-series-the-sharing-economy.pdf // 2015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</a:p>
          <a:p>
            <a:r>
              <a:rPr lang="en-US" baseline="30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aseline="30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Ahmad, N. and P. Schreyer (2016), “Measuring GDP in a </a:t>
            </a:r>
            <a:r>
              <a:rPr lang="en-US" sz="2800" baseline="30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Digitalised</a:t>
            </a:r>
            <a:r>
              <a:rPr lang="en-US" sz="2800" baseline="30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Economy”, OECD Statistics Working Papers, 2016/07, OECD Publishing, Paris. [</a:t>
            </a:r>
            <a:r>
              <a:rPr lang="ru-RU" sz="2800" baseline="30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ресурс</a:t>
            </a:r>
            <a:r>
              <a:rPr lang="en-US" sz="2800" baseline="30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ru-RU" sz="2800" baseline="30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 доступа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http://dx.doi.org/10.1787/5jlwqd81d09r-en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Косарев А.Е. К публикации статьи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Надима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Ахмада и Пола Шрейера «По-прежнему ли корректно измеряется ВВП в эпоху цифровизации (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Nadim Ahmad and Paul Schreyer “Is GDP still measured correctly in an era of digitalization?”)»/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А.Е. Косарев // Вопросы статистики 2016, №8.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P.14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93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7BA89-9DE2-4681-921A-31BF29636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821635"/>
            <a:ext cx="8596668" cy="225287"/>
          </a:xfrm>
        </p:spPr>
        <p:txBody>
          <a:bodyPr>
            <a:normAutofit fontScale="90000"/>
          </a:bodyPr>
          <a:lstStyle/>
          <a:p>
            <a:r>
              <a:rPr lang="ru-RU" dirty="0"/>
              <a:t>Система национальных счетов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C403EA-478F-4825-A5D5-8D2F7A57F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312" y="1311965"/>
            <a:ext cx="8596667" cy="5446644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После принятия Статистической комиссией (СК) ООН варианта методологии национальных счетов СНС ООН 2008 началась активная работа по проведению научных исследований и выработке рекомендаций по его доработке. В этих целях в СК и статистическом отделе ООН была учреждена межведомственная экспертная группа по национальным счетам (</a:t>
            </a:r>
            <a:r>
              <a:rPr lang="ru-RU" sz="2400" dirty="0" err="1"/>
              <a:t>Inter-Secretariat</a:t>
            </a:r>
            <a:r>
              <a:rPr lang="ru-RU" sz="2400" dirty="0"/>
              <a:t> </a:t>
            </a:r>
            <a:r>
              <a:rPr lang="ru-RU" sz="2400" dirty="0" err="1"/>
              <a:t>Working</a:t>
            </a:r>
            <a:r>
              <a:rPr lang="ru-RU" sz="2400" dirty="0"/>
              <a:t> </a:t>
            </a:r>
            <a:r>
              <a:rPr lang="ru-RU" sz="2400" dirty="0" err="1"/>
              <a:t>Group</a:t>
            </a:r>
            <a:r>
              <a:rPr lang="ru-RU" sz="2400" dirty="0"/>
              <a:t> </a:t>
            </a:r>
            <a:r>
              <a:rPr lang="ru-RU" sz="2400" dirty="0" err="1"/>
              <a:t>on</a:t>
            </a:r>
            <a:r>
              <a:rPr lang="ru-RU" sz="2400" dirty="0"/>
              <a:t> </a:t>
            </a:r>
            <a:r>
              <a:rPr lang="ru-RU" sz="2400" dirty="0" err="1"/>
              <a:t>National</a:t>
            </a:r>
            <a:r>
              <a:rPr lang="ru-RU" sz="2400" dirty="0"/>
              <a:t> </a:t>
            </a:r>
            <a:r>
              <a:rPr lang="ru-RU" sz="2400" dirty="0" err="1"/>
              <a:t>Accounts</a:t>
            </a:r>
            <a:r>
              <a:rPr lang="ru-RU" sz="2400" dirty="0"/>
              <a:t>, ISWGNA), а также был утвержден План научных исследований по СНС 2008 (2008 SNA </a:t>
            </a:r>
            <a:r>
              <a:rPr lang="ru-RU" sz="2400" dirty="0" err="1"/>
              <a:t>Research</a:t>
            </a:r>
            <a:r>
              <a:rPr lang="ru-RU" sz="2400" dirty="0"/>
              <a:t> </a:t>
            </a:r>
            <a:r>
              <a:rPr lang="ru-RU" sz="2400" dirty="0" err="1"/>
              <a:t>Agenda</a:t>
            </a:r>
            <a:r>
              <a:rPr lang="ru-RU" sz="2400" dirty="0"/>
              <a:t>).  В ОЭСР, например, была образована рабочая группа по национальным счетам (</a:t>
            </a:r>
            <a:r>
              <a:rPr lang="ru-RU" sz="2400" dirty="0" err="1"/>
              <a:t>Working</a:t>
            </a:r>
            <a:r>
              <a:rPr lang="ru-RU" sz="2400" dirty="0"/>
              <a:t> </a:t>
            </a:r>
            <a:r>
              <a:rPr lang="ru-RU" sz="2400" dirty="0" err="1"/>
              <a:t>Party</a:t>
            </a:r>
            <a:r>
              <a:rPr lang="ru-RU" sz="2400" dirty="0"/>
              <a:t> </a:t>
            </a:r>
            <a:r>
              <a:rPr lang="ru-RU" sz="2400" dirty="0" err="1"/>
              <a:t>on</a:t>
            </a:r>
            <a:r>
              <a:rPr lang="ru-RU" sz="2400" dirty="0"/>
              <a:t> </a:t>
            </a:r>
            <a:r>
              <a:rPr lang="ru-RU" sz="2400" dirty="0" err="1"/>
              <a:t>National</a:t>
            </a:r>
            <a:r>
              <a:rPr lang="ru-RU" sz="2400" dirty="0"/>
              <a:t> </a:t>
            </a:r>
            <a:r>
              <a:rPr lang="ru-RU" sz="2400" dirty="0" err="1"/>
              <a:t>Accounts</a:t>
            </a:r>
            <a:r>
              <a:rPr lang="ru-RU" sz="2400" dirty="0"/>
              <a:t>). </a:t>
            </a:r>
          </a:p>
          <a:p>
            <a:pPr algn="just"/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79481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3E79CF2-B263-4A56-BD4B-194ADCD4C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757363"/>
            <a:ext cx="8596668" cy="3630485"/>
          </a:xfrm>
        </p:spPr>
        <p:txBody>
          <a:bodyPr>
            <a:normAutofit/>
          </a:bodyPr>
          <a:lstStyle/>
          <a:p>
            <a:r>
              <a:rPr lang="ru-RU" sz="2400" dirty="0"/>
              <a:t>В рамках этого процесса эксперты международных организаций занимаются исследованиями с целью дальнейшего совершенствования методологии и отражения в ней новых явлений и тенденций в экономике и социальной сфере.</a:t>
            </a:r>
          </a:p>
          <a:p>
            <a:r>
              <a:rPr lang="ru-RU" sz="2400" dirty="0"/>
              <a:t> Рекомендации могут быть адаптированы для корректировки статистической методологии на национальном уровне в отдельных странах и России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2AE9DEB-B83C-4F09-A036-FE297EE15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88" y="503340"/>
            <a:ext cx="8596312" cy="725385"/>
          </a:xfrm>
        </p:spPr>
        <p:txBody>
          <a:bodyPr>
            <a:normAutofit/>
          </a:bodyPr>
          <a:lstStyle/>
          <a:p>
            <a:r>
              <a:rPr lang="ru-RU" dirty="0"/>
              <a:t>Система национальных счетов </a:t>
            </a:r>
          </a:p>
        </p:txBody>
      </p:sp>
    </p:spTree>
    <p:extLst>
      <p:ext uri="{BB962C8B-B14F-4D97-AF65-F5344CB8AC3E}">
        <p14:creationId xmlns:p14="http://schemas.microsoft.com/office/powerpoint/2010/main" val="272637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1841F-6BE7-48A4-8FC5-4B6938D67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848139"/>
            <a:ext cx="8596668" cy="1099931"/>
          </a:xfrm>
        </p:spPr>
        <p:txBody>
          <a:bodyPr/>
          <a:lstStyle/>
          <a:p>
            <a:r>
              <a:rPr lang="ru-RU" dirty="0"/>
              <a:t>Система национальных счетов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55BBD9-0702-4574-B95A-9D8C535E4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2186609"/>
            <a:ext cx="8838141" cy="3571254"/>
          </a:xfrm>
        </p:spPr>
        <p:txBody>
          <a:bodyPr/>
          <a:lstStyle/>
          <a:p>
            <a:r>
              <a:rPr lang="ru-RU" sz="2400" dirty="0"/>
              <a:t>Проблемы измерения системы МЭП возникли в условиях стремительного развития цифровой экономики на фоне снижения темпов роста производительности труда развитых стран и России. </a:t>
            </a:r>
          </a:p>
          <a:p>
            <a:r>
              <a:rPr lang="ru-RU" sz="2400" dirty="0"/>
              <a:t>Возникает вопрос об эффективности нынешних методов сбора данных для учета показателей национальных счетов. </a:t>
            </a:r>
          </a:p>
        </p:txBody>
      </p:sp>
    </p:spTree>
    <p:extLst>
      <p:ext uri="{BB962C8B-B14F-4D97-AF65-F5344CB8AC3E}">
        <p14:creationId xmlns:p14="http://schemas.microsoft.com/office/powerpoint/2010/main" val="1623475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2D570E-BD2F-47AE-96F1-FD1A72950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702365"/>
            <a:ext cx="8596668" cy="649357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Производительность труда развитых стран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F24D5F-A9E3-40F7-8BBD-07B120F21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1351722"/>
            <a:ext cx="10123187" cy="49298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Изображение 4" descr="Macintosh HD:Users:kryabchikova:Desktop:Снимок экрана 2017-12-03 в 14.32.35.png">
            <a:extLst>
              <a:ext uri="{FF2B5EF4-FFF2-40B4-BE49-F238E27FC236}">
                <a16:creationId xmlns:a16="http://schemas.microsoft.com/office/drawing/2014/main" id="{6C062D13-BA4F-4161-BAE0-3475755251B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8" y="1656522"/>
            <a:ext cx="8481391" cy="41346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3567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8D93CE-6511-49CB-8159-0A48A4BBB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781879"/>
            <a:ext cx="10494248" cy="281611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Производительность труда развитых стран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80250D-2B87-4435-B09F-06EA6D159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07" y="1626704"/>
            <a:ext cx="10644551" cy="49786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Изображение 7" descr="Macintosh HD:Users:kryabchikova:Desktop:Снимок экрана 2017-12-03 в 14.32.43.png">
            <a:extLst>
              <a:ext uri="{FF2B5EF4-FFF2-40B4-BE49-F238E27FC236}">
                <a16:creationId xmlns:a16="http://schemas.microsoft.com/office/drawing/2014/main" id="{D287F74E-16A5-421F-98E9-0D09F6CD784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873" y="3429001"/>
            <a:ext cx="4399128" cy="31763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AB58611-EFA1-41C1-BCFF-5340E7303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35" y="162670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Изображение 2" descr="Macintosh HD:Users:kryabchikova:Desktop:Снимок экрана 2017-12-03 в 14.32.26.png">
            <a:extLst>
              <a:ext uri="{FF2B5EF4-FFF2-40B4-BE49-F238E27FC236}">
                <a16:creationId xmlns:a16="http://schemas.microsoft.com/office/drawing/2014/main" id="{E3BF09C3-00CB-40A2-8F9E-FE3AF5BC3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60" y="1337484"/>
            <a:ext cx="7488255" cy="368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2761E14-A8AE-4378-9A36-5FA70F06D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460" y="505570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13133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2525</TotalTime>
  <Words>2366</Words>
  <Application>Microsoft Office PowerPoint</Application>
  <PresentationFormat>Широкоэкранный</PresentationFormat>
  <Paragraphs>261</Paragraphs>
  <Slides>42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0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Документ Microsoft Word</vt:lpstr>
      <vt:lpstr>           II Открытый Российский статистический конгресс Статистика – бизнесу, бизнес - статистике  5 декабря 2018 года  ЦИФРОВИЗАЦИЯ И СНС: ПИРИНГОВЫЕ СДЕЛКИ ДОМАШНИХ ХОЗЯЙСТВ НА РЫНКЕ ОНЛАЙН ТАКСИ РОССИИ    </vt:lpstr>
      <vt:lpstr>Система национальных счетов </vt:lpstr>
      <vt:lpstr>Цель исследования</vt:lpstr>
      <vt:lpstr>Система национальных счетов </vt:lpstr>
      <vt:lpstr>Система национальных счетов </vt:lpstr>
      <vt:lpstr>Система национальных счетов </vt:lpstr>
      <vt:lpstr>Система национальных счетов </vt:lpstr>
      <vt:lpstr>Производительность труда развитых стран </vt:lpstr>
      <vt:lpstr>Производительность труда развитых стран </vt:lpstr>
      <vt:lpstr>Производительность труда развитых стран и России</vt:lpstr>
      <vt:lpstr>Производительность труда развитых стран и России</vt:lpstr>
      <vt:lpstr>Система национальных счетов </vt:lpstr>
      <vt:lpstr>Деятельность домашних хозяйств в методологии СНС</vt:lpstr>
      <vt:lpstr>Деятельность домашних хозяйств в методологии СНС</vt:lpstr>
      <vt:lpstr>Деятельность домашних хозяйств в методологии СНС. Счет производства сектора домашних хозяйств</vt:lpstr>
      <vt:lpstr>Деятельность домашних хозяйств в методологии СНС</vt:lpstr>
      <vt:lpstr>Цифровая экономика</vt:lpstr>
      <vt:lpstr>Цифровая экономика</vt:lpstr>
      <vt:lpstr>Цифровая экономика и СНС</vt:lpstr>
      <vt:lpstr>Цифровая экономика</vt:lpstr>
      <vt:lpstr>Цифровая экономика</vt:lpstr>
      <vt:lpstr>Некоторые операции экономики совместного потребления</vt:lpstr>
      <vt:lpstr>СНС и транспортные услуги </vt:lpstr>
      <vt:lpstr>Домашние хозяйства и онлайн такси</vt:lpstr>
      <vt:lpstr>Пиринговые (Peer-to-Peer) операции </vt:lpstr>
      <vt:lpstr>СНС и онлайн услуги такси</vt:lpstr>
      <vt:lpstr>Рынок онлайн такси услуг России и Яндекс.Такси. </vt:lpstr>
      <vt:lpstr>Рынок онлайн такси услуг России и Яндекс.Такси. </vt:lpstr>
      <vt:lpstr>Объем рынка онлайн-агрегаторов такси России (трлн. руб)</vt:lpstr>
      <vt:lpstr>Фирменная структура рынка онлайн-агрегаторов России в 2017 г. (%) </vt:lpstr>
      <vt:lpstr>Рынок онлайн-агрегаторов России </vt:lpstr>
      <vt:lpstr>Некоторые финансовые показатели компании Яндекс (Yandex N.V.)</vt:lpstr>
      <vt:lpstr>Некоторые финансовые показатели компании Яндекс (Yandex N.V.) </vt:lpstr>
      <vt:lpstr>«Яндекс.Такси» </vt:lpstr>
      <vt:lpstr>«Яндекс.Такси» </vt:lpstr>
      <vt:lpstr>«Яндекс.Такси» </vt:lpstr>
      <vt:lpstr>«Яндекс.Такси» </vt:lpstr>
      <vt:lpstr>Выводы</vt:lpstr>
      <vt:lpstr>выводы</vt:lpstr>
      <vt:lpstr>Выводы</vt:lpstr>
      <vt:lpstr>Презентация PowerPoint</vt:lpstr>
      <vt:lpstr>Литература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Некоторые аспекты влияния цифровизации на статистическую методологию расчета ВВП</dc:title>
  <dc:creator>Марина</dc:creator>
  <cp:lastModifiedBy>Марина</cp:lastModifiedBy>
  <cp:revision>86</cp:revision>
  <dcterms:created xsi:type="dcterms:W3CDTF">2018-04-11T17:40:33Z</dcterms:created>
  <dcterms:modified xsi:type="dcterms:W3CDTF">2018-12-02T20:15:20Z</dcterms:modified>
</cp:coreProperties>
</file>