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1" r:id="rId1"/>
  </p:sldMasterIdLst>
  <p:notesMasterIdLst>
    <p:notesMasterId r:id="rId12"/>
  </p:notesMasterIdLst>
  <p:sldIdLst>
    <p:sldId id="256" r:id="rId2"/>
    <p:sldId id="258" r:id="rId3"/>
    <p:sldId id="259" r:id="rId4"/>
    <p:sldId id="257" r:id="rId5"/>
    <p:sldId id="260" r:id="rId6"/>
    <p:sldId id="261" r:id="rId7"/>
    <p:sldId id="262" r:id="rId8"/>
    <p:sldId id="265" r:id="rId9"/>
    <p:sldId id="263" r:id="rId10"/>
    <p:sldId id="264"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12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1040;&#1083;&#1077;&#1082;&#1089;\Google%20&#1044;&#1080;&#1089;&#1082;\1_&#1044;&#1086;&#1082;&#1090;&#1086;&#1088;&#1089;&#1082;&#1072;&#1103;%20&#1076;&#1080;&#1089;&#1089;&#1077;&#1088;&#1090;&#1072;&#1094;&#1080;&#1103;\&#1087;&#1077;&#1088;&#1080;&#1086;&#1076;&#1080;&#1079;&#1072;&#1094;&#1080;&#1103;_2\&#1058;&#1077;&#1084;&#1087;%20&#1088;&#1086;&#1089;&#1090;&#1072;%20&#1042;&#1042;&#1055;.xls"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'[Темп роста ВВП.xls]Лист2'!$H$2</c:f>
              <c:strCache>
                <c:ptCount val="1"/>
                <c:pt idx="0">
                  <c:v>RUS</c:v>
                </c:pt>
              </c:strCache>
            </c:strRef>
          </c:tx>
          <c:spPr>
            <a:ln w="22225" cap="rnd" cmpd="sng" algn="ctr">
              <a:solidFill>
                <a:schemeClr val="accent1"/>
              </a:solidFill>
              <a:round/>
            </a:ln>
            <a:effectLst/>
          </c:spPr>
          <c:marker>
            <c:symbol val="none"/>
          </c:marker>
          <c:cat>
            <c:numRef>
              <c:f>'[Темп роста ВВП.xls]Лист2'!$G$3:$G$28</c:f>
              <c:numCache>
                <c:formatCode>General</c:formatCode>
                <c:ptCount val="26"/>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numCache>
            </c:numRef>
          </c:cat>
          <c:val>
            <c:numRef>
              <c:f>'[Темп роста ВВП.xls]Лист2'!$H$3:$H$28</c:f>
              <c:numCache>
                <c:formatCode>0.0</c:formatCode>
                <c:ptCount val="26"/>
                <c:pt idx="0">
                  <c:v>-4.9998717872004832</c:v>
                </c:pt>
                <c:pt idx="1">
                  <c:v>-14.500173199511812</c:v>
                </c:pt>
                <c:pt idx="2">
                  <c:v>-8.7000002679397443</c:v>
                </c:pt>
                <c:pt idx="3">
                  <c:v>-12.699997896782445</c:v>
                </c:pt>
                <c:pt idx="4">
                  <c:v>-4.100000915116131</c:v>
                </c:pt>
                <c:pt idx="5">
                  <c:v>-3.6077635760783711</c:v>
                </c:pt>
                <c:pt idx="6">
                  <c:v>1.381134020109176</c:v>
                </c:pt>
                <c:pt idx="7">
                  <c:v>-5.3448582896392205</c:v>
                </c:pt>
                <c:pt idx="8">
                  <c:v>6.3511017827049709</c:v>
                </c:pt>
                <c:pt idx="9">
                  <c:v>10.045657161591382</c:v>
                </c:pt>
                <c:pt idx="10">
                  <c:v>5.0911197274911002</c:v>
                </c:pt>
                <c:pt idx="11">
                  <c:v>4.7437817527396398</c:v>
                </c:pt>
                <c:pt idx="12">
                  <c:v>7.2958543306207879</c:v>
                </c:pt>
                <c:pt idx="13">
                  <c:v>7.1759491926944197</c:v>
                </c:pt>
                <c:pt idx="14">
                  <c:v>6.3761870270150789</c:v>
                </c:pt>
                <c:pt idx="15">
                  <c:v>8.1534319729120277</c:v>
                </c:pt>
                <c:pt idx="16">
                  <c:v>8.5350802090771829</c:v>
                </c:pt>
                <c:pt idx="17">
                  <c:v>5.2479535321790838</c:v>
                </c:pt>
                <c:pt idx="18">
                  <c:v>-7.8208850268412515</c:v>
                </c:pt>
                <c:pt idx="19">
                  <c:v>4.5037256255953562</c:v>
                </c:pt>
                <c:pt idx="20">
                  <c:v>4.2641765649947816</c:v>
                </c:pt>
                <c:pt idx="21">
                  <c:v>3.5179418653697336</c:v>
                </c:pt>
                <c:pt idx="22">
                  <c:v>1.2794539109321379</c:v>
                </c:pt>
                <c:pt idx="23">
                  <c:v>0.73861849849410355</c:v>
                </c:pt>
                <c:pt idx="24">
                  <c:v>-2.8281328171124387</c:v>
                </c:pt>
                <c:pt idx="25">
                  <c:v>-0.22507557599514838</c:v>
                </c:pt>
              </c:numCache>
            </c:numRef>
          </c:val>
          <c:smooth val="0"/>
        </c:ser>
        <c:ser>
          <c:idx val="1"/>
          <c:order val="1"/>
          <c:tx>
            <c:strRef>
              <c:f>'[Темп роста ВВП.xls]Лист2'!$I$2</c:f>
              <c:strCache>
                <c:ptCount val="1"/>
                <c:pt idx="0">
                  <c:v>UKR</c:v>
                </c:pt>
              </c:strCache>
            </c:strRef>
          </c:tx>
          <c:spPr>
            <a:ln w="22225" cap="rnd" cmpd="sng" algn="ctr">
              <a:solidFill>
                <a:schemeClr val="accent2"/>
              </a:solidFill>
              <a:round/>
            </a:ln>
            <a:effectLst/>
          </c:spPr>
          <c:marker>
            <c:symbol val="none"/>
          </c:marker>
          <c:cat>
            <c:numRef>
              <c:f>'[Темп роста ВВП.xls]Лист2'!$G$3:$G$28</c:f>
              <c:numCache>
                <c:formatCode>General</c:formatCode>
                <c:ptCount val="26"/>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numCache>
            </c:numRef>
          </c:cat>
          <c:val>
            <c:numRef>
              <c:f>'[Темп роста ВВП.xls]Лист2'!$I$3:$I$28</c:f>
              <c:numCache>
                <c:formatCode>0.0</c:formatCode>
                <c:ptCount val="26"/>
                <c:pt idx="0">
                  <c:v>-8.6986698897100538</c:v>
                </c:pt>
                <c:pt idx="1">
                  <c:v>-9.9463047804939198</c:v>
                </c:pt>
                <c:pt idx="2">
                  <c:v>-14.221915078702951</c:v>
                </c:pt>
                <c:pt idx="3">
                  <c:v>-22.934047331605424</c:v>
                </c:pt>
                <c:pt idx="4">
                  <c:v>-12.150587031208172</c:v>
                </c:pt>
                <c:pt idx="5">
                  <c:v>-10.043616216918261</c:v>
                </c:pt>
                <c:pt idx="6">
                  <c:v>-2.9882604055802675</c:v>
                </c:pt>
                <c:pt idx="7">
                  <c:v>-1.9439832913824451</c:v>
                </c:pt>
                <c:pt idx="8">
                  <c:v>-0.1608296862543046</c:v>
                </c:pt>
                <c:pt idx="9">
                  <c:v>5.8907407124001887</c:v>
                </c:pt>
                <c:pt idx="10">
                  <c:v>8.8322129360174362</c:v>
                </c:pt>
                <c:pt idx="11">
                  <c:v>5.3396472120629035</c:v>
                </c:pt>
                <c:pt idx="12">
                  <c:v>9.5166098625332438</c:v>
                </c:pt>
                <c:pt idx="13">
                  <c:v>11.795352526546242</c:v>
                </c:pt>
                <c:pt idx="14">
                  <c:v>3.0712303940332308</c:v>
                </c:pt>
                <c:pt idx="15">
                  <c:v>7.5714207620148022</c:v>
                </c:pt>
                <c:pt idx="16">
                  <c:v>8.2158444509869319</c:v>
                </c:pt>
                <c:pt idx="17">
                  <c:v>2.2434915977173731</c:v>
                </c:pt>
                <c:pt idx="18">
                  <c:v>-15.136467911900686</c:v>
                </c:pt>
                <c:pt idx="19">
                  <c:v>0.2721104238384342</c:v>
                </c:pt>
                <c:pt idx="20">
                  <c:v>5.4655319054084828</c:v>
                </c:pt>
                <c:pt idx="21">
                  <c:v>0.23869396019533529</c:v>
                </c:pt>
                <c:pt idx="22">
                  <c:v>-2.676787199458186E-2</c:v>
                </c:pt>
                <c:pt idx="23">
                  <c:v>-6.5525614967923973</c:v>
                </c:pt>
                <c:pt idx="24">
                  <c:v>-9.7729872110512659</c:v>
                </c:pt>
                <c:pt idx="25">
                  <c:v>2.3075174600109438</c:v>
                </c:pt>
              </c:numCache>
            </c:numRef>
          </c:val>
          <c:smooth val="0"/>
        </c:ser>
        <c:ser>
          <c:idx val="2"/>
          <c:order val="2"/>
          <c:tx>
            <c:strRef>
              <c:f>'[Темп роста ВВП.xls]Лист2'!$L$2</c:f>
              <c:strCache>
                <c:ptCount val="1"/>
                <c:pt idx="0">
                  <c:v>KAZ</c:v>
                </c:pt>
              </c:strCache>
            </c:strRef>
          </c:tx>
          <c:spPr>
            <a:ln w="22225" cap="rnd" cmpd="sng" algn="ctr">
              <a:solidFill>
                <a:schemeClr val="accent3"/>
              </a:solidFill>
              <a:round/>
            </a:ln>
            <a:effectLst/>
          </c:spPr>
          <c:marker>
            <c:symbol val="none"/>
          </c:marker>
          <c:cat>
            <c:numRef>
              <c:f>'[Темп роста ВВП.xls]Лист2'!$G$3:$G$28</c:f>
              <c:numCache>
                <c:formatCode>General</c:formatCode>
                <c:ptCount val="26"/>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numCache>
            </c:numRef>
          </c:cat>
          <c:val>
            <c:numRef>
              <c:f>'[Темп роста ВВП.xls]Лист2'!$L$3:$L$28</c:f>
              <c:numCache>
                <c:formatCode>0.0</c:formatCode>
                <c:ptCount val="26"/>
                <c:pt idx="0">
                  <c:v>-10.954972268933483</c:v>
                </c:pt>
                <c:pt idx="1">
                  <c:v>-5.3190485784956447</c:v>
                </c:pt>
                <c:pt idx="2">
                  <c:v>-9.2376527606520931</c:v>
                </c:pt>
                <c:pt idx="3">
                  <c:v>-12.569375762583457</c:v>
                </c:pt>
                <c:pt idx="4">
                  <c:v>-8.2436297550149362</c:v>
                </c:pt>
                <c:pt idx="5">
                  <c:v>0.46483400546801779</c:v>
                </c:pt>
                <c:pt idx="6">
                  <c:v>1.7348829386976794</c:v>
                </c:pt>
                <c:pt idx="7">
                  <c:v>-1.8880209073130816</c:v>
                </c:pt>
                <c:pt idx="8">
                  <c:v>2.6862505325978336</c:v>
                </c:pt>
                <c:pt idx="9">
                  <c:v>9.845673323049553</c:v>
                </c:pt>
                <c:pt idx="10">
                  <c:v>13.546989624530248</c:v>
                </c:pt>
                <c:pt idx="11">
                  <c:v>9.7501185398930055</c:v>
                </c:pt>
                <c:pt idx="12">
                  <c:v>9.3296776695972472</c:v>
                </c:pt>
                <c:pt idx="13">
                  <c:v>9.5862547225684214</c:v>
                </c:pt>
                <c:pt idx="14">
                  <c:v>9.6991000699939036</c:v>
                </c:pt>
                <c:pt idx="15">
                  <c:v>10.70592833090107</c:v>
                </c:pt>
                <c:pt idx="16">
                  <c:v>8.8895211967178867</c:v>
                </c:pt>
                <c:pt idx="17">
                  <c:v>3.2853289321227663</c:v>
                </c:pt>
                <c:pt idx="18">
                  <c:v>1.2102378239073897</c:v>
                </c:pt>
                <c:pt idx="19">
                  <c:v>7.2529021798247273</c:v>
                </c:pt>
                <c:pt idx="20">
                  <c:v>8.9008456687054824</c:v>
                </c:pt>
                <c:pt idx="21">
                  <c:v>4.7676627392346793</c:v>
                </c:pt>
                <c:pt idx="22">
                  <c:v>5.9532284097222998</c:v>
                </c:pt>
                <c:pt idx="23">
                  <c:v>4.2089687034338796</c:v>
                </c:pt>
                <c:pt idx="24">
                  <c:v>1.153897389258951</c:v>
                </c:pt>
                <c:pt idx="25">
                  <c:v>0.96345786327243221</c:v>
                </c:pt>
              </c:numCache>
            </c:numRef>
          </c:val>
          <c:smooth val="0"/>
        </c:ser>
        <c:ser>
          <c:idx val="3"/>
          <c:order val="3"/>
          <c:tx>
            <c:strRef>
              <c:f>'[Темп роста ВВП.xls]Лист2'!$R$2</c:f>
              <c:strCache>
                <c:ptCount val="1"/>
                <c:pt idx="0">
                  <c:v>KGZ</c:v>
                </c:pt>
              </c:strCache>
            </c:strRef>
          </c:tx>
          <c:spPr>
            <a:ln w="22225" cap="rnd" cmpd="sng" algn="ctr">
              <a:solidFill>
                <a:schemeClr val="accent4"/>
              </a:solidFill>
              <a:round/>
            </a:ln>
            <a:effectLst/>
          </c:spPr>
          <c:marker>
            <c:symbol val="none"/>
          </c:marker>
          <c:cat>
            <c:numRef>
              <c:f>'[Темп роста ВВП.xls]Лист2'!$G$3:$G$28</c:f>
              <c:numCache>
                <c:formatCode>General</c:formatCode>
                <c:ptCount val="26"/>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numCache>
            </c:numRef>
          </c:cat>
          <c:val>
            <c:numRef>
              <c:f>'[Темп роста ВВП.xls]Лист2'!$R$3:$R$28</c:f>
              <c:numCache>
                <c:formatCode>0.0</c:formatCode>
                <c:ptCount val="26"/>
                <c:pt idx="0">
                  <c:v>-7.9439252337774597</c:v>
                </c:pt>
                <c:pt idx="1">
                  <c:v>-13.837837837884893</c:v>
                </c:pt>
                <c:pt idx="2">
                  <c:v>-15.459328207030577</c:v>
                </c:pt>
                <c:pt idx="3">
                  <c:v>-20.085158832437735</c:v>
                </c:pt>
                <c:pt idx="4">
                  <c:v>-5.4238218853564391</c:v>
                </c:pt>
                <c:pt idx="5">
                  <c:v>7.0845024190940631</c:v>
                </c:pt>
                <c:pt idx="6">
                  <c:v>9.9152538748271457</c:v>
                </c:pt>
                <c:pt idx="7">
                  <c:v>2.1218352523101336</c:v>
                </c:pt>
                <c:pt idx="8">
                  <c:v>3.655789406222687</c:v>
                </c:pt>
                <c:pt idx="9">
                  <c:v>5.4433366157588869</c:v>
                </c:pt>
                <c:pt idx="10">
                  <c:v>5.3216214105551662</c:v>
                </c:pt>
                <c:pt idx="11">
                  <c:v>-1.7324618566139094E-2</c:v>
                </c:pt>
                <c:pt idx="12">
                  <c:v>7.0302932194766132</c:v>
                </c:pt>
                <c:pt idx="13">
                  <c:v>7.0267741310964471</c:v>
                </c:pt>
                <c:pt idx="14">
                  <c:v>-0.17551539091766877</c:v>
                </c:pt>
                <c:pt idx="15">
                  <c:v>3.1028987344716263</c:v>
                </c:pt>
                <c:pt idx="16">
                  <c:v>8.5428747423984532</c:v>
                </c:pt>
                <c:pt idx="17">
                  <c:v>8.401616094160369</c:v>
                </c:pt>
                <c:pt idx="18">
                  <c:v>2.8862945690519615</c:v>
                </c:pt>
                <c:pt idx="19">
                  <c:v>-0.47156660616204382</c:v>
                </c:pt>
                <c:pt idx="20">
                  <c:v>5.9562743085693537</c:v>
                </c:pt>
                <c:pt idx="21">
                  <c:v>-8.8150212600357492E-2</c:v>
                </c:pt>
                <c:pt idx="22">
                  <c:v>10.534113781130227</c:v>
                </c:pt>
                <c:pt idx="23">
                  <c:v>4.0240386294357888</c:v>
                </c:pt>
                <c:pt idx="24">
                  <c:v>3.8758254428254535</c:v>
                </c:pt>
                <c:pt idx="25">
                  <c:v>3.8264821387007375</c:v>
                </c:pt>
              </c:numCache>
            </c:numRef>
          </c:val>
          <c:smooth val="0"/>
        </c:ser>
        <c:ser>
          <c:idx val="4"/>
          <c:order val="4"/>
          <c:tx>
            <c:strRef>
              <c:f>'[Темп роста ВВП.xls]Лист2'!$S$2</c:f>
              <c:strCache>
                <c:ptCount val="1"/>
                <c:pt idx="0">
                  <c:v>TJK</c:v>
                </c:pt>
              </c:strCache>
            </c:strRef>
          </c:tx>
          <c:spPr>
            <a:ln w="22225" cap="rnd" cmpd="sng" algn="ctr">
              <a:solidFill>
                <a:schemeClr val="accent5"/>
              </a:solidFill>
              <a:round/>
            </a:ln>
            <a:effectLst/>
          </c:spPr>
          <c:marker>
            <c:symbol val="none"/>
          </c:marker>
          <c:cat>
            <c:numRef>
              <c:f>'[Темп роста ВВП.xls]Лист2'!$G$3:$G$28</c:f>
              <c:numCache>
                <c:formatCode>General</c:formatCode>
                <c:ptCount val="26"/>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numCache>
            </c:numRef>
          </c:cat>
          <c:val>
            <c:numRef>
              <c:f>'[Темп роста ВВП.xls]Лист2'!$S$3:$S$28</c:f>
              <c:numCache>
                <c:formatCode>0.0</c:formatCode>
                <c:ptCount val="26"/>
                <c:pt idx="0">
                  <c:v>-7.0999990965062825</c:v>
                </c:pt>
                <c:pt idx="1">
                  <c:v>-29.000001053410685</c:v>
                </c:pt>
                <c:pt idx="2">
                  <c:v>-16.399999844921489</c:v>
                </c:pt>
                <c:pt idx="3">
                  <c:v>-21.299998011894928</c:v>
                </c:pt>
                <c:pt idx="4">
                  <c:v>-12.400000372494958</c:v>
                </c:pt>
                <c:pt idx="5">
                  <c:v>-16.762177654940345</c:v>
                </c:pt>
                <c:pt idx="6">
                  <c:v>1.6855753619450908</c:v>
                </c:pt>
                <c:pt idx="7">
                  <c:v>5.2854938362518755</c:v>
                </c:pt>
                <c:pt idx="8">
                  <c:v>3.6968396326421793</c:v>
                </c:pt>
                <c:pt idx="9">
                  <c:v>8.2973977774216223</c:v>
                </c:pt>
                <c:pt idx="10">
                  <c:v>9.5533915378549494</c:v>
                </c:pt>
                <c:pt idx="11">
                  <c:v>10.827677659307389</c:v>
                </c:pt>
                <c:pt idx="12">
                  <c:v>11.110123549404904</c:v>
                </c:pt>
                <c:pt idx="13">
                  <c:v>10.267988405203866</c:v>
                </c:pt>
                <c:pt idx="14">
                  <c:v>6.7194188614929207</c:v>
                </c:pt>
                <c:pt idx="15">
                  <c:v>6.5939555422645624</c:v>
                </c:pt>
                <c:pt idx="16">
                  <c:v>7.6174050889408429</c:v>
                </c:pt>
                <c:pt idx="17">
                  <c:v>7.5794258228548683</c:v>
                </c:pt>
                <c:pt idx="18">
                  <c:v>4.0227256028916969</c:v>
                </c:pt>
                <c:pt idx="19">
                  <c:v>6.535618197739379</c:v>
                </c:pt>
                <c:pt idx="20">
                  <c:v>2.4110478368390975</c:v>
                </c:pt>
                <c:pt idx="21">
                  <c:v>7.5457831600612701</c:v>
                </c:pt>
                <c:pt idx="22">
                  <c:v>7.4288637574260186</c:v>
                </c:pt>
                <c:pt idx="23">
                  <c:v>6.6856670473909086</c:v>
                </c:pt>
                <c:pt idx="24">
                  <c:v>5.9688729277050934</c:v>
                </c:pt>
                <c:pt idx="25">
                  <c:v>6.9000014540467447</c:v>
                </c:pt>
              </c:numCache>
            </c:numRef>
          </c:val>
          <c:smooth val="0"/>
        </c:ser>
        <c:dLbls>
          <c:showLegendKey val="0"/>
          <c:showVal val="0"/>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1983818016"/>
        <c:axId val="1983817472"/>
      </c:lineChart>
      <c:catAx>
        <c:axId val="1983818016"/>
        <c:scaling>
          <c:orientation val="minMax"/>
        </c:scaling>
        <c:delete val="0"/>
        <c:axPos val="b"/>
        <c:numFmt formatCode="General" sourceLinked="1"/>
        <c:majorTickMark val="none"/>
        <c:minorTickMark val="none"/>
        <c:tickLblPos val="low"/>
        <c:spPr>
          <a:noFill/>
          <a:ln w="9525" cap="flat" cmpd="sng" algn="ctr">
            <a:solidFill>
              <a:schemeClr val="dk1">
                <a:lumMod val="15000"/>
                <a:lumOff val="85000"/>
              </a:schemeClr>
            </a:solidFill>
            <a:round/>
          </a:ln>
          <a:effectLst/>
        </c:spPr>
        <c:txPr>
          <a:bodyPr rot="-54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ru-RU"/>
          </a:p>
        </c:txPr>
        <c:crossAx val="1983817472"/>
        <c:crosses val="autoZero"/>
        <c:auto val="1"/>
        <c:lblAlgn val="ctr"/>
        <c:lblOffset val="100"/>
        <c:noMultiLvlLbl val="0"/>
      </c:catAx>
      <c:valAx>
        <c:axId val="1983817472"/>
        <c:scaling>
          <c:orientation val="minMax"/>
        </c:scaling>
        <c:delete val="0"/>
        <c:axPos val="l"/>
        <c:numFmt formatCode="0.0" sourceLinked="1"/>
        <c:majorTickMark val="none"/>
        <c:minorTickMark val="none"/>
        <c:tickLblPos val="low"/>
        <c:spPr>
          <a:noFill/>
          <a:ln>
            <a:noFill/>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ru-RU"/>
          </a:p>
        </c:txPr>
        <c:crossAx val="1983818016"/>
        <c:crosses val="autoZero"/>
        <c:crossBetween val="between"/>
      </c:valAx>
      <c:spPr>
        <a:gradFill>
          <a:gsLst>
            <a:gs pos="100000">
              <a:schemeClr val="lt1">
                <a:lumMod val="95000"/>
              </a:schemeClr>
            </a:gs>
            <a:gs pos="0">
              <a:schemeClr val="lt1"/>
            </a:gs>
          </a:gsLst>
          <a:lin ang="5400000" scaled="0"/>
        </a:grad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ru-RU"/>
        </a:p>
      </c:txPr>
    </c:legend>
    <c:plotVisOnly val="1"/>
    <c:dispBlanksAs val="gap"/>
    <c:showDLblsOverMax val="0"/>
  </c:chart>
  <c:spPr>
    <a:solidFill>
      <a:schemeClr val="lt1"/>
    </a:solid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7"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2"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7" kern="1200" spc="20" baseline="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AE1191-CFCF-4331-92EB-730560A7B631}" type="datetimeFigureOut">
              <a:rPr lang="ru-RU" smtClean="0"/>
              <a:t>06.12.2018</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F1BE72-0860-4A95-BEC5-EFDB2577C77F}" type="slidenum">
              <a:rPr lang="ru-RU" smtClean="0"/>
              <a:t>‹#›</a:t>
            </a:fld>
            <a:endParaRPr lang="ru-RU"/>
          </a:p>
        </p:txBody>
      </p:sp>
    </p:spTree>
    <p:extLst>
      <p:ext uri="{BB962C8B-B14F-4D97-AF65-F5344CB8AC3E}">
        <p14:creationId xmlns:p14="http://schemas.microsoft.com/office/powerpoint/2010/main" val="2899056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50F1BE72-0860-4A95-BEC5-EFDB2577C77F}" type="slidenum">
              <a:rPr lang="ru-RU" smtClean="0"/>
              <a:t>3</a:t>
            </a:fld>
            <a:endParaRPr lang="ru-RU"/>
          </a:p>
        </p:txBody>
      </p:sp>
    </p:spTree>
    <p:extLst>
      <p:ext uri="{BB962C8B-B14F-4D97-AF65-F5344CB8AC3E}">
        <p14:creationId xmlns:p14="http://schemas.microsoft.com/office/powerpoint/2010/main" val="829635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ru-RU" smtClean="0"/>
              <a:t>Образец заголовка</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lgn="l">
              <a:defRPr/>
            </a:lvl1pPr>
          </a:lstStyle>
          <a:p>
            <a:fld id="{528C5846-DF98-4836-96EB-0D264781C9FD}" type="datetime1">
              <a:rPr lang="en-US" smtClean="0"/>
              <a:t>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1084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5AB4407-DBBE-4791-9792-2ABE3696A0CB}" type="datetime1">
              <a:rPr lang="en-US" smtClean="0"/>
              <a:t>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78893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A617A11-35DE-4BB7-BF39-ACADE42BA892}" type="datetime1">
              <a:rPr lang="en-US" smtClean="0"/>
              <a:t>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2445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752F36B-6769-42B9-9024-D3BD19A5F650}" type="datetime1">
              <a:rPr lang="en-US" smtClean="0"/>
              <a:t>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6549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F5C4DAD-8163-4FFB-BA18-8613DC94080A}" type="datetime1">
              <a:rPr lang="en-US" smtClean="0"/>
              <a:t>12/6/2018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3288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52829B8-518E-465B-AC56-B4FE1CA7C0D7}" type="datetime1">
              <a:rPr lang="en-US" smtClean="0"/>
              <a:t>12/6/2018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60415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768096" y="2967788"/>
            <a:ext cx="356616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ru-RU" smtClean="0"/>
              <a:t>Образец текста</a:t>
            </a:r>
          </a:p>
        </p:txBody>
      </p:sp>
      <p:sp>
        <p:nvSpPr>
          <p:cNvPr id="6" name="Content Placeholder 5"/>
          <p:cNvSpPr>
            <a:spLocks noGrp="1"/>
          </p:cNvSpPr>
          <p:nvPr>
            <p:ph sz="quarter" idx="4"/>
          </p:nvPr>
        </p:nvSpPr>
        <p:spPr>
          <a:xfrm>
            <a:off x="4491990" y="2967788"/>
            <a:ext cx="356616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0751C9D-C81A-455D-821A-CC547D776B8A}" type="datetime1">
              <a:rPr lang="en-US" smtClean="0"/>
              <a:t>12/6/2018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88845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3D914CB6-828D-4284-870E-23A683EA7593}" type="datetime1">
              <a:rPr lang="en-US" smtClean="0"/>
              <a:t>12/6/2018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64346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22C79B-CE54-42FF-A137-F770C5294315}" type="datetime1">
              <a:rPr lang="en-US" smtClean="0"/>
              <a:t>12/6/2018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95493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ru-RU" smtClean="0"/>
              <a:t>Образец заголовка</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CA3FD60-F427-42CE-81EE-8A011D82E4FE}" type="datetime1">
              <a:rPr lang="en-US" smtClean="0"/>
              <a:t>12/6/2018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55452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ru-RU" smtClean="0"/>
              <a:t>Вставка рисунка</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1DD2AC93-20AD-4681-AF4C-89264FBFBF24}" type="datetime1">
              <a:rPr lang="en-US" smtClean="0"/>
              <a:t>12/6/2018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4431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3A4C642-6B83-4653-B091-A954C4A38093}" type="datetime1">
              <a:rPr lang="en-US" smtClean="0"/>
              <a:t>12/6/2018</a:t>
            </a:fld>
            <a:endParaRPr lang="en-US" dirty="0"/>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735348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pPr algn="ctr"/>
            <a:r>
              <a:rPr lang="ru-RU" sz="2000" b="1" dirty="0"/>
              <a:t>МЕТОДОЛОГИЯ СТАТИСТИЧЕСКОГО ИССЛЕДОВАНИЯ ИСТОРИЧЕСКИХ ВРЕМЕННЫХ РЯДОВ МАКРОЭКОНОМИЧЕСКИХ ПОКАЗАТЕЛЕЙ ПОСТСОВЕТСКИХ </a:t>
            </a:r>
            <a:r>
              <a:rPr lang="ru-RU" sz="2000" b="1" dirty="0" smtClean="0"/>
              <a:t>СТРАН</a:t>
            </a:r>
            <a:endParaRPr lang="ru-RU" sz="2000" dirty="0"/>
          </a:p>
        </p:txBody>
      </p:sp>
      <p:sp>
        <p:nvSpPr>
          <p:cNvPr id="3" name="Подзаголовок 2"/>
          <p:cNvSpPr>
            <a:spLocks noGrp="1"/>
          </p:cNvSpPr>
          <p:nvPr>
            <p:ph type="subTitle" idx="1"/>
          </p:nvPr>
        </p:nvSpPr>
        <p:spPr/>
        <p:txBody>
          <a:bodyPr/>
          <a:lstStyle/>
          <a:p>
            <a:r>
              <a:rPr lang="ru-RU" dirty="0" smtClean="0"/>
              <a:t>Цыпин Александр Павлович</a:t>
            </a:r>
            <a:endParaRPr lang="ru-RU" dirty="0"/>
          </a:p>
        </p:txBody>
      </p:sp>
      <p:sp>
        <p:nvSpPr>
          <p:cNvPr id="4" name="Номер слайда 3"/>
          <p:cNvSpPr>
            <a:spLocks noGrp="1"/>
          </p:cNvSpPr>
          <p:nvPr>
            <p:ph type="sldNum" sz="quarter" idx="12"/>
          </p:nvPr>
        </p:nvSpPr>
        <p:spPr/>
        <p:txBody>
          <a:bodyPr/>
          <a:lstStyle/>
          <a:p>
            <a:fld id="{4FAB73BC-B049-4115-A692-8D63A059BFB8}" type="slidenum">
              <a:rPr lang="en-US" smtClean="0"/>
              <a:t>1</a:t>
            </a:fld>
            <a:endParaRPr lang="en-US" dirty="0"/>
          </a:p>
        </p:txBody>
      </p:sp>
    </p:spTree>
    <p:extLst>
      <p:ext uri="{BB962C8B-B14F-4D97-AF65-F5344CB8AC3E}">
        <p14:creationId xmlns:p14="http://schemas.microsoft.com/office/powerpoint/2010/main" val="3679546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dirty="0"/>
              <a:t>Результаты моделирования темпа роста (снижения) ВВП постсоветских стран за период 1991-2016 гг.</a:t>
            </a:r>
            <a:endParaRPr lang="ru-RU" sz="2400" dirty="0"/>
          </a:p>
        </p:txBody>
      </p:sp>
      <p:sp>
        <p:nvSpPr>
          <p:cNvPr id="3" name="Номер слайда 2"/>
          <p:cNvSpPr>
            <a:spLocks noGrp="1"/>
          </p:cNvSpPr>
          <p:nvPr>
            <p:ph type="sldNum" sz="quarter" idx="12"/>
          </p:nvPr>
        </p:nvSpPr>
        <p:spPr/>
        <p:txBody>
          <a:bodyPr/>
          <a:lstStyle/>
          <a:p>
            <a:fld id="{4FAB73BC-B049-4115-A692-8D63A059BFB8}" type="slidenum">
              <a:rPr lang="en-US" smtClean="0"/>
              <a:t>10</a:t>
            </a:fld>
            <a:endParaRPr lang="en-US" dirty="0"/>
          </a:p>
        </p:txBody>
      </p:sp>
      <p:graphicFrame>
        <p:nvGraphicFramePr>
          <p:cNvPr id="4" name="Таблица 3"/>
          <p:cNvGraphicFramePr>
            <a:graphicFrameLocks noGrp="1"/>
          </p:cNvGraphicFramePr>
          <p:nvPr>
            <p:extLst>
              <p:ext uri="{D42A27DB-BD31-4B8C-83A1-F6EECF244321}">
                <p14:modId xmlns:p14="http://schemas.microsoft.com/office/powerpoint/2010/main" val="2305471079"/>
              </p:ext>
            </p:extLst>
          </p:nvPr>
        </p:nvGraphicFramePr>
        <p:xfrm>
          <a:off x="620178" y="1869679"/>
          <a:ext cx="7878365" cy="4605674"/>
        </p:xfrm>
        <a:graphic>
          <a:graphicData uri="http://schemas.openxmlformats.org/drawingml/2006/table">
            <a:tbl>
              <a:tblPr firstRow="1" firstCol="1" bandRow="1">
                <a:tableStyleId>{5C22544A-7EE6-4342-B048-85BDC9FD1C3A}</a:tableStyleId>
              </a:tblPr>
              <a:tblGrid>
                <a:gridCol w="926234"/>
                <a:gridCol w="1532964"/>
                <a:gridCol w="1100262"/>
                <a:gridCol w="1100262"/>
                <a:gridCol w="1100262"/>
                <a:gridCol w="1094885"/>
                <a:gridCol w="1023496"/>
              </a:tblGrid>
              <a:tr h="326121">
                <a:tc rowSpan="2">
                  <a:txBody>
                    <a:bodyPr/>
                    <a:lstStyle/>
                    <a:p>
                      <a:pPr>
                        <a:lnSpc>
                          <a:spcPct val="115000"/>
                        </a:lnSpc>
                        <a:spcAft>
                          <a:spcPts val="0"/>
                        </a:spcAft>
                      </a:pPr>
                      <a:r>
                        <a:rPr lang="ru-RU" sz="1400" dirty="0">
                          <a:effectLst/>
                        </a:rPr>
                        <a:t>Страны</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gridSpan="4">
                  <a:txBody>
                    <a:bodyPr/>
                    <a:lstStyle/>
                    <a:p>
                      <a:pPr algn="ctr">
                        <a:lnSpc>
                          <a:spcPct val="115000"/>
                        </a:lnSpc>
                        <a:spcAft>
                          <a:spcPts val="0"/>
                        </a:spcAft>
                      </a:pPr>
                      <a:r>
                        <a:rPr lang="ru-RU" sz="1400" dirty="0">
                          <a:effectLst/>
                        </a:rPr>
                        <a:t>Модель</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hMerge="1">
                  <a:txBody>
                    <a:bodyPr/>
                    <a:lstStyle/>
                    <a:p>
                      <a:endParaRPr lang="ru-RU"/>
                    </a:p>
                  </a:txBody>
                  <a:tcPr/>
                </a:tc>
                <a:tc hMerge="1">
                  <a:txBody>
                    <a:bodyPr/>
                    <a:lstStyle/>
                    <a:p>
                      <a:endParaRPr lang="ru-RU"/>
                    </a:p>
                  </a:txBody>
                  <a:tcPr/>
                </a:tc>
                <a:tc hMerge="1">
                  <a:txBody>
                    <a:bodyPr/>
                    <a:lstStyle/>
                    <a:p>
                      <a:endParaRPr lang="ru-RU"/>
                    </a:p>
                  </a:txBody>
                  <a:tcPr/>
                </a:tc>
                <a:tc gridSpan="2">
                  <a:txBody>
                    <a:bodyPr/>
                    <a:lstStyle/>
                    <a:p>
                      <a:pPr algn="ctr">
                        <a:lnSpc>
                          <a:spcPct val="115000"/>
                        </a:lnSpc>
                        <a:spcAft>
                          <a:spcPts val="0"/>
                        </a:spcAft>
                      </a:pPr>
                      <a:r>
                        <a:rPr lang="ru-RU" sz="1400">
                          <a:effectLst/>
                        </a:rPr>
                        <a:t>Характеристики модели</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hMerge="1">
                  <a:txBody>
                    <a:bodyPr/>
                    <a:lstStyle/>
                    <a:p>
                      <a:endParaRPr lang="ru-RU"/>
                    </a:p>
                  </a:txBody>
                  <a:tcPr/>
                </a:tc>
              </a:tr>
              <a:tr h="326121">
                <a:tc vMerge="1">
                  <a:txBody>
                    <a:bodyPr/>
                    <a:lstStyle/>
                    <a:p>
                      <a:endParaRPr lang="ru-RU"/>
                    </a:p>
                  </a:txBody>
                  <a:tcPr/>
                </a:tc>
                <a:tc>
                  <a:txBody>
                    <a:bodyPr/>
                    <a:lstStyle/>
                    <a:p>
                      <a:pPr algn="ctr">
                        <a:lnSpc>
                          <a:spcPct val="115000"/>
                        </a:lnSpc>
                        <a:spcAft>
                          <a:spcPts val="0"/>
                        </a:spcAft>
                      </a:pPr>
                      <a:r>
                        <a:rPr lang="ru-RU" sz="1400">
                          <a:effectLst/>
                        </a:rPr>
                        <a:t>Свободный член</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dirty="0">
                          <a:effectLst/>
                        </a:rPr>
                        <a:t>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Z</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D</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R</a:t>
                      </a:r>
                      <a:r>
                        <a:rPr lang="ru-RU" sz="1400" baseline="30000">
                          <a:effectLst/>
                        </a:rPr>
                        <a:t>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F</a:t>
                      </a:r>
                      <a:r>
                        <a:rPr lang="ru-RU" sz="1400" baseline="-25000">
                          <a:effectLst/>
                        </a:rPr>
                        <a:t>факт</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r>
              <a:tr h="230640">
                <a:tc>
                  <a:txBody>
                    <a:bodyPr/>
                    <a:lstStyle/>
                    <a:p>
                      <a:pPr>
                        <a:lnSpc>
                          <a:spcPct val="115000"/>
                        </a:lnSpc>
                        <a:spcAft>
                          <a:spcPts val="0"/>
                        </a:spcAft>
                      </a:pPr>
                      <a:r>
                        <a:rPr lang="ru-RU" sz="1400">
                          <a:effectLst/>
                        </a:rPr>
                        <a:t>RUS</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-9,09*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1,35*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-2,02*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-5,00*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0,75*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22,38*</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r>
              <a:tr h="230640">
                <a:tc>
                  <a:txBody>
                    <a:bodyPr/>
                    <a:lstStyle/>
                    <a:p>
                      <a:pPr>
                        <a:lnSpc>
                          <a:spcPct val="115000"/>
                        </a:lnSpc>
                        <a:spcAft>
                          <a:spcPts val="0"/>
                        </a:spcAft>
                      </a:pPr>
                      <a:r>
                        <a:rPr lang="ru-RU" sz="1400">
                          <a:effectLst/>
                        </a:rPr>
                        <a:t>UKR</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-11,51*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1,53*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-2,42*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-9,00*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0,76*</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23,10*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r>
              <a:tr h="230640">
                <a:tc>
                  <a:txBody>
                    <a:bodyPr/>
                    <a:lstStyle/>
                    <a:p>
                      <a:pPr>
                        <a:lnSpc>
                          <a:spcPct val="115000"/>
                        </a:lnSpc>
                        <a:spcAft>
                          <a:spcPts val="0"/>
                        </a:spcAft>
                      </a:pPr>
                      <a:r>
                        <a:rPr lang="ru-RU" sz="1400">
                          <a:effectLst/>
                        </a:rPr>
                        <a:t>BLR</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-3,80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1,13*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-1,90*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-7,73*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0,80*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29,11*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r>
              <a:tr h="230640">
                <a:tc>
                  <a:txBody>
                    <a:bodyPr/>
                    <a:lstStyle/>
                    <a:p>
                      <a:pPr>
                        <a:lnSpc>
                          <a:spcPct val="115000"/>
                        </a:lnSpc>
                        <a:spcAft>
                          <a:spcPts val="0"/>
                        </a:spcAft>
                      </a:pPr>
                      <a:r>
                        <a:rPr lang="ru-RU" sz="1400">
                          <a:effectLst/>
                        </a:rPr>
                        <a:t>UZB</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-4,28*</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0,90*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-0,79*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-2,14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0,81*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31,11*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r>
              <a:tr h="230640">
                <a:tc>
                  <a:txBody>
                    <a:bodyPr/>
                    <a:lstStyle/>
                    <a:p>
                      <a:pPr>
                        <a:lnSpc>
                          <a:spcPct val="115000"/>
                        </a:lnSpc>
                        <a:spcAft>
                          <a:spcPts val="0"/>
                        </a:spcAft>
                      </a:pPr>
                      <a:r>
                        <a:rPr lang="ru-RU" sz="1400">
                          <a:effectLst/>
                        </a:rPr>
                        <a:t>KAZ</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-10,89*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1,72*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-2,40*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-3,72*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0,86*</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43,86*</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r>
              <a:tr h="230640">
                <a:tc>
                  <a:txBody>
                    <a:bodyPr/>
                    <a:lstStyle/>
                    <a:p>
                      <a:pPr>
                        <a:lnSpc>
                          <a:spcPct val="115000"/>
                        </a:lnSpc>
                        <a:spcAft>
                          <a:spcPts val="0"/>
                        </a:spcAft>
                      </a:pPr>
                      <a:r>
                        <a:rPr lang="ru-RU" sz="1400">
                          <a:effectLst/>
                        </a:rPr>
                        <a:t>GEO</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-19,39*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2,47*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dirty="0">
                          <a:effectLst/>
                        </a:rPr>
                        <a:t>-3,21*</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-7,30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0,63*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12,30*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r>
              <a:tr h="230640">
                <a:tc>
                  <a:txBody>
                    <a:bodyPr/>
                    <a:lstStyle/>
                    <a:p>
                      <a:pPr>
                        <a:lnSpc>
                          <a:spcPct val="115000"/>
                        </a:lnSpc>
                        <a:spcAft>
                          <a:spcPts val="0"/>
                        </a:spcAft>
                      </a:pPr>
                      <a:r>
                        <a:rPr lang="ru-RU" sz="1400">
                          <a:effectLst/>
                        </a:rPr>
                        <a:t>AZE</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-15,72*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2,75*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-4,22*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-8,34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0,69*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16,17*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r>
              <a:tr h="230640">
                <a:tc>
                  <a:txBody>
                    <a:bodyPr/>
                    <a:lstStyle/>
                    <a:p>
                      <a:pPr>
                        <a:lnSpc>
                          <a:spcPct val="115000"/>
                        </a:lnSpc>
                        <a:spcAft>
                          <a:spcPts val="0"/>
                        </a:spcAft>
                      </a:pPr>
                      <a:r>
                        <a:rPr lang="ru-RU" sz="1400">
                          <a:effectLst/>
                        </a:rPr>
                        <a:t>LTU</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-4,36</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1,04*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-1,55*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dirty="0">
                          <a:effectLst/>
                        </a:rPr>
                        <a:t>-9,87*</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0,66*</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14,21*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r>
              <a:tr h="230640">
                <a:tc>
                  <a:txBody>
                    <a:bodyPr/>
                    <a:lstStyle/>
                    <a:p>
                      <a:pPr>
                        <a:lnSpc>
                          <a:spcPct val="115000"/>
                        </a:lnSpc>
                        <a:spcAft>
                          <a:spcPts val="0"/>
                        </a:spcAft>
                      </a:pPr>
                      <a:r>
                        <a:rPr lang="ru-RU" sz="1400">
                          <a:effectLst/>
                        </a:rPr>
                        <a:t>MDA</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-17,13*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1,92*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-2,24*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dirty="0">
                          <a:effectLst/>
                        </a:rPr>
                        <a:t>-5,82</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0,67*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14,68*</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r>
              <a:tr h="230640">
                <a:tc>
                  <a:txBody>
                    <a:bodyPr/>
                    <a:lstStyle/>
                    <a:p>
                      <a:pPr>
                        <a:lnSpc>
                          <a:spcPct val="115000"/>
                        </a:lnSpc>
                        <a:spcAft>
                          <a:spcPts val="0"/>
                        </a:spcAft>
                      </a:pPr>
                      <a:r>
                        <a:rPr lang="ru-RU" sz="1400">
                          <a:effectLst/>
                        </a:rPr>
                        <a:t>LVA</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-9,69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1,55*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-2,34*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dirty="0">
                          <a:effectLst/>
                        </a:rPr>
                        <a:t>-7,53</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0,52*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7,96*</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r>
              <a:tr h="230640">
                <a:tc>
                  <a:txBody>
                    <a:bodyPr/>
                    <a:lstStyle/>
                    <a:p>
                      <a:pPr>
                        <a:lnSpc>
                          <a:spcPct val="115000"/>
                        </a:lnSpc>
                        <a:spcAft>
                          <a:spcPts val="0"/>
                        </a:spcAft>
                      </a:pPr>
                      <a:r>
                        <a:rPr lang="ru-RU" sz="1400">
                          <a:effectLst/>
                        </a:rPr>
                        <a:t>KGZ</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-8,36*</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1,19*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-1,37*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dirty="0">
                          <a:effectLst/>
                        </a:rPr>
                        <a:t>-5,87*</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0,61*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11,42*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r>
              <a:tr h="230640">
                <a:tc>
                  <a:txBody>
                    <a:bodyPr/>
                    <a:lstStyle/>
                    <a:p>
                      <a:pPr>
                        <a:lnSpc>
                          <a:spcPct val="115000"/>
                        </a:lnSpc>
                        <a:spcAft>
                          <a:spcPts val="0"/>
                        </a:spcAft>
                      </a:pPr>
                      <a:r>
                        <a:rPr lang="ru-RU" sz="1400">
                          <a:effectLst/>
                        </a:rPr>
                        <a:t>TJK</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-19,10*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2,34*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-2,77*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dirty="0">
                          <a:effectLst/>
                        </a:rPr>
                        <a:t>-5,51*</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0,81*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31,49*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r>
              <a:tr h="230640">
                <a:tc>
                  <a:txBody>
                    <a:bodyPr/>
                    <a:lstStyle/>
                    <a:p>
                      <a:pPr>
                        <a:lnSpc>
                          <a:spcPct val="115000"/>
                        </a:lnSpc>
                        <a:spcAft>
                          <a:spcPts val="0"/>
                        </a:spcAft>
                      </a:pPr>
                      <a:r>
                        <a:rPr lang="ru-RU" sz="1400">
                          <a:effectLst/>
                        </a:rPr>
                        <a:t>ARM</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-11,45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2,04*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-3,19*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dirty="0">
                          <a:effectLst/>
                        </a:rPr>
                        <a:t>-6,44</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0,51*</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7,77*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r>
              <a:tr h="230640">
                <a:tc>
                  <a:txBody>
                    <a:bodyPr/>
                    <a:lstStyle/>
                    <a:p>
                      <a:pPr>
                        <a:lnSpc>
                          <a:spcPct val="115000"/>
                        </a:lnSpc>
                        <a:spcAft>
                          <a:spcPts val="0"/>
                        </a:spcAft>
                      </a:pPr>
                      <a:r>
                        <a:rPr lang="ru-RU" sz="1400">
                          <a:effectLst/>
                        </a:rPr>
                        <a:t>TKM</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-9,70*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1,44*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-1,34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dirty="0">
                          <a:effectLst/>
                        </a:rPr>
                        <a:t>-1,93</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0,54*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8,63*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r>
              <a:tr h="230640">
                <a:tc>
                  <a:txBody>
                    <a:bodyPr/>
                    <a:lstStyle/>
                    <a:p>
                      <a:pPr>
                        <a:lnSpc>
                          <a:spcPct val="115000"/>
                        </a:lnSpc>
                        <a:spcAft>
                          <a:spcPts val="0"/>
                        </a:spcAft>
                      </a:pPr>
                      <a:r>
                        <a:rPr lang="ru-RU" sz="1400">
                          <a:effectLst/>
                        </a:rPr>
                        <a:t>EST</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-2,37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0,85</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-1,43*</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dirty="0">
                          <a:effectLst/>
                        </a:rPr>
                        <a:t>-7,63*</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0,47*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c>
                  <a:txBody>
                    <a:bodyPr/>
                    <a:lstStyle/>
                    <a:p>
                      <a:pPr algn="ctr">
                        <a:lnSpc>
                          <a:spcPct val="115000"/>
                        </a:lnSpc>
                        <a:spcAft>
                          <a:spcPts val="0"/>
                        </a:spcAft>
                      </a:pPr>
                      <a:r>
                        <a:rPr lang="ru-RU" sz="1400">
                          <a:effectLst/>
                        </a:rPr>
                        <a:t>6,49*</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ctr"/>
                </a:tc>
              </a:tr>
              <a:tr h="489182">
                <a:tc gridSpan="7">
                  <a:txBody>
                    <a:bodyPr/>
                    <a:lstStyle/>
                    <a:p>
                      <a:pPr algn="just">
                        <a:lnSpc>
                          <a:spcPct val="115000"/>
                        </a:lnSpc>
                        <a:spcAft>
                          <a:spcPts val="0"/>
                        </a:spcAft>
                      </a:pPr>
                      <a:r>
                        <a:rPr lang="ru-RU" sz="1400" dirty="0">
                          <a:effectLst/>
                        </a:rPr>
                        <a:t>Примечание: рассчитано автором по данным Статистического отдела ООН в пакете </a:t>
                      </a:r>
                      <a:r>
                        <a:rPr lang="en-US" sz="1400" dirty="0">
                          <a:effectLst/>
                        </a:rPr>
                        <a:t>STATISTICA</a:t>
                      </a:r>
                      <a:r>
                        <a:rPr lang="ru-RU" sz="1400" dirty="0">
                          <a:effectLst/>
                        </a:rPr>
                        <a:t>. Знаком «*» помечены параметры и коэффициенты, статистически значимые на 5% уровне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9625" marR="59625" marT="0" marB="0" anchor="b"/>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bl>
          </a:graphicData>
        </a:graphic>
      </p:graphicFrame>
    </p:spTree>
    <p:extLst>
      <p:ext uri="{BB962C8B-B14F-4D97-AF65-F5344CB8AC3E}">
        <p14:creationId xmlns:p14="http://schemas.microsoft.com/office/powerpoint/2010/main" val="2352199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26141" y="1033681"/>
            <a:ext cx="7637929" cy="3416320"/>
          </a:xfrm>
          <a:prstGeom prst="rect">
            <a:avLst/>
          </a:prstGeom>
        </p:spPr>
        <p:txBody>
          <a:bodyPr wrap="square">
            <a:spAutoFit/>
          </a:bodyPr>
          <a:lstStyle/>
          <a:p>
            <a:pPr algn="ctr"/>
            <a:r>
              <a:rPr lang="ru-RU" sz="2400" b="1" dirty="0">
                <a:ea typeface="Calibri" panose="020F0502020204030204" pitchFamily="34" charset="0"/>
                <a:cs typeface="Times New Roman" panose="02020603050405020304" pitchFamily="18" charset="0"/>
              </a:rPr>
              <a:t>Рабочая гипотеза.</a:t>
            </a:r>
            <a:r>
              <a:rPr lang="ru-RU" sz="2400" dirty="0">
                <a:ea typeface="Calibri" panose="020F0502020204030204" pitchFamily="34" charset="0"/>
                <a:cs typeface="Times New Roman" panose="02020603050405020304" pitchFamily="18" charset="0"/>
              </a:rPr>
              <a:t> Политика Советского Союза предполагала поднятие (доведение) общеэкономического уровня стран участниц до некоего абстрактного среднего уровня. Принимая это допущение (условие) можно утверждать, что на момент распада СССР образовавшиеся республики имели равные базовые условия развития, но разные институциональные </a:t>
            </a:r>
            <a:r>
              <a:rPr lang="ru-RU" sz="2400" dirty="0" smtClean="0">
                <a:ea typeface="Calibri" panose="020F0502020204030204" pitchFamily="34" charset="0"/>
                <a:cs typeface="Times New Roman" panose="02020603050405020304" pitchFamily="18" charset="0"/>
              </a:rPr>
              <a:t>условия </a:t>
            </a:r>
            <a:r>
              <a:rPr lang="ru-RU" sz="2400" dirty="0"/>
              <a:t>привели к различным типам поступательного развития </a:t>
            </a:r>
            <a:r>
              <a:rPr lang="ru-RU" sz="2400" dirty="0" smtClean="0"/>
              <a:t>экономики.</a:t>
            </a:r>
            <a:endParaRPr lang="ru-RU" sz="2400" dirty="0"/>
          </a:p>
        </p:txBody>
      </p:sp>
      <p:sp>
        <p:nvSpPr>
          <p:cNvPr id="3" name="Номер слайда 2"/>
          <p:cNvSpPr>
            <a:spLocks noGrp="1"/>
          </p:cNvSpPr>
          <p:nvPr>
            <p:ph type="sldNum" sz="quarter" idx="12"/>
          </p:nvPr>
        </p:nvSpPr>
        <p:spPr/>
        <p:txBody>
          <a:bodyPr/>
          <a:lstStyle/>
          <a:p>
            <a:fld id="{4FAB73BC-B049-4115-A692-8D63A059BFB8}" type="slidenum">
              <a:rPr lang="en-US" smtClean="0"/>
              <a:t>2</a:t>
            </a:fld>
            <a:endParaRPr lang="en-US" dirty="0"/>
          </a:p>
        </p:txBody>
      </p:sp>
    </p:spTree>
    <p:extLst>
      <p:ext uri="{BB962C8B-B14F-4D97-AF65-F5344CB8AC3E}">
        <p14:creationId xmlns:p14="http://schemas.microsoft.com/office/powerpoint/2010/main" val="2579740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dirty="0"/>
              <a:t>Изменение вариации ВВП на душу населения по совокупности постсоветских стран </a:t>
            </a:r>
            <a:endParaRPr lang="ru-RU" sz="2800" dirty="0"/>
          </a:p>
        </p:txBody>
      </p:sp>
      <p:pic>
        <p:nvPicPr>
          <p:cNvPr id="3" name="Рисунок 2"/>
          <p:cNvPicPr/>
          <p:nvPr/>
        </p:nvPicPr>
        <p:blipFill>
          <a:blip r:embed="rId3" cstate="print"/>
          <a:srcRect/>
          <a:stretch>
            <a:fillRect/>
          </a:stretch>
        </p:blipFill>
        <p:spPr bwMode="auto">
          <a:xfrm>
            <a:off x="1600201" y="2084832"/>
            <a:ext cx="5795682" cy="4385872"/>
          </a:xfrm>
          <a:prstGeom prst="rect">
            <a:avLst/>
          </a:prstGeom>
          <a:noFill/>
          <a:ln w="9525">
            <a:noFill/>
            <a:miter lim="800000"/>
            <a:headEnd/>
            <a:tailEnd/>
          </a:ln>
        </p:spPr>
      </p:pic>
      <p:sp>
        <p:nvSpPr>
          <p:cNvPr id="4" name="Номер слайда 3"/>
          <p:cNvSpPr>
            <a:spLocks noGrp="1"/>
          </p:cNvSpPr>
          <p:nvPr>
            <p:ph type="sldNum" sz="quarter" idx="12"/>
          </p:nvPr>
        </p:nvSpPr>
        <p:spPr/>
        <p:txBody>
          <a:bodyPr/>
          <a:lstStyle/>
          <a:p>
            <a:fld id="{4FAB73BC-B049-4115-A692-8D63A059BFB8}" type="slidenum">
              <a:rPr lang="en-US" smtClean="0"/>
              <a:t>3</a:t>
            </a:fld>
            <a:endParaRPr lang="en-US" dirty="0"/>
          </a:p>
        </p:txBody>
      </p:sp>
    </p:spTree>
    <p:extLst>
      <p:ext uri="{BB962C8B-B14F-4D97-AF65-F5344CB8AC3E}">
        <p14:creationId xmlns:p14="http://schemas.microsoft.com/office/powerpoint/2010/main" val="1249516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a:bodyPr>
          <a:lstStyle/>
          <a:p>
            <a:r>
              <a:rPr lang="ru-RU" sz="3600" dirty="0" smtClean="0"/>
              <a:t>Причины обращения к длинным временным рядам</a:t>
            </a:r>
            <a:endParaRPr lang="ru-RU" sz="3600" dirty="0"/>
          </a:p>
        </p:txBody>
      </p:sp>
      <p:sp>
        <p:nvSpPr>
          <p:cNvPr id="8" name="Объект 7"/>
          <p:cNvSpPr>
            <a:spLocks noGrp="1"/>
          </p:cNvSpPr>
          <p:nvPr>
            <p:ph idx="1"/>
          </p:nvPr>
        </p:nvSpPr>
        <p:spPr/>
        <p:txBody>
          <a:bodyPr>
            <a:normAutofit/>
          </a:bodyPr>
          <a:lstStyle/>
          <a:p>
            <a:pPr marL="457200" indent="-457200">
              <a:buFont typeface="+mj-lt"/>
              <a:buAutoNum type="arabicPeriod"/>
            </a:pPr>
            <a:r>
              <a:rPr lang="ru-RU" sz="2400" dirty="0"/>
              <a:t>Выделение стабильных участков (периодов) развития экономики</a:t>
            </a:r>
          </a:p>
          <a:p>
            <a:pPr marL="457200" indent="-457200">
              <a:buFont typeface="+mj-lt"/>
              <a:buAutoNum type="arabicPeriod"/>
            </a:pPr>
            <a:r>
              <a:rPr lang="ru-RU" sz="2400" dirty="0"/>
              <a:t>Оценка достигнутых (текущих) позиций экономикой постсоветских стран от базовых (начальных) </a:t>
            </a:r>
          </a:p>
          <a:p>
            <a:pPr marL="457200" indent="-457200">
              <a:buFont typeface="+mj-lt"/>
              <a:buAutoNum type="arabicPeriod"/>
            </a:pPr>
            <a:r>
              <a:rPr lang="ru-RU" sz="2400" dirty="0"/>
              <a:t>Сопоставление темпов роста (снижения) экономического развития до и после распада СССР</a:t>
            </a:r>
          </a:p>
          <a:p>
            <a:pPr marL="457200" indent="-457200">
              <a:buFont typeface="+mj-lt"/>
              <a:buAutoNum type="arabicPeriod"/>
            </a:pPr>
            <a:r>
              <a:rPr lang="ru-RU" sz="2400" dirty="0"/>
              <a:t>Выявление ситуационной составляющей и оценка ее влияние на </a:t>
            </a:r>
            <a:r>
              <a:rPr lang="ru-RU" sz="2400" dirty="0" err="1"/>
              <a:t>макродинамику</a:t>
            </a:r>
            <a:endParaRPr lang="ru-RU" sz="2400" dirty="0"/>
          </a:p>
        </p:txBody>
      </p:sp>
      <p:sp>
        <p:nvSpPr>
          <p:cNvPr id="9" name="Номер слайда 8"/>
          <p:cNvSpPr>
            <a:spLocks noGrp="1"/>
          </p:cNvSpPr>
          <p:nvPr>
            <p:ph type="sldNum" sz="quarter" idx="12"/>
          </p:nvPr>
        </p:nvSpPr>
        <p:spPr/>
        <p:txBody>
          <a:bodyPr/>
          <a:lstStyle/>
          <a:p>
            <a:fld id="{4FAB73BC-B049-4115-A692-8D63A059BFB8}" type="slidenum">
              <a:rPr lang="en-US" smtClean="0"/>
              <a:t>4</a:t>
            </a:fld>
            <a:endParaRPr lang="en-US" dirty="0"/>
          </a:p>
        </p:txBody>
      </p:sp>
    </p:spTree>
    <p:extLst>
      <p:ext uri="{BB962C8B-B14F-4D97-AF65-F5344CB8AC3E}">
        <p14:creationId xmlns:p14="http://schemas.microsoft.com/office/powerpoint/2010/main" val="3411755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4FAB73BC-B049-4115-A692-8D63A059BFB8}" type="slidenum">
              <a:rPr lang="en-US" smtClean="0"/>
              <a:t>5</a:t>
            </a:fld>
            <a:endParaRPr lang="en-US" dirty="0"/>
          </a:p>
        </p:txBody>
      </p:sp>
      <p:sp>
        <p:nvSpPr>
          <p:cNvPr id="3" name="Rectangle 16"/>
          <p:cNvSpPr>
            <a:spLocks noChangeArrowheads="1"/>
          </p:cNvSpPr>
          <p:nvPr/>
        </p:nvSpPr>
        <p:spPr bwMode="auto">
          <a:xfrm>
            <a:off x="649942" y="662946"/>
            <a:ext cx="123186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grpSp>
        <p:nvGrpSpPr>
          <p:cNvPr id="4" name="Group 1"/>
          <p:cNvGrpSpPr>
            <a:grpSpLocks noChangeAspect="1"/>
          </p:cNvGrpSpPr>
          <p:nvPr/>
        </p:nvGrpSpPr>
        <p:grpSpPr bwMode="auto">
          <a:xfrm>
            <a:off x="1150861" y="536214"/>
            <a:ext cx="7478227" cy="5568750"/>
            <a:chOff x="2183" y="587"/>
            <a:chExt cx="7869" cy="5861"/>
          </a:xfrm>
        </p:grpSpPr>
        <p:sp>
          <p:nvSpPr>
            <p:cNvPr id="5" name="AutoShape 15"/>
            <p:cNvSpPr>
              <a:spLocks noChangeAspect="1" noChangeArrowheads="1" noTextEdit="1"/>
            </p:cNvSpPr>
            <p:nvPr/>
          </p:nvSpPr>
          <p:spPr bwMode="auto">
            <a:xfrm>
              <a:off x="2183" y="587"/>
              <a:ext cx="7869" cy="571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Text Box 14"/>
            <p:cNvSpPr txBox="1">
              <a:spLocks noChangeArrowheads="1"/>
            </p:cNvSpPr>
            <p:nvPr/>
          </p:nvSpPr>
          <p:spPr bwMode="auto">
            <a:xfrm>
              <a:off x="2183" y="735"/>
              <a:ext cx="2731" cy="66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 этап. Наблюдение</a:t>
              </a:r>
              <a:endParaRPr kumimoji="0" lang="ru-RU" altLang="ru-RU" b="0" i="0" u="none" strike="noStrike" cap="none" normalizeH="0" baseline="0" smtClean="0">
                <a:ln>
                  <a:noFill/>
                </a:ln>
                <a:solidFill>
                  <a:schemeClr val="tx1"/>
                </a:solidFill>
                <a:effectLst/>
                <a:latin typeface="Arial" panose="020B0604020202020204" pitchFamily="34" charset="0"/>
              </a:endParaRPr>
            </a:p>
          </p:txBody>
        </p:sp>
        <p:sp>
          <p:nvSpPr>
            <p:cNvPr id="7" name="Text Box 13"/>
            <p:cNvSpPr txBox="1">
              <a:spLocks noChangeArrowheads="1"/>
            </p:cNvSpPr>
            <p:nvPr/>
          </p:nvSpPr>
          <p:spPr bwMode="auto">
            <a:xfrm>
              <a:off x="2183" y="1905"/>
              <a:ext cx="2731" cy="92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 этап. Группировка (периодизация)</a:t>
              </a:r>
              <a:endParaRPr kumimoji="0" lang="ru-RU" altLang="ru-RU" b="0" i="0" u="none" strike="noStrike" cap="none" normalizeH="0" baseline="0" smtClean="0">
                <a:ln>
                  <a:noFill/>
                </a:ln>
                <a:solidFill>
                  <a:schemeClr val="tx1"/>
                </a:solidFill>
                <a:effectLst/>
                <a:latin typeface="Arial" panose="020B0604020202020204" pitchFamily="34" charset="0"/>
              </a:endParaRPr>
            </a:p>
          </p:txBody>
        </p:sp>
        <p:sp>
          <p:nvSpPr>
            <p:cNvPr id="8" name="Text Box 12"/>
            <p:cNvSpPr txBox="1">
              <a:spLocks noChangeArrowheads="1"/>
            </p:cNvSpPr>
            <p:nvPr/>
          </p:nvSpPr>
          <p:spPr bwMode="auto">
            <a:xfrm>
              <a:off x="2183" y="4333"/>
              <a:ext cx="2731" cy="7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3 этап. Анализ </a:t>
              </a:r>
              <a:endParaRPr kumimoji="0" lang="ru-RU" altLang="ru-RU" b="0" i="0" u="none" strike="noStrike" cap="none" normalizeH="0" baseline="0" smtClean="0">
                <a:ln>
                  <a:noFill/>
                </a:ln>
                <a:solidFill>
                  <a:schemeClr val="tx1"/>
                </a:solidFill>
                <a:effectLst/>
                <a:latin typeface="Arial" panose="020B0604020202020204" pitchFamily="34" charset="0"/>
              </a:endParaRPr>
            </a:p>
          </p:txBody>
        </p:sp>
        <p:sp>
          <p:nvSpPr>
            <p:cNvPr id="9" name="Text Box 11"/>
            <p:cNvSpPr txBox="1">
              <a:spLocks noChangeArrowheads="1"/>
            </p:cNvSpPr>
            <p:nvPr/>
          </p:nvSpPr>
          <p:spPr bwMode="auto">
            <a:xfrm>
              <a:off x="5688" y="735"/>
              <a:ext cx="3748" cy="89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Формирование многомерного ряда за длительный период времени</a:t>
              </a:r>
              <a:endParaRPr kumimoji="0" lang="ru-RU" altLang="ru-RU" b="0" i="0" u="none" strike="noStrike" cap="none" normalizeH="0" baseline="0" smtClean="0">
                <a:ln>
                  <a:noFill/>
                </a:ln>
                <a:solidFill>
                  <a:schemeClr val="tx1"/>
                </a:solidFill>
                <a:effectLst/>
                <a:latin typeface="Arial" panose="020B0604020202020204" pitchFamily="34" charset="0"/>
              </a:endParaRPr>
            </a:p>
          </p:txBody>
        </p:sp>
        <p:sp>
          <p:nvSpPr>
            <p:cNvPr id="10" name="Text Box 10"/>
            <p:cNvSpPr txBox="1">
              <a:spLocks noChangeArrowheads="1"/>
            </p:cNvSpPr>
            <p:nvPr/>
          </p:nvSpPr>
          <p:spPr bwMode="auto">
            <a:xfrm>
              <a:off x="5688" y="1905"/>
              <a:ext cx="3748" cy="92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Периодизация </a:t>
              </a:r>
              <a:endParaRPr kumimoji="0" lang="ru-RU" altLang="ru-RU"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Оценка синхронности </a:t>
              </a:r>
              <a:endParaRPr kumimoji="0" lang="ru-RU" altLang="ru-RU" b="0" i="0" u="none" strike="noStrike" cap="none" normalizeH="0" baseline="0" smtClean="0">
                <a:ln>
                  <a:noFill/>
                </a:ln>
                <a:solidFill>
                  <a:schemeClr val="tx1"/>
                </a:solidFill>
                <a:effectLst/>
                <a:latin typeface="Arial" panose="020B0604020202020204" pitchFamily="34" charset="0"/>
              </a:endParaRPr>
            </a:p>
          </p:txBody>
        </p:sp>
        <p:sp>
          <p:nvSpPr>
            <p:cNvPr id="11" name="Text Box 9"/>
            <p:cNvSpPr txBox="1">
              <a:spLocks noChangeArrowheads="1"/>
            </p:cNvSpPr>
            <p:nvPr/>
          </p:nvSpPr>
          <p:spPr bwMode="auto">
            <a:xfrm>
              <a:off x="5688" y="3118"/>
              <a:ext cx="3748" cy="238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Оценка начальный и конечных позиций постсоветских стран в мировой (глобальной) экономике</a:t>
              </a:r>
              <a:endParaRPr kumimoji="0" lang="ru-RU" altLang="ru-RU"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Выявление влияния факторов на динамику</a:t>
              </a:r>
              <a:endParaRPr kumimoji="0" lang="ru-RU" altLang="ru-RU"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Расчет конвергенции и дивергенции</a:t>
              </a:r>
              <a:endParaRPr kumimoji="0" lang="ru-RU" altLang="ru-RU"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b="0" i="0" u="none" strike="noStrike" cap="none" normalizeH="0" baseline="0" smtClean="0">
                <a:ln>
                  <a:noFill/>
                </a:ln>
                <a:solidFill>
                  <a:schemeClr val="tx1"/>
                </a:solidFill>
                <a:effectLst/>
                <a:latin typeface="Arial" panose="020B0604020202020204" pitchFamily="34" charset="0"/>
              </a:endParaRPr>
            </a:p>
          </p:txBody>
        </p:sp>
        <p:sp>
          <p:nvSpPr>
            <p:cNvPr id="12" name="Text Box 8"/>
            <p:cNvSpPr txBox="1">
              <a:spLocks noChangeArrowheads="1"/>
            </p:cNvSpPr>
            <p:nvPr/>
          </p:nvSpPr>
          <p:spPr bwMode="auto">
            <a:xfrm>
              <a:off x="2183" y="5849"/>
              <a:ext cx="2731" cy="59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Практические выводы </a:t>
              </a:r>
              <a:endParaRPr kumimoji="0" lang="ru-RU" altLang="ru-RU" b="0" i="0" u="none" strike="noStrike" cap="none" normalizeH="0" baseline="0" smtClean="0">
                <a:ln>
                  <a:noFill/>
                </a:ln>
                <a:solidFill>
                  <a:schemeClr val="tx1"/>
                </a:solidFill>
                <a:effectLst/>
                <a:latin typeface="Arial" panose="020B0604020202020204" pitchFamily="34" charset="0"/>
              </a:endParaRPr>
            </a:p>
          </p:txBody>
        </p:sp>
        <p:sp>
          <p:nvSpPr>
            <p:cNvPr id="13" name="AutoShape 7"/>
            <p:cNvSpPr>
              <a:spLocks noChangeShapeType="1"/>
            </p:cNvSpPr>
            <p:nvPr/>
          </p:nvSpPr>
          <p:spPr bwMode="auto">
            <a:xfrm>
              <a:off x="4914" y="1069"/>
              <a:ext cx="774" cy="113"/>
            </a:xfrm>
            <a:prstGeom prst="bentConnector3">
              <a:avLst>
                <a:gd name="adj1" fmla="val 49870"/>
              </a:avLst>
            </a:prstGeom>
            <a:noFill/>
            <a:ln w="9525">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4" name="AutoShape 6"/>
            <p:cNvSpPr>
              <a:spLocks noChangeShapeType="1"/>
            </p:cNvSpPr>
            <p:nvPr/>
          </p:nvSpPr>
          <p:spPr bwMode="auto">
            <a:xfrm>
              <a:off x="4914" y="2367"/>
              <a:ext cx="774" cy="2"/>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5" name="AutoShape 5"/>
            <p:cNvSpPr>
              <a:spLocks noChangeShapeType="1"/>
            </p:cNvSpPr>
            <p:nvPr/>
          </p:nvSpPr>
          <p:spPr bwMode="auto">
            <a:xfrm flipV="1">
              <a:off x="4914" y="4682"/>
              <a:ext cx="774" cy="5"/>
            </a:xfrm>
            <a:prstGeom prst="bentConnector3">
              <a:avLst>
                <a:gd name="adj1" fmla="val 49870"/>
              </a:avLst>
            </a:prstGeom>
            <a:noFill/>
            <a:ln w="9525">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6" name="AutoShape 4"/>
            <p:cNvSpPr>
              <a:spLocks noChangeShapeType="1"/>
            </p:cNvSpPr>
            <p:nvPr/>
          </p:nvSpPr>
          <p:spPr bwMode="auto">
            <a:xfrm rot="5400000">
              <a:off x="3298" y="1652"/>
              <a:ext cx="505" cy="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7" name="AutoShape 3"/>
            <p:cNvSpPr>
              <a:spLocks noChangeShapeType="1"/>
            </p:cNvSpPr>
            <p:nvPr/>
          </p:nvSpPr>
          <p:spPr bwMode="auto">
            <a:xfrm rot="5400000">
              <a:off x="2798" y="3579"/>
              <a:ext cx="1506" cy="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8" name="AutoShape 2"/>
            <p:cNvSpPr>
              <a:spLocks noChangeShapeType="1"/>
            </p:cNvSpPr>
            <p:nvPr/>
          </p:nvSpPr>
          <p:spPr bwMode="auto">
            <a:xfrm rot="5400000">
              <a:off x="3147" y="5444"/>
              <a:ext cx="808" cy="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a:p>
          </p:txBody>
        </p:sp>
      </p:grpSp>
    </p:spTree>
    <p:extLst>
      <p:ext uri="{BB962C8B-B14F-4D97-AF65-F5344CB8AC3E}">
        <p14:creationId xmlns:p14="http://schemas.microsoft.com/office/powerpoint/2010/main" val="2718178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687414" y="356616"/>
            <a:ext cx="7290054" cy="1499616"/>
          </a:xfrm>
        </p:spPr>
        <p:txBody>
          <a:bodyPr>
            <a:normAutofit/>
          </a:bodyPr>
          <a:lstStyle/>
          <a:p>
            <a:r>
              <a:rPr lang="ru-RU" sz="3200" dirty="0" smtClean="0"/>
              <a:t>Темп прироста (снижения) ВВП постсоветских стран</a:t>
            </a:r>
            <a:endParaRPr lang="ru-RU" sz="3200" dirty="0"/>
          </a:p>
        </p:txBody>
      </p:sp>
      <p:sp>
        <p:nvSpPr>
          <p:cNvPr id="2" name="Номер слайда 1"/>
          <p:cNvSpPr>
            <a:spLocks noGrp="1"/>
          </p:cNvSpPr>
          <p:nvPr>
            <p:ph type="sldNum" sz="quarter" idx="12"/>
          </p:nvPr>
        </p:nvSpPr>
        <p:spPr/>
        <p:txBody>
          <a:bodyPr/>
          <a:lstStyle/>
          <a:p>
            <a:fld id="{4FAB73BC-B049-4115-A692-8D63A059BFB8}" type="slidenum">
              <a:rPr lang="en-US" smtClean="0"/>
              <a:t>6</a:t>
            </a:fld>
            <a:endParaRPr lang="en-US" dirty="0"/>
          </a:p>
        </p:txBody>
      </p:sp>
      <p:pic>
        <p:nvPicPr>
          <p:cNvPr id="4" name="Рисунок 3"/>
          <p:cNvPicPr>
            <a:picLocks noChangeAspect="1"/>
          </p:cNvPicPr>
          <p:nvPr/>
        </p:nvPicPr>
        <p:blipFill>
          <a:blip r:embed="rId2"/>
          <a:stretch>
            <a:fillRect/>
          </a:stretch>
        </p:blipFill>
        <p:spPr>
          <a:xfrm>
            <a:off x="1879007" y="1684055"/>
            <a:ext cx="5466667" cy="4923809"/>
          </a:xfrm>
          <a:prstGeom prst="rect">
            <a:avLst/>
          </a:prstGeom>
        </p:spPr>
      </p:pic>
    </p:spTree>
    <p:extLst>
      <p:ext uri="{BB962C8B-B14F-4D97-AF65-F5344CB8AC3E}">
        <p14:creationId xmlns:p14="http://schemas.microsoft.com/office/powerpoint/2010/main" val="658005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dirty="0"/>
              <a:t>Алгоритм проведения анализа временных рядов макроэкономических показателей</a:t>
            </a:r>
            <a:endParaRPr lang="ru-RU" sz="2800" dirty="0"/>
          </a:p>
        </p:txBody>
      </p:sp>
      <p:sp>
        <p:nvSpPr>
          <p:cNvPr id="3" name="Номер слайда 2"/>
          <p:cNvSpPr>
            <a:spLocks noGrp="1"/>
          </p:cNvSpPr>
          <p:nvPr>
            <p:ph type="sldNum" sz="quarter" idx="12"/>
          </p:nvPr>
        </p:nvSpPr>
        <p:spPr/>
        <p:txBody>
          <a:bodyPr/>
          <a:lstStyle/>
          <a:p>
            <a:fld id="{4FAB73BC-B049-4115-A692-8D63A059BFB8}" type="slidenum">
              <a:rPr lang="en-US" smtClean="0"/>
              <a:t>7</a:t>
            </a:fld>
            <a:endParaRPr lang="en-US" dirty="0"/>
          </a:p>
        </p:txBody>
      </p:sp>
      <p:grpSp>
        <p:nvGrpSpPr>
          <p:cNvPr id="5" name="Group 1"/>
          <p:cNvGrpSpPr>
            <a:grpSpLocks noChangeAspect="1"/>
          </p:cNvGrpSpPr>
          <p:nvPr/>
        </p:nvGrpSpPr>
        <p:grpSpPr bwMode="auto">
          <a:xfrm>
            <a:off x="998130" y="1992854"/>
            <a:ext cx="6829985" cy="4615010"/>
            <a:chOff x="3004" y="6980"/>
            <a:chExt cx="8774" cy="6624"/>
          </a:xfrm>
        </p:grpSpPr>
        <p:sp>
          <p:nvSpPr>
            <p:cNvPr id="6" name="AutoShape 19"/>
            <p:cNvSpPr>
              <a:spLocks noChangeAspect="1" noChangeArrowheads="1" noTextEdit="1"/>
            </p:cNvSpPr>
            <p:nvPr/>
          </p:nvSpPr>
          <p:spPr bwMode="auto">
            <a:xfrm>
              <a:off x="3004" y="6980"/>
              <a:ext cx="8774" cy="662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sz="1100"/>
            </a:p>
          </p:txBody>
        </p:sp>
        <p:sp>
          <p:nvSpPr>
            <p:cNvPr id="7" name="AutoShape 18"/>
            <p:cNvSpPr>
              <a:spLocks noChangeArrowheads="1"/>
            </p:cNvSpPr>
            <p:nvPr/>
          </p:nvSpPr>
          <p:spPr bwMode="auto">
            <a:xfrm>
              <a:off x="4493" y="6980"/>
              <a:ext cx="4487" cy="683"/>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1) применение хронологической шкалы событий к анализируемому временному ряду</a:t>
              </a:r>
              <a:endParaRPr kumimoji="0" lang="ru-RU" altLang="ru-RU" sz="1100" b="0" i="0" u="none" strike="noStrike" cap="none" normalizeH="0" baseline="0" smtClean="0">
                <a:ln>
                  <a:noFill/>
                </a:ln>
                <a:solidFill>
                  <a:schemeClr val="tx1"/>
                </a:solidFill>
                <a:effectLst/>
                <a:latin typeface="Arial" panose="020B0604020202020204" pitchFamily="34" charset="0"/>
              </a:endParaRPr>
            </a:p>
          </p:txBody>
        </p:sp>
        <p:sp>
          <p:nvSpPr>
            <p:cNvPr id="8" name="AutoShape 17"/>
            <p:cNvSpPr>
              <a:spLocks noChangeArrowheads="1"/>
            </p:cNvSpPr>
            <p:nvPr/>
          </p:nvSpPr>
          <p:spPr bwMode="auto">
            <a:xfrm>
              <a:off x="4740" y="7893"/>
              <a:ext cx="3994" cy="2500"/>
            </a:xfrm>
            <a:prstGeom prst="diamond">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 графический анализ влияния меток на траекторию движения временного ряда</a:t>
              </a:r>
              <a:endParaRPr kumimoji="0" lang="ru-RU" altLang="ru-RU" sz="1100" b="0" i="0" u="none" strike="noStrike" cap="none" normalizeH="0" baseline="0" smtClean="0">
                <a:ln>
                  <a:noFill/>
                </a:ln>
                <a:solidFill>
                  <a:schemeClr val="tx1"/>
                </a:solidFill>
                <a:effectLst/>
                <a:latin typeface="Arial" panose="020B0604020202020204" pitchFamily="34" charset="0"/>
              </a:endParaRPr>
            </a:p>
          </p:txBody>
        </p:sp>
        <p:sp>
          <p:nvSpPr>
            <p:cNvPr id="9" name="AutoShape 16"/>
            <p:cNvSpPr>
              <a:spLocks noChangeShapeType="1"/>
            </p:cNvSpPr>
            <p:nvPr/>
          </p:nvSpPr>
          <p:spPr bwMode="auto">
            <a:xfrm rot="5400000">
              <a:off x="6623" y="7777"/>
              <a:ext cx="230"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sz="1100"/>
            </a:p>
          </p:txBody>
        </p:sp>
        <p:sp>
          <p:nvSpPr>
            <p:cNvPr id="10" name="Text Box 15"/>
            <p:cNvSpPr txBox="1">
              <a:spLocks noChangeArrowheads="1"/>
            </p:cNvSpPr>
            <p:nvPr/>
          </p:nvSpPr>
          <p:spPr bwMode="auto">
            <a:xfrm>
              <a:off x="3300" y="8670"/>
              <a:ext cx="1440" cy="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нет отклика</a:t>
              </a:r>
              <a:endParaRPr kumimoji="0" lang="ru-RU" altLang="ru-RU" sz="1100" b="0" i="0" u="none" strike="noStrike" cap="none" normalizeH="0" baseline="0" smtClean="0">
                <a:ln>
                  <a:noFill/>
                </a:ln>
                <a:solidFill>
                  <a:schemeClr val="tx1"/>
                </a:solidFill>
                <a:effectLst/>
                <a:latin typeface="Arial" panose="020B0604020202020204" pitchFamily="34" charset="0"/>
              </a:endParaRPr>
            </a:p>
          </p:txBody>
        </p:sp>
        <p:sp>
          <p:nvSpPr>
            <p:cNvPr id="11" name="Text Box 14"/>
            <p:cNvSpPr txBox="1">
              <a:spLocks noChangeArrowheads="1"/>
            </p:cNvSpPr>
            <p:nvPr/>
          </p:nvSpPr>
          <p:spPr bwMode="auto">
            <a:xfrm>
              <a:off x="8612" y="8702"/>
              <a:ext cx="1440" cy="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есть отклик</a:t>
              </a:r>
              <a:endParaRPr kumimoji="0" lang="ru-RU" altLang="ru-RU" sz="1100" b="0" i="0" u="none" strike="noStrike" cap="none" normalizeH="0" baseline="0" smtClean="0">
                <a:ln>
                  <a:noFill/>
                </a:ln>
                <a:solidFill>
                  <a:schemeClr val="tx1"/>
                </a:solidFill>
                <a:effectLst/>
                <a:latin typeface="Arial" panose="020B0604020202020204" pitchFamily="34" charset="0"/>
              </a:endParaRPr>
            </a:p>
          </p:txBody>
        </p:sp>
        <p:sp>
          <p:nvSpPr>
            <p:cNvPr id="12" name="AutoShape 13"/>
            <p:cNvSpPr>
              <a:spLocks noChangeShapeType="1"/>
            </p:cNvSpPr>
            <p:nvPr/>
          </p:nvSpPr>
          <p:spPr bwMode="auto">
            <a:xfrm rot="10800000">
              <a:off x="4493" y="7322"/>
              <a:ext cx="247" cy="1821"/>
            </a:xfrm>
            <a:prstGeom prst="bentConnector3">
              <a:avLst>
                <a:gd name="adj1" fmla="val 575708"/>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sz="1100"/>
            </a:p>
          </p:txBody>
        </p:sp>
        <p:sp>
          <p:nvSpPr>
            <p:cNvPr id="13" name="AutoShape 12"/>
            <p:cNvSpPr>
              <a:spLocks noChangeArrowheads="1"/>
            </p:cNvSpPr>
            <p:nvPr/>
          </p:nvSpPr>
          <p:spPr bwMode="auto">
            <a:xfrm>
              <a:off x="8147" y="9584"/>
              <a:ext cx="3563" cy="683"/>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1100" b="0" i="0" u="none" strike="noStrike" cap="none" normalizeH="0" baseline="0" smtClean="0">
                  <a:ln>
                    <a:noFill/>
                  </a:ln>
                  <a:solidFill>
                    <a:schemeClr val="tx1"/>
                  </a:solidFill>
                  <a:effectLst/>
                  <a:ea typeface="Times New Roman" panose="02020603050405020304" pitchFamily="18" charset="0"/>
                </a:rPr>
                <a:t>3) формирование фиктивной переменной по выделенным меткам</a:t>
              </a:r>
              <a:endParaRPr kumimoji="0" lang="ru-RU" altLang="ru-RU" sz="1100" b="0" i="0" u="none" strike="noStrike" cap="none" normalizeH="0" baseline="0" smtClean="0">
                <a:ln>
                  <a:noFill/>
                </a:ln>
                <a:solidFill>
                  <a:schemeClr val="tx1"/>
                </a:solidFill>
                <a:effectLst/>
                <a:latin typeface="Arial" panose="020B0604020202020204" pitchFamily="34" charset="0"/>
              </a:endParaRPr>
            </a:p>
          </p:txBody>
        </p:sp>
        <p:sp>
          <p:nvSpPr>
            <p:cNvPr id="14" name="AutoShape 11"/>
            <p:cNvSpPr>
              <a:spLocks noChangeShapeType="1"/>
            </p:cNvSpPr>
            <p:nvPr/>
          </p:nvSpPr>
          <p:spPr bwMode="auto">
            <a:xfrm>
              <a:off x="8734" y="9143"/>
              <a:ext cx="1195" cy="441"/>
            </a:xfrm>
            <a:prstGeom prst="bentConnector2">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sz="1100"/>
            </a:p>
          </p:txBody>
        </p:sp>
        <p:sp>
          <p:nvSpPr>
            <p:cNvPr id="15" name="AutoShape 10"/>
            <p:cNvSpPr>
              <a:spLocks noChangeArrowheads="1"/>
            </p:cNvSpPr>
            <p:nvPr/>
          </p:nvSpPr>
          <p:spPr bwMode="auto">
            <a:xfrm>
              <a:off x="8147" y="10471"/>
              <a:ext cx="3563" cy="683"/>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4) оценка уравнения регрессии с фиктивной переменной</a:t>
              </a:r>
              <a:endParaRPr kumimoji="0" lang="ru-RU" altLang="ru-RU" sz="1100" b="0" i="0" u="none" strike="noStrike" cap="none" normalizeH="0" baseline="0" smtClean="0">
                <a:ln>
                  <a:noFill/>
                </a:ln>
                <a:solidFill>
                  <a:schemeClr val="tx1"/>
                </a:solidFill>
                <a:effectLst/>
                <a:latin typeface="Arial" panose="020B0604020202020204" pitchFamily="34" charset="0"/>
              </a:endParaRPr>
            </a:p>
          </p:txBody>
        </p:sp>
        <p:sp>
          <p:nvSpPr>
            <p:cNvPr id="16" name="AutoShape 9"/>
            <p:cNvSpPr>
              <a:spLocks noChangeShapeType="1"/>
            </p:cNvSpPr>
            <p:nvPr/>
          </p:nvSpPr>
          <p:spPr bwMode="auto">
            <a:xfrm rot="5400000">
              <a:off x="9828" y="10368"/>
              <a:ext cx="204"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sz="1100"/>
            </a:p>
          </p:txBody>
        </p:sp>
        <p:sp>
          <p:nvSpPr>
            <p:cNvPr id="17" name="AutoShape 8"/>
            <p:cNvSpPr>
              <a:spLocks noChangeArrowheads="1"/>
            </p:cNvSpPr>
            <p:nvPr/>
          </p:nvSpPr>
          <p:spPr bwMode="auto">
            <a:xfrm>
              <a:off x="4822" y="11238"/>
              <a:ext cx="3994" cy="2366"/>
            </a:xfrm>
            <a:prstGeom prst="diamond">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5) тестирование фиктивной переменной на основе </a:t>
              </a:r>
              <a:r>
                <a:rPr kumimoji="0" lang="en-US" altLang="ru-RU" sz="1100" b="0" i="1"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t>
              </a:r>
              <a:r>
                <a:rPr kumimoji="0" lang="en-US" altLang="ru-RU"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-статистики Стьюдента</a:t>
              </a:r>
              <a:endParaRPr kumimoji="0" lang="en-US" altLang="ru-RU" sz="1100" b="0" i="0" u="none" strike="noStrike" cap="none" normalizeH="0" baseline="0" smtClean="0">
                <a:ln>
                  <a:noFill/>
                </a:ln>
                <a:solidFill>
                  <a:schemeClr val="tx1"/>
                </a:solidFill>
                <a:effectLst/>
                <a:latin typeface="Arial" panose="020B0604020202020204" pitchFamily="34" charset="0"/>
              </a:endParaRPr>
            </a:p>
          </p:txBody>
        </p:sp>
        <p:sp>
          <p:nvSpPr>
            <p:cNvPr id="18" name="AutoShape 7"/>
            <p:cNvSpPr>
              <a:spLocks noChangeShapeType="1"/>
            </p:cNvSpPr>
            <p:nvPr/>
          </p:nvSpPr>
          <p:spPr bwMode="auto">
            <a:xfrm rot="10800000" flipV="1">
              <a:off x="6819" y="10813"/>
              <a:ext cx="1328" cy="425"/>
            </a:xfrm>
            <a:prstGeom prst="bentConnector2">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sz="1100"/>
            </a:p>
          </p:txBody>
        </p:sp>
        <p:sp>
          <p:nvSpPr>
            <p:cNvPr id="19" name="AutoShape 6"/>
            <p:cNvSpPr>
              <a:spLocks noChangeArrowheads="1"/>
            </p:cNvSpPr>
            <p:nvPr/>
          </p:nvSpPr>
          <p:spPr bwMode="auto">
            <a:xfrm>
              <a:off x="8215" y="12949"/>
              <a:ext cx="3563" cy="557"/>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1100" b="0" i="0" u="none" strike="noStrike" cap="none" normalizeH="0" baseline="0" smtClean="0">
                  <a:ln>
                    <a:noFill/>
                  </a:ln>
                  <a:solidFill>
                    <a:schemeClr val="tx1"/>
                  </a:solidFill>
                  <a:effectLst/>
                  <a:ea typeface="Times New Roman" panose="02020603050405020304" pitchFamily="18" charset="0"/>
                </a:rPr>
                <a:t>6) работа с моделью</a:t>
              </a:r>
              <a:endParaRPr kumimoji="0" lang="ru-RU" altLang="ru-RU" sz="1100" b="0" i="0" u="none" strike="noStrike" cap="none" normalizeH="0" baseline="0" smtClean="0">
                <a:ln>
                  <a:noFill/>
                </a:ln>
                <a:solidFill>
                  <a:schemeClr val="tx1"/>
                </a:solidFill>
                <a:effectLst/>
                <a:latin typeface="Arial" panose="020B0604020202020204" pitchFamily="34" charset="0"/>
              </a:endParaRPr>
            </a:p>
          </p:txBody>
        </p:sp>
        <p:sp>
          <p:nvSpPr>
            <p:cNvPr id="20" name="AutoShape 5"/>
            <p:cNvSpPr>
              <a:spLocks noChangeShapeType="1"/>
            </p:cNvSpPr>
            <p:nvPr/>
          </p:nvSpPr>
          <p:spPr bwMode="auto">
            <a:xfrm>
              <a:off x="8816" y="12421"/>
              <a:ext cx="1181" cy="528"/>
            </a:xfrm>
            <a:prstGeom prst="bentConnector2">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sz="1100"/>
            </a:p>
          </p:txBody>
        </p:sp>
        <p:sp>
          <p:nvSpPr>
            <p:cNvPr id="21" name="AutoShape 4"/>
            <p:cNvSpPr>
              <a:spLocks noChangeShapeType="1"/>
            </p:cNvSpPr>
            <p:nvPr/>
          </p:nvSpPr>
          <p:spPr bwMode="auto">
            <a:xfrm rot="10800000">
              <a:off x="4493" y="7322"/>
              <a:ext cx="329" cy="5099"/>
            </a:xfrm>
            <a:prstGeom prst="bentConnector3">
              <a:avLst>
                <a:gd name="adj1" fmla="val 543463"/>
              </a:avLst>
            </a:prstGeom>
            <a:noFill/>
            <a:ln w="9525">
              <a:solidFill>
                <a:srgbClr val="000000"/>
              </a:solidFill>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ru-RU" sz="1100"/>
            </a:p>
          </p:txBody>
        </p:sp>
        <p:sp>
          <p:nvSpPr>
            <p:cNvPr id="22" name="Text Box 3"/>
            <p:cNvSpPr txBox="1">
              <a:spLocks noChangeArrowheads="1"/>
            </p:cNvSpPr>
            <p:nvPr/>
          </p:nvSpPr>
          <p:spPr bwMode="auto">
            <a:xfrm>
              <a:off x="3423" y="11807"/>
              <a:ext cx="1521" cy="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статистически не значима</a:t>
              </a:r>
              <a:endParaRPr kumimoji="0" lang="ru-RU" altLang="ru-RU" sz="1100" b="0" i="0" u="none" strike="noStrike" cap="none" normalizeH="0" baseline="0" smtClean="0">
                <a:ln>
                  <a:noFill/>
                </a:ln>
                <a:solidFill>
                  <a:schemeClr val="tx1"/>
                </a:solidFill>
                <a:effectLst/>
                <a:latin typeface="Arial" panose="020B0604020202020204" pitchFamily="34" charset="0"/>
              </a:endParaRPr>
            </a:p>
          </p:txBody>
        </p:sp>
        <p:sp>
          <p:nvSpPr>
            <p:cNvPr id="23" name="Text Box 2"/>
            <p:cNvSpPr txBox="1">
              <a:spLocks noChangeArrowheads="1"/>
            </p:cNvSpPr>
            <p:nvPr/>
          </p:nvSpPr>
          <p:spPr bwMode="auto">
            <a:xfrm>
              <a:off x="8570" y="11819"/>
              <a:ext cx="1572" cy="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1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статистически значима</a:t>
              </a:r>
              <a:endParaRPr kumimoji="0" lang="ru-RU" altLang="ru-RU" sz="1100" b="0" i="0" u="none" strike="noStrike" cap="none" normalizeH="0" baseline="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0005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Темп прироста (снижения) ВВП постсоветских стран</a:t>
            </a:r>
          </a:p>
        </p:txBody>
      </p:sp>
      <p:sp>
        <p:nvSpPr>
          <p:cNvPr id="3" name="Номер слайда 2"/>
          <p:cNvSpPr>
            <a:spLocks noGrp="1"/>
          </p:cNvSpPr>
          <p:nvPr>
            <p:ph type="sldNum" sz="quarter" idx="12"/>
          </p:nvPr>
        </p:nvSpPr>
        <p:spPr/>
        <p:txBody>
          <a:bodyPr/>
          <a:lstStyle/>
          <a:p>
            <a:fld id="{4FAB73BC-B049-4115-A692-8D63A059BFB8}" type="slidenum">
              <a:rPr lang="en-US" smtClean="0"/>
              <a:t>8</a:t>
            </a:fld>
            <a:endParaRPr lang="en-US" dirty="0"/>
          </a:p>
        </p:txBody>
      </p:sp>
      <p:graphicFrame>
        <p:nvGraphicFramePr>
          <p:cNvPr id="6" name="Диаграмма 5"/>
          <p:cNvGraphicFramePr>
            <a:graphicFrameLocks/>
          </p:cNvGraphicFramePr>
          <p:nvPr>
            <p:extLst>
              <p:ext uri="{D42A27DB-BD31-4B8C-83A1-F6EECF244321}">
                <p14:modId xmlns:p14="http://schemas.microsoft.com/office/powerpoint/2010/main" val="1180419379"/>
              </p:ext>
            </p:extLst>
          </p:nvPr>
        </p:nvGraphicFramePr>
        <p:xfrm>
          <a:off x="565897" y="1984562"/>
          <a:ext cx="7905750" cy="448614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05837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модели «изменения роста (падения)»</a:t>
            </a:r>
            <a:endParaRPr lang="ru-RU" dirty="0"/>
          </a:p>
        </p:txBody>
      </p:sp>
      <mc:AlternateContent xmlns:mc="http://schemas.openxmlformats.org/markup-compatibility/2006">
        <mc:Choice xmlns:a14="http://schemas.microsoft.com/office/drawing/2010/main" Requires="a14">
          <p:sp>
            <p:nvSpPr>
              <p:cNvPr id="5" name="Объект 4"/>
              <p:cNvSpPr>
                <a:spLocks noGrp="1"/>
              </p:cNvSpPr>
              <p:nvPr>
                <p:ph idx="1"/>
              </p:nvPr>
            </p:nvSpPr>
            <p:spPr>
              <a:xfrm>
                <a:off x="768096" y="2729753"/>
                <a:ext cx="7905257" cy="3579607"/>
              </a:xfrm>
            </p:spPr>
            <p:txBody>
              <a:bodyPr>
                <a:normAutofit/>
              </a:bodyPr>
              <a:lstStyle/>
              <a:p>
                <a:r>
                  <a:rPr lang="en-US" i="1" dirty="0" err="1"/>
                  <a:t>t</a:t>
                </a:r>
                <a:r>
                  <a:rPr lang="en-US" i="1" baseline="-25000" dirty="0" err="1"/>
                  <a:t>t</a:t>
                </a:r>
                <a:r>
                  <a:rPr lang="ru-RU" dirty="0"/>
                  <a:t> – дискретная переменная отражающая моменты времени;</a:t>
                </a:r>
              </a:p>
              <a:p>
                <a:r>
                  <a:rPr lang="ru-RU" dirty="0"/>
                  <a:t> </a:t>
                </a:r>
                <a14:m>
                  <m:oMath xmlns:m="http://schemas.openxmlformats.org/officeDocument/2006/math">
                    <m:sSub>
                      <m:sSubPr>
                        <m:ctrlPr>
                          <a:rPr lang="ru-RU" i="1"/>
                        </m:ctrlPr>
                      </m:sSubPr>
                      <m:e>
                        <m:r>
                          <a:rPr lang="en-US" i="1"/>
                          <m:t>𝑍</m:t>
                        </m:r>
                      </m:e>
                      <m:sub>
                        <m:r>
                          <a:rPr lang="en-US" i="1"/>
                          <m:t>𝑡</m:t>
                        </m:r>
                      </m:sub>
                    </m:sSub>
                  </m:oMath>
                </a14:m>
                <a:r>
                  <a:rPr lang="en-US" i="1" dirty="0"/>
                  <a:t> </a:t>
                </a:r>
                <a:r>
                  <a:rPr lang="ru-RU" i="1" dirty="0"/>
                  <a:t>– </a:t>
                </a:r>
                <a:r>
                  <a:rPr lang="ru-RU" dirty="0"/>
                  <a:t>фиктивная переменная, отражающая изменение наклона тренда в некоторой точке </a:t>
                </a:r>
                <a14:m>
                  <m:oMath xmlns:m="http://schemas.openxmlformats.org/officeDocument/2006/math">
                    <m:sSup>
                      <m:sSupPr>
                        <m:ctrlPr>
                          <a:rPr lang="ru-RU" i="1"/>
                        </m:ctrlPr>
                      </m:sSupPr>
                      <m:e>
                        <m:r>
                          <a:rPr lang="en-US" i="1"/>
                          <m:t>𝑡</m:t>
                        </m:r>
                      </m:e>
                      <m:sup>
                        <m:r>
                          <a:rPr lang="ru-RU" i="1"/>
                          <m:t>′</m:t>
                        </m:r>
                      </m:sup>
                    </m:sSup>
                  </m:oMath>
                </a14:m>
                <a:r>
                  <a:rPr lang="ru-RU" dirty="0"/>
                  <a:t>, где происходит глобальное изменение траектории движения уровней временного ряда. Переменная принимает значения </a:t>
                </a:r>
                <a14:m>
                  <m:oMath xmlns:m="http://schemas.openxmlformats.org/officeDocument/2006/math">
                    <m:r>
                      <a:rPr lang="en-US" i="1"/>
                      <m:t>𝑡</m:t>
                    </m:r>
                    <m:r>
                      <a:rPr lang="ru-RU" i="1"/>
                      <m:t>−</m:t>
                    </m:r>
                    <m:sSup>
                      <m:sSupPr>
                        <m:ctrlPr>
                          <a:rPr lang="ru-RU" i="1"/>
                        </m:ctrlPr>
                      </m:sSupPr>
                      <m:e>
                        <m:r>
                          <a:rPr lang="en-US" i="1"/>
                          <m:t>𝑡</m:t>
                        </m:r>
                      </m:e>
                      <m:sup>
                        <m:r>
                          <a:rPr lang="ru-RU" i="1"/>
                          <m:t>′</m:t>
                        </m:r>
                      </m:sup>
                    </m:sSup>
                  </m:oMath>
                </a14:m>
                <a:r>
                  <a:rPr lang="ru-RU" dirty="0"/>
                  <a:t> если </a:t>
                </a:r>
                <a14:m>
                  <m:oMath xmlns:m="http://schemas.openxmlformats.org/officeDocument/2006/math">
                    <m:r>
                      <a:rPr lang="en-US" i="1"/>
                      <m:t>𝑡</m:t>
                    </m:r>
                    <m:r>
                      <a:rPr lang="ru-RU" i="1"/>
                      <m:t>&gt;</m:t>
                    </m:r>
                    <m:sSup>
                      <m:sSupPr>
                        <m:ctrlPr>
                          <a:rPr lang="ru-RU" i="1"/>
                        </m:ctrlPr>
                      </m:sSupPr>
                      <m:e>
                        <m:r>
                          <a:rPr lang="en-US" i="1"/>
                          <m:t>𝑡</m:t>
                        </m:r>
                      </m:e>
                      <m:sup>
                        <m:r>
                          <a:rPr lang="ru-RU" i="1"/>
                          <m:t>′</m:t>
                        </m:r>
                      </m:sup>
                    </m:sSup>
                  </m:oMath>
                </a14:m>
                <a:r>
                  <a:rPr lang="ru-RU" dirty="0"/>
                  <a:t> и нуль если </a:t>
                </a:r>
                <a14:m>
                  <m:oMath xmlns:m="http://schemas.openxmlformats.org/officeDocument/2006/math">
                    <m:r>
                      <a:rPr lang="en-US" i="1"/>
                      <m:t>𝑡</m:t>
                    </m:r>
                    <m:r>
                      <a:rPr lang="ru-RU" i="1"/>
                      <m:t>≤</m:t>
                    </m:r>
                    <m:sSup>
                      <m:sSupPr>
                        <m:ctrlPr>
                          <a:rPr lang="ru-RU" i="1"/>
                        </m:ctrlPr>
                      </m:sSupPr>
                      <m:e>
                        <m:r>
                          <a:rPr lang="en-US" i="1"/>
                          <m:t>𝑡</m:t>
                        </m:r>
                      </m:e>
                      <m:sup>
                        <m:r>
                          <a:rPr lang="ru-RU" i="1"/>
                          <m:t>′</m:t>
                        </m:r>
                      </m:sup>
                    </m:sSup>
                  </m:oMath>
                </a14:m>
                <a:r>
                  <a:rPr lang="ru-RU" dirty="0"/>
                  <a:t>;</a:t>
                </a:r>
              </a:p>
              <a:p>
                <a14:m>
                  <m:oMath xmlns:m="http://schemas.openxmlformats.org/officeDocument/2006/math">
                    <m:sSub>
                      <m:sSubPr>
                        <m:ctrlPr>
                          <a:rPr lang="ru-RU" i="1"/>
                        </m:ctrlPr>
                      </m:sSubPr>
                      <m:e>
                        <m:r>
                          <a:rPr lang="en-US" i="1"/>
                          <m:t>𝐷</m:t>
                        </m:r>
                      </m:e>
                      <m:sub>
                        <m:r>
                          <a:rPr lang="en-US" i="1"/>
                          <m:t>𝑡</m:t>
                        </m:r>
                      </m:sub>
                    </m:sSub>
                  </m:oMath>
                </a14:m>
                <a:r>
                  <a:rPr lang="ru-RU" dirty="0"/>
                  <a:t> – фиктивная переменная, характеризующая влияние локальных кризисов на уровни временного ряда. Переменная принимает значение 1 в следующих годах – 1992-1995 гг., 1999 г., 2009 г., 2015 г. и нуль в остальных случаях. По сути, это формализованное отражение хронологической шкалы событий характеризующей влияние кризисов на экономическое развитие.</a:t>
                </a:r>
              </a:p>
              <a:p>
                <a:endParaRPr lang="ru-RU" dirty="0"/>
              </a:p>
            </p:txBody>
          </p:sp>
        </mc:Choice>
        <mc:Fallback>
          <p:sp>
            <p:nvSpPr>
              <p:cNvPr id="5" name="Объект 4"/>
              <p:cNvSpPr>
                <a:spLocks noGrp="1" noRot="1" noChangeAspect="1" noMove="1" noResize="1" noEditPoints="1" noAdjustHandles="1" noChangeArrowheads="1" noChangeShapeType="1" noTextEdit="1"/>
              </p:cNvSpPr>
              <p:nvPr>
                <p:ph idx="1"/>
              </p:nvPr>
            </p:nvSpPr>
            <p:spPr>
              <a:xfrm>
                <a:off x="768096" y="2729753"/>
                <a:ext cx="7905257" cy="3579607"/>
              </a:xfrm>
              <a:blipFill rotWithShape="0">
                <a:blip r:embed="rId2"/>
                <a:stretch>
                  <a:fillRect l="-231" t="-1874" r="-1157" b="-1022"/>
                </a:stretch>
              </a:blipFill>
            </p:spPr>
            <p:txBody>
              <a:bodyPr/>
              <a:lstStyle/>
              <a:p>
                <a:r>
                  <a:rPr lang="ru-RU">
                    <a:noFill/>
                  </a:rPr>
                  <a:t> </a:t>
                </a:r>
              </a:p>
            </p:txBody>
          </p:sp>
        </mc:Fallback>
      </mc:AlternateContent>
      <p:sp>
        <p:nvSpPr>
          <p:cNvPr id="3" name="Номер слайда 2"/>
          <p:cNvSpPr>
            <a:spLocks noGrp="1"/>
          </p:cNvSpPr>
          <p:nvPr>
            <p:ph type="sldNum" sz="quarter" idx="12"/>
          </p:nvPr>
        </p:nvSpPr>
        <p:spPr/>
        <p:txBody>
          <a:bodyPr/>
          <a:lstStyle/>
          <a:p>
            <a:fld id="{4FAB73BC-B049-4115-A692-8D63A059BFB8}" type="slidenum">
              <a:rPr lang="en-US" smtClean="0"/>
              <a:t>9</a:t>
            </a:fld>
            <a:endParaRPr lang="en-US" dirty="0"/>
          </a:p>
        </p:txBody>
      </p:sp>
      <mc:AlternateContent xmlns:mc="http://schemas.openxmlformats.org/markup-compatibility/2006">
        <mc:Choice xmlns:a14="http://schemas.microsoft.com/office/drawing/2010/main" Requires="a14">
          <p:sp>
            <p:nvSpPr>
              <p:cNvPr id="4" name="Прямоугольник 3"/>
              <p:cNvSpPr/>
              <p:nvPr/>
            </p:nvSpPr>
            <p:spPr>
              <a:xfrm>
                <a:off x="2140734" y="2084832"/>
                <a:ext cx="4340748" cy="461665"/>
              </a:xfrm>
              <a:prstGeom prst="rect">
                <a:avLst/>
              </a:prstGeom>
            </p:spPr>
            <p:txBody>
              <a:bodyPr wrap="square">
                <a:spAutoFit/>
              </a:bodyPr>
              <a:lstStyle/>
              <a:p>
                <a14:m>
                  <m:oMathPara xmlns:m="http://schemas.openxmlformats.org/officeDocument/2006/math">
                    <m:oMathParaPr>
                      <m:jc m:val="centerGroup"/>
                    </m:oMathParaPr>
                    <m:oMath xmlns:m="http://schemas.openxmlformats.org/officeDocument/2006/math">
                      <m:sSub>
                        <m:sSubPr>
                          <m:ctrlPr>
                            <a:rPr lang="ru-RU" sz="2400">
                              <a:latin typeface="Cambria Math" panose="02040503050406030204" pitchFamily="18" charset="0"/>
                            </a:rPr>
                          </m:ctrlPr>
                        </m:sSubPr>
                        <m:e>
                          <m:acc>
                            <m:accPr>
                              <m:chr m:val="̃"/>
                              <m:ctrlPr>
                                <a:rPr lang="ru-RU" sz="2400">
                                  <a:latin typeface="Cambria Math" panose="02040503050406030204" pitchFamily="18" charset="0"/>
                                </a:rPr>
                              </m:ctrlPr>
                            </m:accPr>
                            <m:e>
                              <m:r>
                                <a:rPr lang="ru-RU" sz="2400" i="1">
                                  <a:latin typeface="Cambria Math" panose="02040503050406030204" pitchFamily="18" charset="0"/>
                                </a:rPr>
                                <m:t>𝑦</m:t>
                              </m:r>
                            </m:e>
                          </m:acc>
                        </m:e>
                        <m:sub>
                          <m:r>
                            <a:rPr lang="ru-RU" sz="2400" i="1">
                              <a:latin typeface="Cambria Math" panose="02040503050406030204" pitchFamily="18" charset="0"/>
                            </a:rPr>
                            <m:t>𝑡</m:t>
                          </m:r>
                        </m:sub>
                      </m:sSub>
                      <m:r>
                        <a:rPr lang="ru-RU" sz="2400" i="0">
                          <a:latin typeface="Cambria Math" panose="02040503050406030204" pitchFamily="18" charset="0"/>
                        </a:rPr>
                        <m:t>=</m:t>
                      </m:r>
                      <m:sSub>
                        <m:sSubPr>
                          <m:ctrlPr>
                            <a:rPr lang="ru-RU" sz="2400" i="1">
                              <a:latin typeface="Cambria Math" panose="02040503050406030204" pitchFamily="18" charset="0"/>
                            </a:rPr>
                          </m:ctrlPr>
                        </m:sSubPr>
                        <m:e>
                          <m:r>
                            <a:rPr lang="ru-RU" sz="2400" i="1">
                              <a:latin typeface="Cambria Math" panose="02040503050406030204" pitchFamily="18" charset="0"/>
                            </a:rPr>
                            <m:t>𝑎</m:t>
                          </m:r>
                        </m:e>
                        <m:sub>
                          <m:r>
                            <a:rPr lang="ru-RU" sz="2400" i="0">
                              <a:latin typeface="Cambria Math" panose="02040503050406030204" pitchFamily="18" charset="0"/>
                            </a:rPr>
                            <m:t>0</m:t>
                          </m:r>
                        </m:sub>
                      </m:sSub>
                      <m:r>
                        <a:rPr lang="ru-RU" sz="2400" i="0">
                          <a:latin typeface="Cambria Math" panose="02040503050406030204" pitchFamily="18" charset="0"/>
                        </a:rPr>
                        <m:t>+</m:t>
                      </m:r>
                      <m:sSub>
                        <m:sSubPr>
                          <m:ctrlPr>
                            <a:rPr lang="ru-RU" sz="2400" i="1">
                              <a:latin typeface="Cambria Math" panose="02040503050406030204" pitchFamily="18" charset="0"/>
                            </a:rPr>
                          </m:ctrlPr>
                        </m:sSubPr>
                        <m:e>
                          <m:r>
                            <a:rPr lang="ru-RU" sz="2400" i="1">
                              <a:latin typeface="Cambria Math" panose="02040503050406030204" pitchFamily="18" charset="0"/>
                            </a:rPr>
                            <m:t>𝑎</m:t>
                          </m:r>
                        </m:e>
                        <m:sub>
                          <m:r>
                            <a:rPr lang="ru-RU" sz="2400" i="0">
                              <a:latin typeface="Cambria Math" panose="02040503050406030204" pitchFamily="18" charset="0"/>
                            </a:rPr>
                            <m:t>1</m:t>
                          </m:r>
                        </m:sub>
                      </m:sSub>
                      <m:sSub>
                        <m:sSubPr>
                          <m:ctrlPr>
                            <a:rPr lang="ru-RU" sz="2400" i="1">
                              <a:latin typeface="Cambria Math" panose="02040503050406030204" pitchFamily="18" charset="0"/>
                            </a:rPr>
                          </m:ctrlPr>
                        </m:sSubPr>
                        <m:e>
                          <m:r>
                            <a:rPr lang="ru-RU" sz="2400" i="1">
                              <a:latin typeface="Cambria Math" panose="02040503050406030204" pitchFamily="18" charset="0"/>
                            </a:rPr>
                            <m:t>𝑡</m:t>
                          </m:r>
                        </m:e>
                        <m:sub>
                          <m:r>
                            <a:rPr lang="ru-RU" sz="2400" i="1">
                              <a:latin typeface="Cambria Math" panose="02040503050406030204" pitchFamily="18" charset="0"/>
                            </a:rPr>
                            <m:t>𝑡</m:t>
                          </m:r>
                        </m:sub>
                      </m:sSub>
                      <m:r>
                        <a:rPr lang="ru-RU" sz="2400" i="0">
                          <a:latin typeface="Cambria Math" panose="02040503050406030204" pitchFamily="18" charset="0"/>
                        </a:rPr>
                        <m:t>+</m:t>
                      </m:r>
                      <m:sSub>
                        <m:sSubPr>
                          <m:ctrlPr>
                            <a:rPr lang="ru-RU" sz="2400" i="1">
                              <a:latin typeface="Cambria Math" panose="02040503050406030204" pitchFamily="18" charset="0"/>
                            </a:rPr>
                          </m:ctrlPr>
                        </m:sSubPr>
                        <m:e>
                          <m:r>
                            <a:rPr lang="ru-RU" sz="2400" i="1">
                              <a:latin typeface="Cambria Math" panose="02040503050406030204" pitchFamily="18" charset="0"/>
                            </a:rPr>
                            <m:t>𝑎</m:t>
                          </m:r>
                        </m:e>
                        <m:sub>
                          <m:r>
                            <a:rPr lang="ru-RU" sz="2400" i="0">
                              <a:latin typeface="Cambria Math" panose="02040503050406030204" pitchFamily="18" charset="0"/>
                            </a:rPr>
                            <m:t>2</m:t>
                          </m:r>
                        </m:sub>
                      </m:sSub>
                      <m:sSub>
                        <m:sSubPr>
                          <m:ctrlPr>
                            <a:rPr lang="ru-RU" sz="2400" i="1">
                              <a:latin typeface="Cambria Math" panose="02040503050406030204" pitchFamily="18" charset="0"/>
                            </a:rPr>
                          </m:ctrlPr>
                        </m:sSubPr>
                        <m:e>
                          <m:r>
                            <a:rPr lang="ru-RU" sz="2400" i="1">
                              <a:latin typeface="Cambria Math" panose="02040503050406030204" pitchFamily="18" charset="0"/>
                            </a:rPr>
                            <m:t>𝑍</m:t>
                          </m:r>
                        </m:e>
                        <m:sub>
                          <m:r>
                            <a:rPr lang="ru-RU" sz="2400" i="1">
                              <a:latin typeface="Cambria Math" panose="02040503050406030204" pitchFamily="18" charset="0"/>
                            </a:rPr>
                            <m:t>𝑡</m:t>
                          </m:r>
                        </m:sub>
                      </m:sSub>
                      <m:r>
                        <a:rPr lang="ru-RU" sz="2400" i="0">
                          <a:latin typeface="Cambria Math" panose="02040503050406030204" pitchFamily="18" charset="0"/>
                        </a:rPr>
                        <m:t>+</m:t>
                      </m:r>
                      <m:sSub>
                        <m:sSubPr>
                          <m:ctrlPr>
                            <a:rPr lang="ru-RU" sz="2400" i="1">
                              <a:latin typeface="Cambria Math" panose="02040503050406030204" pitchFamily="18" charset="0"/>
                            </a:rPr>
                          </m:ctrlPr>
                        </m:sSubPr>
                        <m:e>
                          <m:r>
                            <a:rPr lang="ru-RU" sz="2400" i="1">
                              <a:latin typeface="Cambria Math" panose="02040503050406030204" pitchFamily="18" charset="0"/>
                            </a:rPr>
                            <m:t>𝑎</m:t>
                          </m:r>
                        </m:e>
                        <m:sub>
                          <m:r>
                            <a:rPr lang="ru-RU" sz="2400" i="0">
                              <a:latin typeface="Cambria Math" panose="02040503050406030204" pitchFamily="18" charset="0"/>
                            </a:rPr>
                            <m:t>3</m:t>
                          </m:r>
                        </m:sub>
                      </m:sSub>
                      <m:sSub>
                        <m:sSubPr>
                          <m:ctrlPr>
                            <a:rPr lang="ru-RU" sz="2400" i="1">
                              <a:latin typeface="Cambria Math" panose="02040503050406030204" pitchFamily="18" charset="0"/>
                            </a:rPr>
                          </m:ctrlPr>
                        </m:sSubPr>
                        <m:e>
                          <m:r>
                            <a:rPr lang="ru-RU" sz="2400" i="1">
                              <a:latin typeface="Cambria Math" panose="02040503050406030204" pitchFamily="18" charset="0"/>
                            </a:rPr>
                            <m:t>𝐷</m:t>
                          </m:r>
                        </m:e>
                        <m:sub>
                          <m:r>
                            <a:rPr lang="ru-RU" sz="2400" i="1">
                              <a:latin typeface="Cambria Math" panose="02040503050406030204" pitchFamily="18" charset="0"/>
                            </a:rPr>
                            <m:t>𝑡</m:t>
                          </m:r>
                        </m:sub>
                      </m:sSub>
                    </m:oMath>
                  </m:oMathPara>
                </a14:m>
                <a:endParaRPr lang="ru-RU" sz="2400" dirty="0"/>
              </a:p>
            </p:txBody>
          </p:sp>
        </mc:Choice>
        <mc:Fallback>
          <p:sp>
            <p:nvSpPr>
              <p:cNvPr id="4" name="Прямоугольник 3"/>
              <p:cNvSpPr>
                <a:spLocks noRot="1" noChangeAspect="1" noMove="1" noResize="1" noEditPoints="1" noAdjustHandles="1" noChangeArrowheads="1" noChangeShapeType="1" noTextEdit="1"/>
              </p:cNvSpPr>
              <p:nvPr/>
            </p:nvSpPr>
            <p:spPr>
              <a:xfrm>
                <a:off x="2140734" y="2084832"/>
                <a:ext cx="4340748" cy="461665"/>
              </a:xfrm>
              <a:prstGeom prst="rect">
                <a:avLst/>
              </a:prstGeom>
              <a:blipFill rotWithShape="0">
                <a:blip r:embed="rId3"/>
                <a:stretch>
                  <a:fillRect b="-9211"/>
                </a:stretch>
              </a:blipFill>
            </p:spPr>
            <p:txBody>
              <a:bodyPr/>
              <a:lstStyle/>
              <a:p>
                <a:r>
                  <a:rPr lang="ru-RU">
                    <a:noFill/>
                  </a:rPr>
                  <a:t> </a:t>
                </a:r>
              </a:p>
            </p:txBody>
          </p:sp>
        </mc:Fallback>
      </mc:AlternateContent>
    </p:spTree>
    <p:extLst>
      <p:ext uri="{BB962C8B-B14F-4D97-AF65-F5344CB8AC3E}">
        <p14:creationId xmlns:p14="http://schemas.microsoft.com/office/powerpoint/2010/main" val="25954141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нтеграл">
  <a:themeElements>
    <a:clrScheme name="Интеграл">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Интеграл">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И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41</TotalTime>
  <Words>565</Words>
  <Application>Microsoft Office PowerPoint</Application>
  <PresentationFormat>Экран (4:3)</PresentationFormat>
  <Paragraphs>164</Paragraphs>
  <Slides>10</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10</vt:i4>
      </vt:variant>
    </vt:vector>
  </HeadingPairs>
  <TitlesOfParts>
    <vt:vector size="18" baseType="lpstr">
      <vt:lpstr>Arial</vt:lpstr>
      <vt:lpstr>Calibri</vt:lpstr>
      <vt:lpstr>Cambria Math</vt:lpstr>
      <vt:lpstr>Times New Roman</vt:lpstr>
      <vt:lpstr>Tw Cen MT</vt:lpstr>
      <vt:lpstr>Tw Cen MT Condensed</vt:lpstr>
      <vt:lpstr>Wingdings 3</vt:lpstr>
      <vt:lpstr>Интеграл</vt:lpstr>
      <vt:lpstr>МЕТОДОЛОГИЯ СТАТИСТИЧЕСКОГО ИССЛЕДОВАНИЯ ИСТОРИЧЕСКИХ ВРЕМЕННЫХ РЯДОВ МАКРОЭКОНОМИЧЕСКИХ ПОКАЗАТЕЛЕЙ ПОСТСОВЕТСКИХ СТРАН</vt:lpstr>
      <vt:lpstr>Презентация PowerPoint</vt:lpstr>
      <vt:lpstr>Изменение вариации ВВП на душу населения по совокупности постсоветских стран </vt:lpstr>
      <vt:lpstr>Причины обращения к длинным временным рядам</vt:lpstr>
      <vt:lpstr>Презентация PowerPoint</vt:lpstr>
      <vt:lpstr>Темп прироста (снижения) ВВП постсоветских стран</vt:lpstr>
      <vt:lpstr>Алгоритм проведения анализа временных рядов макроэкономических показателей</vt:lpstr>
      <vt:lpstr>Темп прироста (снижения) ВВП постсоветских стран</vt:lpstr>
      <vt:lpstr>модели «изменения роста (падения)»</vt:lpstr>
      <vt:lpstr>Результаты моделирования темпа роста (снижения) ВВП постсоветских стран за период 1991-2016 гг.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Алекс</dc:creator>
  <cp:lastModifiedBy>Алекс</cp:lastModifiedBy>
  <cp:revision>9</cp:revision>
  <dcterms:created xsi:type="dcterms:W3CDTF">2018-12-06T05:15:56Z</dcterms:created>
  <dcterms:modified xsi:type="dcterms:W3CDTF">2018-12-06T05:57:48Z</dcterms:modified>
</cp:coreProperties>
</file>