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3" r:id="rId2"/>
    <p:sldId id="262" r:id="rId3"/>
    <p:sldId id="319" r:id="rId4"/>
    <p:sldId id="321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258" r:id="rId17"/>
  </p:sldIdLst>
  <p:sldSz cx="9144000" cy="6858000" type="screen4x3"/>
  <p:notesSz cx="6797675" cy="9926638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2B0A"/>
    <a:srgbClr val="1A15A8"/>
    <a:srgbClr val="6C104A"/>
    <a:srgbClr val="001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49" autoAdjust="0"/>
  </p:normalViewPr>
  <p:slideViewPr>
    <p:cSldViewPr snapToGrid="0" showGuides="1">
      <p:cViewPr>
        <p:scale>
          <a:sx n="70" d="100"/>
          <a:sy n="70" d="100"/>
        </p:scale>
        <p:origin x="1949" y="31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86974-5F5E-8A41-A67E-379D61FB65DC}" type="datetimeFigureOut">
              <a:rPr lang="es-ES_tradnl" smtClean="0"/>
              <a:pPr/>
              <a:t>05/12/2018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6B836-B644-3D45-A5BA-B1A649516322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0784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CEDC2-47F1-8E40-9C7B-0A2AE6839AD6}" type="datetimeFigureOut">
              <a:rPr lang="es-ES_tradnl" smtClean="0"/>
              <a:pPr/>
              <a:t>05/12/2018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40A64-874D-A745-A1C2-DE4BE1B5FF28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3696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40A64-874D-A745-A1C2-DE4BE1B5FF28}" type="slidenum">
              <a:rPr lang="es-ES_tradnl" smtClean="0"/>
              <a:pPr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0445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40A64-874D-A745-A1C2-DE4BE1B5FF28}" type="slidenum">
              <a:rPr lang="es-ES_tradnl" smtClean="0"/>
              <a:pPr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250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40A64-874D-A745-A1C2-DE4BE1B5FF28}" type="slidenum">
              <a:rPr lang="es-ES_tradnl" smtClean="0"/>
              <a:pPr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29251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40A64-874D-A745-A1C2-DE4BE1B5FF28}" type="slidenum">
              <a:rPr lang="es-ES_tradnl" smtClean="0"/>
              <a:pPr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2715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40A64-874D-A745-A1C2-DE4BE1B5FF28}" type="slidenum">
              <a:rPr lang="es-ES_tradnl" smtClean="0"/>
              <a:pPr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25770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40A64-874D-A745-A1C2-DE4BE1B5FF28}" type="slidenum">
              <a:rPr lang="es-ES_tradnl" smtClean="0"/>
              <a:pPr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60530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40A64-874D-A745-A1C2-DE4BE1B5FF28}" type="slidenum">
              <a:rPr lang="es-ES_tradnl" smtClean="0"/>
              <a:pPr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4675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40A64-874D-A745-A1C2-DE4BE1B5FF28}" type="slidenum">
              <a:rPr lang="es-ES_tradnl" smtClean="0"/>
              <a:pPr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6420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40A64-874D-A745-A1C2-DE4BE1B5FF28}" type="slidenum">
              <a:rPr lang="es-ES_tradnl" smtClean="0"/>
              <a:pPr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77342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40A64-874D-A745-A1C2-DE4BE1B5FF28}" type="slidenum">
              <a:rPr lang="es-ES_tradnl" smtClean="0"/>
              <a:pPr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73204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F1F7E-5B05-B64F-840E-0B4386600E68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703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F1F7E-5B05-B64F-840E-0B4386600E68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36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F1F7E-5B05-B64F-840E-0B4386600E68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305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F1F7E-5B05-B64F-840E-0B4386600E68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119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40A64-874D-A745-A1C2-DE4BE1B5FF28}" type="slidenum">
              <a:rPr lang="es-ES_tradnl" smtClean="0"/>
              <a:pPr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4783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40A64-874D-A745-A1C2-DE4BE1B5FF28}" type="slidenum">
              <a:rPr lang="es-ES_tradnl" smtClean="0"/>
              <a:pPr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790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C0C-81E8-544C-AE95-7FBDC55C4D97}" type="datetimeFigureOut">
              <a:rPr lang="es-ES_tradnl" smtClean="0"/>
              <a:pPr/>
              <a:t>05/12/2018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B080-6F6E-B74D-B674-366057487EB7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C0C-81E8-544C-AE95-7FBDC55C4D97}" type="datetimeFigureOut">
              <a:rPr lang="es-ES_tradnl" smtClean="0"/>
              <a:pPr/>
              <a:t>05/12/2018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B080-6F6E-B74D-B674-366057487EB7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C0C-81E8-544C-AE95-7FBDC55C4D97}" type="datetimeFigureOut">
              <a:rPr lang="es-ES_tradnl" smtClean="0"/>
              <a:pPr/>
              <a:t>05/12/2018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B080-6F6E-B74D-B674-366057487EB7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C0C-81E8-544C-AE95-7FBDC55C4D97}" type="datetimeFigureOut">
              <a:rPr lang="es-ES_tradnl" smtClean="0"/>
              <a:pPr/>
              <a:t>05/12/2018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B080-6F6E-B74D-B674-366057487EB7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C0C-81E8-544C-AE95-7FBDC55C4D97}" type="datetimeFigureOut">
              <a:rPr lang="es-ES_tradnl" smtClean="0"/>
              <a:pPr/>
              <a:t>05/12/2018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B080-6F6E-B74D-B674-366057487EB7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C0C-81E8-544C-AE95-7FBDC55C4D97}" type="datetimeFigureOut">
              <a:rPr lang="es-ES_tradnl" smtClean="0"/>
              <a:pPr/>
              <a:t>05/12/2018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B080-6F6E-B74D-B674-366057487EB7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C0C-81E8-544C-AE95-7FBDC55C4D97}" type="datetimeFigureOut">
              <a:rPr lang="es-ES_tradnl" smtClean="0"/>
              <a:pPr/>
              <a:t>05/12/2018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B080-6F6E-B74D-B674-366057487EB7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C0C-81E8-544C-AE95-7FBDC55C4D97}" type="datetimeFigureOut">
              <a:rPr lang="es-ES_tradnl" smtClean="0"/>
              <a:pPr/>
              <a:t>05/12/2018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B080-6F6E-B74D-B674-366057487EB7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C0C-81E8-544C-AE95-7FBDC55C4D97}" type="datetimeFigureOut">
              <a:rPr lang="es-ES_tradnl" smtClean="0"/>
              <a:pPr/>
              <a:t>05/12/2018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B080-6F6E-B74D-B674-366057487EB7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C0C-81E8-544C-AE95-7FBDC55C4D97}" type="datetimeFigureOut">
              <a:rPr lang="es-ES_tradnl" smtClean="0"/>
              <a:pPr/>
              <a:t>05/12/2018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B080-6F6E-B74D-B674-366057487EB7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C0C-81E8-544C-AE95-7FBDC55C4D97}" type="datetimeFigureOut">
              <a:rPr lang="es-ES_tradnl" smtClean="0"/>
              <a:pPr/>
              <a:t>05/12/2018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B080-6F6E-B74D-B674-366057487EB7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7BC0C-81E8-544C-AE95-7FBDC55C4D97}" type="datetimeFigureOut">
              <a:rPr lang="es-ES_tradnl" smtClean="0"/>
              <a:pPr/>
              <a:t>05/12/2018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5B080-6F6E-B74D-B674-366057487EB7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uadroTexto 6"/>
          <p:cNvSpPr txBox="1"/>
          <p:nvPr/>
        </p:nvSpPr>
        <p:spPr>
          <a:xfrm>
            <a:off x="495300" y="1960877"/>
            <a:ext cx="81534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>
                <a:latin typeface="Candara" panose="020E0502030303020204" pitchFamily="34" charset="0"/>
                <a:cs typeface="Arial" panose="020B0604020202020204" pitchFamily="34" charset="0"/>
              </a:rPr>
              <a:t>Экономический кругооборот как подход к объяснению важности официальной статистики для пользователей</a:t>
            </a:r>
            <a:endParaRPr lang="es-ES" sz="33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045628" y="3907037"/>
            <a:ext cx="48260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sz="1900" dirty="0">
                <a:latin typeface="Candara" panose="020E0502030303020204" pitchFamily="34" charset="0"/>
              </a:rPr>
              <a:t>Маргарита </a:t>
            </a:r>
            <a:r>
              <a:rPr lang="ru-RU" sz="1900" dirty="0" err="1">
                <a:latin typeface="Candara" panose="020E0502030303020204" pitchFamily="34" charset="0"/>
              </a:rPr>
              <a:t>Роор</a:t>
            </a:r>
            <a:endParaRPr lang="ru-RU" sz="1900" dirty="0">
              <a:latin typeface="Candara" panose="020E050203030302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ru-RU" sz="1900" dirty="0">
                <a:latin typeface="Candara" panose="020E0502030303020204" pitchFamily="34" charset="0"/>
              </a:rPr>
              <a:t>Университет Валенсии, Испания</a:t>
            </a:r>
          </a:p>
          <a:p>
            <a:pPr algn="r">
              <a:spcBef>
                <a:spcPts val="0"/>
              </a:spcBef>
            </a:pPr>
            <a:r>
              <a:rPr lang="ru-RU" sz="1900" i="1" dirty="0">
                <a:latin typeface="Candara" panose="020E0502030303020204" pitchFamily="34" charset="0"/>
              </a:rPr>
              <a:t>margarita.rohr@uv.es</a:t>
            </a:r>
          </a:p>
          <a:p>
            <a:pPr algn="r">
              <a:spcBef>
                <a:spcPts val="0"/>
              </a:spcBef>
            </a:pPr>
            <a:endParaRPr lang="ru-RU" sz="1900" dirty="0">
              <a:latin typeface="Candara" panose="020E050203030302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ru-RU" sz="1900" dirty="0" err="1">
                <a:latin typeface="Candara" panose="020E0502030303020204" pitchFamily="34" charset="0"/>
              </a:rPr>
              <a:t>Флорабела</a:t>
            </a:r>
            <a:r>
              <a:rPr lang="ru-RU" sz="1900" dirty="0">
                <a:latin typeface="Candara" panose="020E0502030303020204" pitchFamily="34" charset="0"/>
              </a:rPr>
              <a:t> </a:t>
            </a:r>
            <a:r>
              <a:rPr lang="ru-RU" sz="1900" dirty="0" err="1">
                <a:latin typeface="Candara" panose="020E0502030303020204" pitchFamily="34" charset="0"/>
              </a:rPr>
              <a:t>Караусу</a:t>
            </a:r>
            <a:endParaRPr lang="ru-RU" sz="1900" dirty="0">
              <a:latin typeface="Candara" panose="020E050203030302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ru-RU" sz="1900" dirty="0" err="1">
                <a:latin typeface="Candara" panose="020E0502030303020204" pitchFamily="34" charset="0"/>
              </a:rPr>
              <a:t>Gopa</a:t>
            </a:r>
            <a:r>
              <a:rPr lang="ru-RU" sz="1900" dirty="0">
                <a:latin typeface="Candara" panose="020E0502030303020204" pitchFamily="34" charset="0"/>
              </a:rPr>
              <a:t> </a:t>
            </a:r>
            <a:r>
              <a:rPr lang="ru-RU" sz="1900" dirty="0" err="1">
                <a:latin typeface="Candara" panose="020E0502030303020204" pitchFamily="34" charset="0"/>
              </a:rPr>
              <a:t>Luxembourg</a:t>
            </a:r>
            <a:r>
              <a:rPr lang="ru-RU" sz="1900" dirty="0">
                <a:latin typeface="Candara" panose="020E0502030303020204" pitchFamily="34" charset="0"/>
              </a:rPr>
              <a:t>, Люксембург</a:t>
            </a:r>
          </a:p>
          <a:p>
            <a:pPr algn="r">
              <a:spcBef>
                <a:spcPts val="0"/>
              </a:spcBef>
            </a:pPr>
            <a:r>
              <a:rPr lang="ru-RU" sz="1900" i="1" dirty="0" err="1">
                <a:latin typeface="Candara" panose="020E0502030303020204" pitchFamily="34" charset="0"/>
              </a:rPr>
              <a:t>florabela.carausu@gopa.l</a:t>
            </a:r>
            <a:r>
              <a:rPr lang="es-ES" sz="1900" i="1" dirty="0">
                <a:latin typeface="Candara" panose="020E0502030303020204" pitchFamily="34" charset="0"/>
              </a:rPr>
              <a:t>u</a:t>
            </a:r>
            <a:r>
              <a:rPr lang="en-US" sz="1900" i="1" dirty="0">
                <a:latin typeface="Candara" panose="020E0502030303020204" pitchFamily="34" charset="0"/>
              </a:rPr>
              <a:t> </a:t>
            </a:r>
          </a:p>
        </p:txBody>
      </p:sp>
      <p:cxnSp>
        <p:nvCxnSpPr>
          <p:cNvPr id="34" name="Conector recto 33"/>
          <p:cNvCxnSpPr/>
          <p:nvPr/>
        </p:nvCxnSpPr>
        <p:spPr>
          <a:xfrm>
            <a:off x="0" y="6246812"/>
            <a:ext cx="9144000" cy="158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139" y="280988"/>
            <a:ext cx="2271712" cy="71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uadroTexto 1"/>
          <p:cNvSpPr txBox="1"/>
          <p:nvPr/>
        </p:nvSpPr>
        <p:spPr>
          <a:xfrm>
            <a:off x="0" y="6138000"/>
            <a:ext cx="9144000" cy="720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endParaRPr lang="es-ES" sz="1200" dirty="0">
              <a:latin typeface="Eurostile LT"/>
            </a:endParaRPr>
          </a:p>
          <a:p>
            <a:pPr algn="ctr"/>
            <a:endParaRPr lang="es-ES" sz="1200" dirty="0">
              <a:latin typeface="Eurostile 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84321" y="6321028"/>
            <a:ext cx="16810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700" dirty="0">
                <a:latin typeface="Candara" panose="020E0502030303020204" pitchFamily="34" charset="0"/>
              </a:rPr>
              <a:t>II </a:t>
            </a:r>
            <a:r>
              <a:rPr lang="ru-RU" sz="1700" dirty="0">
                <a:latin typeface="Candara" panose="020E0502030303020204" pitchFamily="34" charset="0"/>
              </a:rPr>
              <a:t>ОРСК</a:t>
            </a:r>
            <a:r>
              <a:rPr lang="es-ES" sz="1700" dirty="0"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F26590-7C11-4C87-A6F3-F4B2215FE0CB}"/>
              </a:ext>
            </a:extLst>
          </p:cNvPr>
          <p:cNvSpPr txBox="1"/>
          <p:nvPr/>
        </p:nvSpPr>
        <p:spPr>
          <a:xfrm>
            <a:off x="6017238" y="6340316"/>
            <a:ext cx="2854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err="1"/>
              <a:t>Ростов</a:t>
            </a:r>
            <a:r>
              <a:rPr lang="ru-RU" i="1" dirty="0"/>
              <a:t>-на-Дону, 2018</a:t>
            </a:r>
            <a:endParaRPr lang="LID4096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680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CuadroTexto 6"/>
          <p:cNvSpPr txBox="1"/>
          <p:nvPr/>
        </p:nvSpPr>
        <p:spPr>
          <a:xfrm>
            <a:off x="441434" y="1223597"/>
            <a:ext cx="8226316" cy="452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200" dirty="0">
                <a:latin typeface="Candara" panose="020E0502030303020204" pitchFamily="34" charset="0"/>
              </a:rPr>
              <a:t>Но понимание официальной статистики как общественного блага должно разделяться всеми участниками экономического кругооборота</a:t>
            </a:r>
          </a:p>
          <a:p>
            <a:pPr marL="361950" indent="-36195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200" dirty="0">
                <a:latin typeface="Candara" panose="020E0502030303020204" pitchFamily="34" charset="0"/>
              </a:rPr>
              <a:t>Включая:</a:t>
            </a:r>
          </a:p>
          <a:p>
            <a:pPr marL="654558" lvl="1" indent="-36195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200" dirty="0">
                <a:latin typeface="Candara" panose="020E0502030303020204" pitchFamily="34" charset="0"/>
              </a:rPr>
              <a:t>осознание важности официальной статистики для эффективного принятия решений</a:t>
            </a:r>
          </a:p>
          <a:p>
            <a:pPr marL="654558" lvl="1" indent="-36195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200" dirty="0">
                <a:latin typeface="Candara" panose="020E0502030303020204" pitchFamily="34" charset="0"/>
              </a:rPr>
              <a:t>вклад в процесс подготовки официальной статистики</a:t>
            </a:r>
          </a:p>
          <a:p>
            <a:pPr marL="654558" lvl="1" indent="-36195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200" dirty="0">
                <a:latin typeface="Candara" panose="020E0502030303020204" pitchFamily="34" charset="0"/>
              </a:rPr>
              <a:t>сотрудничество между всеми вовлеченными сторонами</a:t>
            </a:r>
          </a:p>
          <a:p>
            <a:pPr marL="654558" lvl="1" indent="-36195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200" dirty="0">
                <a:latin typeface="Candara" panose="020E0502030303020204" pitchFamily="34" charset="0"/>
              </a:rPr>
              <a:t>использование официальной статистической продукции</a:t>
            </a:r>
            <a:endParaRPr lang="en-GB" dirty="0">
              <a:latin typeface="Candara" panose="020E0502030303020204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24527"/>
            <a:ext cx="2057400" cy="1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uadroTexto 1"/>
          <p:cNvSpPr txBox="1"/>
          <p:nvPr/>
        </p:nvSpPr>
        <p:spPr>
          <a:xfrm>
            <a:off x="247650" y="6398038"/>
            <a:ext cx="18192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Eurostile LT"/>
              </a:rPr>
              <a:t>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667750" y="6418455"/>
            <a:ext cx="2476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Eurostile LT"/>
              </a:rPr>
              <a:t>9</a:t>
            </a:r>
            <a:endParaRPr lang="es-ES" sz="1500" dirty="0">
              <a:latin typeface="Eurostile LT"/>
            </a:endParaRPr>
          </a:p>
        </p:txBody>
      </p:sp>
      <p:sp>
        <p:nvSpPr>
          <p:cNvPr id="16" name="CuadroTexto 2">
            <a:extLst>
              <a:ext uri="{FF2B5EF4-FFF2-40B4-BE49-F238E27FC236}">
                <a16:creationId xmlns:a16="http://schemas.microsoft.com/office/drawing/2014/main" id="{FC5F520B-2F61-4174-861C-9236ED800CEA}"/>
              </a:ext>
            </a:extLst>
          </p:cNvPr>
          <p:cNvSpPr txBox="1"/>
          <p:nvPr/>
        </p:nvSpPr>
        <p:spPr>
          <a:xfrm>
            <a:off x="384321" y="6321028"/>
            <a:ext cx="16810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700" dirty="0">
                <a:latin typeface="Candara" panose="020E0502030303020204" pitchFamily="34" charset="0"/>
              </a:rPr>
              <a:t>II </a:t>
            </a:r>
            <a:r>
              <a:rPr lang="ru-RU" sz="1700" dirty="0">
                <a:latin typeface="Candara" panose="020E0502030303020204" pitchFamily="34" charset="0"/>
              </a:rPr>
              <a:t>ОРСК</a:t>
            </a:r>
            <a:r>
              <a:rPr lang="es-ES" sz="1700" dirty="0">
                <a:latin typeface="Candara" panose="020E05020303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025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680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CuadroTexto 6"/>
          <p:cNvSpPr txBox="1"/>
          <p:nvPr/>
        </p:nvSpPr>
        <p:spPr>
          <a:xfrm>
            <a:off x="441434" y="1223597"/>
            <a:ext cx="8226316" cy="4562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2400" b="1" dirty="0">
                <a:latin typeface="Candara" panose="020E0502030303020204" pitchFamily="34" charset="0"/>
              </a:rPr>
              <a:t>Что может помочь?</a:t>
            </a:r>
          </a:p>
          <a:p>
            <a:pPr marL="342900" indent="-342900" algn="just"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200" b="1" i="1" dirty="0">
                <a:latin typeface="Candara" panose="020E0502030303020204" pitchFamily="34" charset="0"/>
              </a:rPr>
              <a:t>Статистическая грамотность </a:t>
            </a:r>
            <a:r>
              <a:rPr lang="ru-RU" sz="2200" dirty="0">
                <a:latin typeface="Candara" panose="020E0502030303020204" pitchFamily="34" charset="0"/>
              </a:rPr>
              <a:t>может помочь повысить значимость официальной статистики и</a:t>
            </a:r>
          </a:p>
          <a:p>
            <a:pPr marL="342900" indent="-342900" algn="just"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200" dirty="0">
                <a:latin typeface="Candara" panose="020E0502030303020204" pitchFamily="34" charset="0"/>
              </a:rPr>
              <a:t>Передача важности официальной статистики всем заинтересованным сторонам может обеспечить замкнутый цикл обратной связи</a:t>
            </a:r>
          </a:p>
          <a:p>
            <a:pPr marL="342900" indent="-342900" algn="just"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200" dirty="0">
                <a:latin typeface="Candara" panose="020E0502030303020204" pitchFamily="34" charset="0"/>
              </a:rPr>
              <a:t>Укрепление </a:t>
            </a:r>
            <a:r>
              <a:rPr lang="ru-RU" sz="2200" b="1" i="1" dirty="0">
                <a:latin typeface="Candara" panose="020E0502030303020204" pitchFamily="34" charset="0"/>
              </a:rPr>
              <a:t>диалога</a:t>
            </a:r>
            <a:r>
              <a:rPr lang="ru-RU" sz="2200" dirty="0">
                <a:latin typeface="Candara" panose="020E0502030303020204" pitchFamily="34" charset="0"/>
              </a:rPr>
              <a:t> между производителями и пользователями статистической информации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en-GB" sz="2400" dirty="0">
              <a:latin typeface="Candara" panose="020E0502030303020204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24527"/>
            <a:ext cx="2057400" cy="1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uadroTexto 1"/>
          <p:cNvSpPr txBox="1"/>
          <p:nvPr/>
        </p:nvSpPr>
        <p:spPr>
          <a:xfrm>
            <a:off x="247650" y="6398038"/>
            <a:ext cx="18192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Eurostile LT"/>
              </a:rPr>
              <a:t>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565502" y="6418455"/>
            <a:ext cx="3498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Eurostile LT"/>
              </a:rPr>
              <a:t>1</a:t>
            </a:r>
            <a:r>
              <a:rPr lang="ru-RU" sz="1500" dirty="0">
                <a:latin typeface="Eurostile LT"/>
              </a:rPr>
              <a:t>0</a:t>
            </a:r>
            <a:endParaRPr lang="es-ES" sz="1500" dirty="0">
              <a:latin typeface="Eurostile LT"/>
            </a:endParaRPr>
          </a:p>
        </p:txBody>
      </p:sp>
      <p:sp>
        <p:nvSpPr>
          <p:cNvPr id="8" name="CuadroTexto 2">
            <a:extLst>
              <a:ext uri="{FF2B5EF4-FFF2-40B4-BE49-F238E27FC236}">
                <a16:creationId xmlns:a16="http://schemas.microsoft.com/office/drawing/2014/main" id="{9C296C6B-0891-4930-AC58-59691F34D3C0}"/>
              </a:ext>
            </a:extLst>
          </p:cNvPr>
          <p:cNvSpPr txBox="1"/>
          <p:nvPr/>
        </p:nvSpPr>
        <p:spPr>
          <a:xfrm>
            <a:off x="384321" y="6321028"/>
            <a:ext cx="16810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700" dirty="0">
                <a:latin typeface="Candara" panose="020E0502030303020204" pitchFamily="34" charset="0"/>
              </a:rPr>
              <a:t>II </a:t>
            </a:r>
            <a:r>
              <a:rPr lang="ru-RU" sz="1700" dirty="0">
                <a:latin typeface="Candara" panose="020E0502030303020204" pitchFamily="34" charset="0"/>
              </a:rPr>
              <a:t>ОРСК</a:t>
            </a:r>
            <a:r>
              <a:rPr lang="es-ES" sz="1700" dirty="0">
                <a:latin typeface="Candara" panose="020E05020303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85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680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CuadroTexto 6"/>
          <p:cNvSpPr txBox="1"/>
          <p:nvPr/>
        </p:nvSpPr>
        <p:spPr>
          <a:xfrm>
            <a:off x="441434" y="953103"/>
            <a:ext cx="8226316" cy="493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2400" b="1" dirty="0">
                <a:latin typeface="Candara" panose="020E0502030303020204" pitchFamily="34" charset="0"/>
              </a:rPr>
              <a:t>Статистическая грамотность</a:t>
            </a:r>
          </a:p>
          <a:p>
            <a:pPr marL="342900" indent="-342900" algn="just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200" dirty="0">
                <a:latin typeface="Candara" panose="020E0502030303020204" pitchFamily="34" charset="0"/>
              </a:rPr>
              <a:t>В широком смысле следует улучшить понимание населением данных и показателей</a:t>
            </a:r>
          </a:p>
          <a:p>
            <a:pPr marL="342900" indent="-342900" algn="just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200" dirty="0">
                <a:latin typeface="Candara" panose="020E0502030303020204" pitchFamily="34" charset="0"/>
              </a:rPr>
              <a:t>Включая:</a:t>
            </a:r>
          </a:p>
          <a:p>
            <a:pPr marL="800100" lvl="1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200" dirty="0">
                <a:latin typeface="Candara" panose="020E0502030303020204" pitchFamily="34" charset="0"/>
              </a:rPr>
              <a:t>получение доступа к статистической информации</a:t>
            </a:r>
          </a:p>
          <a:p>
            <a:pPr marL="800100" lvl="1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200" dirty="0">
                <a:latin typeface="Candara" panose="020E0502030303020204" pitchFamily="34" charset="0"/>
              </a:rPr>
              <a:t>цели и возможные виды использования статистической информации</a:t>
            </a:r>
          </a:p>
          <a:p>
            <a:pPr marL="800100" lvl="1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200" dirty="0">
                <a:latin typeface="Candara" panose="020E0502030303020204" pitchFamily="34" charset="0"/>
              </a:rPr>
              <a:t>способы представления информации</a:t>
            </a:r>
          </a:p>
          <a:p>
            <a:pPr marL="800100" lvl="1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200" dirty="0">
                <a:latin typeface="Candara" panose="020E0502030303020204" pitchFamily="34" charset="0"/>
              </a:rPr>
              <a:t>сравнение информации с другими данными</a:t>
            </a:r>
          </a:p>
          <a:p>
            <a:pPr marL="342900" indent="-342900" algn="just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200" dirty="0">
                <a:latin typeface="Candara" panose="020E0502030303020204" pitchFamily="34" charset="0"/>
              </a:rPr>
              <a:t>Инициатива против реакции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24527"/>
            <a:ext cx="2057400" cy="1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uadroTexto 1"/>
          <p:cNvSpPr txBox="1"/>
          <p:nvPr/>
        </p:nvSpPr>
        <p:spPr>
          <a:xfrm>
            <a:off x="247650" y="6398038"/>
            <a:ext cx="18192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Eurostile LT"/>
              </a:rPr>
              <a:t>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593494" y="6418455"/>
            <a:ext cx="3219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Eurostile LT"/>
              </a:rPr>
              <a:t>1</a:t>
            </a:r>
            <a:r>
              <a:rPr lang="ru-RU" sz="1500" dirty="0">
                <a:latin typeface="Eurostile LT"/>
              </a:rPr>
              <a:t>1</a:t>
            </a:r>
            <a:endParaRPr lang="es-ES" sz="1500" dirty="0">
              <a:latin typeface="Eurostile LT"/>
            </a:endParaRPr>
          </a:p>
        </p:txBody>
      </p:sp>
      <p:sp>
        <p:nvSpPr>
          <p:cNvPr id="8" name="CuadroTexto 2">
            <a:extLst>
              <a:ext uri="{FF2B5EF4-FFF2-40B4-BE49-F238E27FC236}">
                <a16:creationId xmlns:a16="http://schemas.microsoft.com/office/drawing/2014/main" id="{76161872-07C7-404B-85FA-F2096B2306D6}"/>
              </a:ext>
            </a:extLst>
          </p:cNvPr>
          <p:cNvSpPr txBox="1"/>
          <p:nvPr/>
        </p:nvSpPr>
        <p:spPr>
          <a:xfrm>
            <a:off x="384321" y="6321028"/>
            <a:ext cx="16810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700" dirty="0">
                <a:latin typeface="Candara" panose="020E0502030303020204" pitchFamily="34" charset="0"/>
              </a:rPr>
              <a:t>II </a:t>
            </a:r>
            <a:r>
              <a:rPr lang="ru-RU" sz="1700" dirty="0">
                <a:latin typeface="Candara" panose="020E0502030303020204" pitchFamily="34" charset="0"/>
              </a:rPr>
              <a:t>ОРСК</a:t>
            </a:r>
            <a:r>
              <a:rPr lang="es-ES" sz="1700" dirty="0">
                <a:latin typeface="Candara" panose="020E05020303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6201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680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CuadroTexto 6"/>
          <p:cNvSpPr txBox="1"/>
          <p:nvPr/>
        </p:nvSpPr>
        <p:spPr>
          <a:xfrm>
            <a:off x="458842" y="1522003"/>
            <a:ext cx="8226316" cy="3813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2400" b="1" dirty="0">
                <a:latin typeface="Candara" panose="020E0502030303020204" pitchFamily="34" charset="0"/>
              </a:rPr>
              <a:t>Значимость</a:t>
            </a:r>
          </a:p>
          <a:p>
            <a:pPr marL="342900" indent="-342900" algn="just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200" dirty="0">
                <a:latin typeface="Candara" panose="020E0502030303020204" pitchFamily="34" charset="0"/>
              </a:rPr>
              <a:t>Значимость предоставляемая официальной статистикой</a:t>
            </a:r>
          </a:p>
          <a:p>
            <a:pPr marL="342900" indent="-342900" algn="just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200" dirty="0">
                <a:latin typeface="Candara" panose="020E0502030303020204" pitchFamily="34" charset="0"/>
              </a:rPr>
              <a:t>Неопределенная концепция, но релевантность принятия решений может быть мерой, особенно в контексте общества, основанной на доказательствах</a:t>
            </a:r>
          </a:p>
          <a:p>
            <a:pPr marL="342900" indent="-342900" algn="just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200" dirty="0">
                <a:latin typeface="Candara" panose="020E0502030303020204" pitchFamily="34" charset="0"/>
              </a:rPr>
              <a:t>Признание важности официальной статистики косвенно способствует совершенствованию процесса принятия решений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24527"/>
            <a:ext cx="2057400" cy="1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uadroTexto 1"/>
          <p:cNvSpPr txBox="1"/>
          <p:nvPr/>
        </p:nvSpPr>
        <p:spPr>
          <a:xfrm>
            <a:off x="247650" y="6398038"/>
            <a:ext cx="18192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Eurostile LT"/>
              </a:rPr>
              <a:t>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565502" y="6418455"/>
            <a:ext cx="3498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Eurostile LT"/>
              </a:rPr>
              <a:t>1</a:t>
            </a:r>
            <a:r>
              <a:rPr lang="ru-RU" sz="1500" dirty="0">
                <a:latin typeface="Eurostile LT"/>
              </a:rPr>
              <a:t>2</a:t>
            </a:r>
            <a:endParaRPr lang="es-ES" sz="1500" dirty="0">
              <a:latin typeface="Eurostile LT"/>
            </a:endParaRPr>
          </a:p>
        </p:txBody>
      </p:sp>
      <p:sp>
        <p:nvSpPr>
          <p:cNvPr id="8" name="CuadroTexto 2">
            <a:extLst>
              <a:ext uri="{FF2B5EF4-FFF2-40B4-BE49-F238E27FC236}">
                <a16:creationId xmlns:a16="http://schemas.microsoft.com/office/drawing/2014/main" id="{E7B25873-8057-4156-B171-798B939F7D89}"/>
              </a:ext>
            </a:extLst>
          </p:cNvPr>
          <p:cNvSpPr txBox="1"/>
          <p:nvPr/>
        </p:nvSpPr>
        <p:spPr>
          <a:xfrm>
            <a:off x="384321" y="6321028"/>
            <a:ext cx="16810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700" dirty="0">
                <a:latin typeface="Candara" panose="020E0502030303020204" pitchFamily="34" charset="0"/>
              </a:rPr>
              <a:t>II </a:t>
            </a:r>
            <a:r>
              <a:rPr lang="ru-RU" sz="1700" dirty="0">
                <a:latin typeface="Candara" panose="020E0502030303020204" pitchFamily="34" charset="0"/>
              </a:rPr>
              <a:t>ОРСК</a:t>
            </a:r>
            <a:r>
              <a:rPr lang="es-ES" sz="1700" dirty="0">
                <a:latin typeface="Candara" panose="020E05020303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1854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680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CuadroTexto 6"/>
          <p:cNvSpPr txBox="1"/>
          <p:nvPr/>
        </p:nvSpPr>
        <p:spPr>
          <a:xfrm>
            <a:off x="458841" y="1034126"/>
            <a:ext cx="8226316" cy="4848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2400" b="1" dirty="0">
                <a:latin typeface="Candara" panose="020E0502030303020204" pitchFamily="34" charset="0"/>
              </a:rPr>
              <a:t>Обратная связь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ru-RU" sz="2000" dirty="0">
                <a:latin typeface="Candara" panose="020E0502030303020204" pitchFamily="34" charset="0"/>
              </a:rPr>
              <a:t>Помещение ресурсов на рынок экономических ресурсов, их использование правительством для производства статистической информации, которая в свою очередь размещается на рынке товаров и услуг может обеспечить замкнутый цикл обратной связи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endParaRPr lang="ru-RU" sz="2200" dirty="0">
              <a:latin typeface="Candara" panose="020E0502030303020204" pitchFamily="34" charset="0"/>
            </a:endParaRPr>
          </a:p>
          <a:p>
            <a:pPr algn="ctr">
              <a:lnSpc>
                <a:spcPct val="120000"/>
              </a:lnSpc>
            </a:pPr>
            <a:endParaRPr lang="ru-RU" sz="2000" b="1" dirty="0">
              <a:latin typeface="Candara" panose="020E0502030303020204" pitchFamily="34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ru-RU" sz="2200" b="1" dirty="0">
                <a:latin typeface="Candara" panose="020E0502030303020204" pitchFamily="34" charset="0"/>
              </a:rPr>
              <a:t>что </a:t>
            </a:r>
            <a:r>
              <a:rPr lang="ru-RU" sz="2200" dirty="0">
                <a:latin typeface="Candara" panose="020E0502030303020204" pitchFamily="34" charset="0"/>
              </a:rPr>
              <a:t>должно способствовать </a:t>
            </a:r>
            <a:r>
              <a:rPr lang="ru-RU" sz="2200" b="1" dirty="0">
                <a:latin typeface="Candara" panose="020E0502030303020204" pitchFamily="34" charset="0"/>
              </a:rPr>
              <a:t>замкнутому циклу обратной связи</a:t>
            </a:r>
            <a:r>
              <a:rPr lang="ru-RU" sz="2200" dirty="0">
                <a:latin typeface="Candara" panose="020E0502030303020204" pitchFamily="34" charset="0"/>
              </a:rPr>
              <a:t>, полезному для эффективного </a:t>
            </a:r>
            <a:r>
              <a:rPr lang="ru-RU" sz="2200" b="1" dirty="0">
                <a:latin typeface="Candara" panose="020E0502030303020204" pitchFamily="34" charset="0"/>
              </a:rPr>
              <a:t>диалога</a:t>
            </a:r>
            <a:r>
              <a:rPr lang="ru-RU" sz="2200" dirty="0">
                <a:latin typeface="Candara" panose="020E0502030303020204" pitchFamily="34" charset="0"/>
              </a:rPr>
              <a:t> и способному обеспечить </a:t>
            </a:r>
            <a:r>
              <a:rPr lang="ru-RU" sz="2200" b="1" dirty="0">
                <a:latin typeface="Candara" panose="020E0502030303020204" pitchFamily="34" charset="0"/>
              </a:rPr>
              <a:t>устойчивость</a:t>
            </a:r>
            <a:r>
              <a:rPr lang="ru-RU" sz="2200" dirty="0">
                <a:latin typeface="Candara" panose="020E0502030303020204" pitchFamily="34" charset="0"/>
              </a:rPr>
              <a:t> процесса подготовки качественной официальной статистики, обеспечивая ее </a:t>
            </a:r>
            <a:r>
              <a:rPr lang="ru-RU" sz="2200" b="1" dirty="0">
                <a:latin typeface="Candara" panose="020E0502030303020204" pitchFamily="34" charset="0"/>
              </a:rPr>
              <a:t>значимость</a:t>
            </a:r>
            <a:endParaRPr lang="en-GB" sz="2200" b="1" dirty="0">
              <a:latin typeface="Candara" panose="020E0502030303020204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24527"/>
            <a:ext cx="2057400" cy="1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uadroTexto 1"/>
          <p:cNvSpPr txBox="1"/>
          <p:nvPr/>
        </p:nvSpPr>
        <p:spPr>
          <a:xfrm>
            <a:off x="247650" y="6398038"/>
            <a:ext cx="18192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Eurostile LT"/>
              </a:rPr>
              <a:t>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500188" y="6418455"/>
            <a:ext cx="4152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Eurostile LT"/>
              </a:rPr>
              <a:t>1</a:t>
            </a:r>
            <a:r>
              <a:rPr lang="ru-RU" sz="1500" dirty="0">
                <a:latin typeface="Eurostile LT"/>
              </a:rPr>
              <a:t>3</a:t>
            </a:r>
            <a:endParaRPr lang="es-ES" sz="1500" dirty="0">
              <a:latin typeface="Eurostile LT"/>
            </a:endParaRPr>
          </a:p>
        </p:txBody>
      </p:sp>
      <p:sp>
        <p:nvSpPr>
          <p:cNvPr id="8" name="Flecha: hacia abajo 5">
            <a:extLst>
              <a:ext uri="{FF2B5EF4-FFF2-40B4-BE49-F238E27FC236}">
                <a16:creationId xmlns:a16="http://schemas.microsoft.com/office/drawing/2014/main" id="{50644C1D-935E-4E81-8003-4200AB557DAF}"/>
              </a:ext>
            </a:extLst>
          </p:cNvPr>
          <p:cNvSpPr/>
          <p:nvPr/>
        </p:nvSpPr>
        <p:spPr>
          <a:xfrm>
            <a:off x="3653017" y="3429000"/>
            <a:ext cx="1595369" cy="64397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uadroTexto 2">
            <a:extLst>
              <a:ext uri="{FF2B5EF4-FFF2-40B4-BE49-F238E27FC236}">
                <a16:creationId xmlns:a16="http://schemas.microsoft.com/office/drawing/2014/main" id="{29BC1E0B-E6AE-4F91-A7EF-8E0C7667AF1A}"/>
              </a:ext>
            </a:extLst>
          </p:cNvPr>
          <p:cNvSpPr txBox="1"/>
          <p:nvPr/>
        </p:nvSpPr>
        <p:spPr>
          <a:xfrm>
            <a:off x="384321" y="6321028"/>
            <a:ext cx="16810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700" dirty="0">
                <a:latin typeface="Candara" panose="020E0502030303020204" pitchFamily="34" charset="0"/>
              </a:rPr>
              <a:t>II </a:t>
            </a:r>
            <a:r>
              <a:rPr lang="ru-RU" sz="1700" dirty="0">
                <a:latin typeface="Candara" panose="020E0502030303020204" pitchFamily="34" charset="0"/>
              </a:rPr>
              <a:t>ОРСК</a:t>
            </a:r>
            <a:r>
              <a:rPr lang="es-ES" sz="1700" dirty="0">
                <a:latin typeface="Candara" panose="020E05020303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5379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680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CuadroTexto 6"/>
          <p:cNvSpPr txBox="1"/>
          <p:nvPr/>
        </p:nvSpPr>
        <p:spPr>
          <a:xfrm>
            <a:off x="458842" y="1175346"/>
            <a:ext cx="8226316" cy="4482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2400" b="1" dirty="0">
                <a:latin typeface="Candara" panose="020E0502030303020204" pitchFamily="34" charset="0"/>
              </a:rPr>
              <a:t>Заключение</a:t>
            </a:r>
          </a:p>
          <a:p>
            <a:pPr marL="342900" indent="-342900" algn="just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900" dirty="0">
                <a:latin typeface="Candara" panose="020E0502030303020204" pitchFamily="34" charset="0"/>
              </a:rPr>
              <a:t>Основная цель - предложить новый подход к пониманию важности официальной статистической системы для экономического и социального развития общества</a:t>
            </a:r>
          </a:p>
          <a:p>
            <a:pPr marL="342900" indent="-342900" algn="just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900" dirty="0">
                <a:latin typeface="Candara" panose="020E0502030303020204" pitchFamily="34" charset="0"/>
              </a:rPr>
              <a:t>Экономический кругооборот может помочь лучше понять процесс статистического производства и его продукции как общественного блага</a:t>
            </a:r>
          </a:p>
          <a:p>
            <a:pPr marL="342900" indent="-342900" algn="just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900" dirty="0">
                <a:latin typeface="Candara" panose="020E0502030303020204" pitchFamily="34" charset="0"/>
              </a:rPr>
              <a:t>Статистическая грамотность, передача значимости статистических данных должностных лиц заинтересованным сторонам и замкнутый цикл обратной связи способны привлекать всех участников к процессу подготовки официальной статистики, обеспечивая ее устойчивость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24527"/>
            <a:ext cx="2057400" cy="1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uadroTexto 1"/>
          <p:cNvSpPr txBox="1"/>
          <p:nvPr/>
        </p:nvSpPr>
        <p:spPr>
          <a:xfrm>
            <a:off x="247650" y="6398038"/>
            <a:ext cx="18192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Eurostile LT"/>
              </a:rPr>
              <a:t>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574833" y="6418455"/>
            <a:ext cx="3405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Eurostile LT"/>
              </a:rPr>
              <a:t>1</a:t>
            </a:r>
            <a:r>
              <a:rPr lang="ru-RU" sz="1500" dirty="0">
                <a:latin typeface="Eurostile LT"/>
              </a:rPr>
              <a:t>4</a:t>
            </a:r>
            <a:endParaRPr lang="es-ES" sz="1500" dirty="0">
              <a:latin typeface="Eurostile LT"/>
            </a:endParaRPr>
          </a:p>
        </p:txBody>
      </p:sp>
      <p:sp>
        <p:nvSpPr>
          <p:cNvPr id="8" name="CuadroTexto 2">
            <a:extLst>
              <a:ext uri="{FF2B5EF4-FFF2-40B4-BE49-F238E27FC236}">
                <a16:creationId xmlns:a16="http://schemas.microsoft.com/office/drawing/2014/main" id="{2B23C412-C441-4DC1-8D31-1C9E178E5A07}"/>
              </a:ext>
            </a:extLst>
          </p:cNvPr>
          <p:cNvSpPr txBox="1"/>
          <p:nvPr/>
        </p:nvSpPr>
        <p:spPr>
          <a:xfrm>
            <a:off x="384321" y="6321028"/>
            <a:ext cx="16810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700" dirty="0">
                <a:latin typeface="Candara" panose="020E0502030303020204" pitchFamily="34" charset="0"/>
              </a:rPr>
              <a:t>II </a:t>
            </a:r>
            <a:r>
              <a:rPr lang="ru-RU" sz="1700" dirty="0">
                <a:latin typeface="Candara" panose="020E0502030303020204" pitchFamily="34" charset="0"/>
              </a:rPr>
              <a:t>ОРСК</a:t>
            </a:r>
            <a:r>
              <a:rPr lang="es-ES" sz="1700" dirty="0">
                <a:latin typeface="Candara" panose="020E05020303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5400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207921"/>
            <a:ext cx="9144000" cy="65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39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37532" y="4148858"/>
            <a:ext cx="206893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uadroTexto 1"/>
          <p:cNvSpPr txBox="1"/>
          <p:nvPr/>
        </p:nvSpPr>
        <p:spPr>
          <a:xfrm>
            <a:off x="1579419" y="2514403"/>
            <a:ext cx="61144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latin typeface="Candara" panose="020E0502030303020204" pitchFamily="34" charset="0"/>
              </a:rPr>
              <a:t>Спасибо за внимание!</a:t>
            </a:r>
            <a:endParaRPr lang="en-GB" sz="3000" b="1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680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adroTexto 5"/>
          <p:cNvSpPr txBox="1"/>
          <p:nvPr/>
        </p:nvSpPr>
        <p:spPr>
          <a:xfrm>
            <a:off x="457200" y="1170801"/>
            <a:ext cx="3962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latin typeface="Candara" panose="020E0502030303020204" pitchFamily="34" charset="0"/>
              </a:rPr>
              <a:t>Мотивация</a:t>
            </a:r>
            <a:endParaRPr lang="en-US" sz="2300" b="1" dirty="0">
              <a:latin typeface="Candara" panose="020E0502030303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7200" y="1780400"/>
            <a:ext cx="8105407" cy="4198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ru-RU" sz="2100" dirty="0">
                <a:latin typeface="Candara" panose="020E0502030303020204" pitchFamily="34" charset="0"/>
              </a:rPr>
              <a:t>Удовлетворение потребностей пользователей статистической информацией становится все более сложной задачей для национальных статистических служб</a:t>
            </a:r>
          </a:p>
          <a:p>
            <a:pPr marL="355600" indent="-355600" algn="just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ru-RU" sz="2100" dirty="0">
                <a:latin typeface="Candara" panose="020E0502030303020204" pitchFamily="34" charset="0"/>
              </a:rPr>
              <a:t>Понимание и взаимное доверие заинтересованных сторон к официальной статистике имеет важное значение для устранения пробелов в данных, а также в информационных потребностях</a:t>
            </a:r>
          </a:p>
          <a:p>
            <a:pPr marL="355600" indent="-355600" algn="just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ru-RU" sz="2100" dirty="0">
                <a:latin typeface="Candara" panose="020E0502030303020204" pitchFamily="34" charset="0"/>
              </a:rPr>
              <a:t>Необходимо поощрять систематический диалог между производителями  статистической информации и разными категориями пользователей</a:t>
            </a:r>
            <a:endParaRPr lang="en-US" sz="2100" dirty="0">
              <a:latin typeface="Candara" panose="020E0502030303020204" pitchFamily="34" charset="0"/>
            </a:endParaRPr>
          </a:p>
          <a:p>
            <a:pPr algn="just">
              <a:lnSpc>
                <a:spcPct val="200000"/>
              </a:lnSpc>
            </a:pPr>
            <a:endParaRPr lang="es-ES_tradnl" sz="1600" dirty="0">
              <a:latin typeface="Eurostile LT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24527"/>
            <a:ext cx="2057400" cy="1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uadroTexto 2"/>
          <p:cNvSpPr txBox="1"/>
          <p:nvPr/>
        </p:nvSpPr>
        <p:spPr>
          <a:xfrm>
            <a:off x="8667750" y="6418455"/>
            <a:ext cx="2476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Eurostile LT"/>
              </a:rPr>
              <a:t>1</a:t>
            </a:r>
          </a:p>
        </p:txBody>
      </p:sp>
      <p:sp>
        <p:nvSpPr>
          <p:cNvPr id="9" name="CuadroTexto 2">
            <a:extLst>
              <a:ext uri="{FF2B5EF4-FFF2-40B4-BE49-F238E27FC236}">
                <a16:creationId xmlns:a16="http://schemas.microsoft.com/office/drawing/2014/main" id="{07B321B6-4F47-476E-9208-7155287DE23A}"/>
              </a:ext>
            </a:extLst>
          </p:cNvPr>
          <p:cNvSpPr txBox="1"/>
          <p:nvPr/>
        </p:nvSpPr>
        <p:spPr>
          <a:xfrm>
            <a:off x="384321" y="6321028"/>
            <a:ext cx="16810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700" dirty="0">
                <a:latin typeface="Candara" panose="020E0502030303020204" pitchFamily="34" charset="0"/>
              </a:rPr>
              <a:t>II </a:t>
            </a:r>
            <a:r>
              <a:rPr lang="ru-RU" sz="1700" dirty="0">
                <a:latin typeface="Candara" panose="020E0502030303020204" pitchFamily="34" charset="0"/>
              </a:rPr>
              <a:t>ОРСК</a:t>
            </a:r>
            <a:r>
              <a:rPr lang="es-ES" sz="1700" dirty="0">
                <a:latin typeface="Candara" panose="020E0502030303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680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adroTexto 5"/>
          <p:cNvSpPr txBox="1"/>
          <p:nvPr/>
        </p:nvSpPr>
        <p:spPr>
          <a:xfrm>
            <a:off x="457200" y="1170801"/>
            <a:ext cx="3962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latin typeface="Candara" panose="020E0502030303020204" pitchFamily="34" charset="0"/>
              </a:rPr>
              <a:t>Основная цель</a:t>
            </a:r>
            <a:endParaRPr lang="en-US" sz="2300" b="1" dirty="0">
              <a:latin typeface="Candara" panose="020E0502030303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70527" y="1908104"/>
            <a:ext cx="74029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Candara" panose="020E0502030303020204" pitchFamily="34" charset="0"/>
              </a:rPr>
              <a:t>Повысить осведомленность и предложить </a:t>
            </a:r>
            <a:r>
              <a:rPr lang="ru-RU" sz="2200" b="1" dirty="0">
                <a:latin typeface="Candara" panose="020E0502030303020204" pitchFamily="34" charset="0"/>
              </a:rPr>
              <a:t>новый подход </a:t>
            </a:r>
            <a:r>
              <a:rPr lang="ru-RU" sz="2200" dirty="0">
                <a:latin typeface="Candara" panose="020E0502030303020204" pitchFamily="34" charset="0"/>
              </a:rPr>
              <a:t>к пониманию</a:t>
            </a:r>
          </a:p>
          <a:p>
            <a:pPr algn="ctr"/>
            <a:r>
              <a:rPr lang="ru-RU" sz="2200" b="1" dirty="0">
                <a:latin typeface="Candara" panose="020E0502030303020204" pitchFamily="34" charset="0"/>
              </a:rPr>
              <a:t>важности статистической системы</a:t>
            </a:r>
          </a:p>
          <a:p>
            <a:pPr algn="ctr"/>
            <a:r>
              <a:rPr lang="ru-RU" sz="2200" dirty="0">
                <a:latin typeface="Candara" panose="020E0502030303020204" pitchFamily="34" charset="0"/>
              </a:rPr>
              <a:t>для экономического и социального развития общества, а также</a:t>
            </a:r>
          </a:p>
          <a:p>
            <a:pPr algn="ctr"/>
            <a:r>
              <a:rPr lang="ru-RU" sz="2200" dirty="0">
                <a:latin typeface="Candara" panose="020E0502030303020204" pitchFamily="34" charset="0"/>
              </a:rPr>
              <a:t>оказать поддержку постоянному и систематическому </a:t>
            </a:r>
            <a:r>
              <a:rPr lang="ru-RU" sz="2200" b="1" dirty="0">
                <a:latin typeface="Candara" panose="020E0502030303020204" pitchFamily="34" charset="0"/>
              </a:rPr>
              <a:t>диалогу</a:t>
            </a:r>
            <a:r>
              <a:rPr lang="ru-RU" sz="2200" dirty="0">
                <a:latin typeface="Candara" panose="020E0502030303020204" pitchFamily="34" charset="0"/>
              </a:rPr>
              <a:t> между производителями и пользователями официальной статистики, ориентированному на</a:t>
            </a:r>
          </a:p>
          <a:p>
            <a:pPr algn="ctr"/>
            <a:r>
              <a:rPr lang="ru-RU" sz="2200" b="1" dirty="0">
                <a:latin typeface="Candara" panose="020E0502030303020204" pitchFamily="34" charset="0"/>
              </a:rPr>
              <a:t>повышение значимости официальной статистики в обществе в целом</a:t>
            </a:r>
            <a:endParaRPr lang="es-ES" sz="2200" b="1" dirty="0">
              <a:latin typeface="Candara" panose="020E0502030303020204" pitchFamily="34" charset="0"/>
            </a:endParaRPr>
          </a:p>
          <a:p>
            <a:pPr algn="just">
              <a:lnSpc>
                <a:spcPct val="100000"/>
              </a:lnSpc>
            </a:pPr>
            <a:endParaRPr lang="en-US" sz="2000" dirty="0">
              <a:latin typeface="Bookman Old Style" panose="02050604050505020204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24527"/>
            <a:ext cx="2057400" cy="1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uadroTexto 2"/>
          <p:cNvSpPr txBox="1"/>
          <p:nvPr/>
        </p:nvSpPr>
        <p:spPr>
          <a:xfrm>
            <a:off x="8667750" y="6418455"/>
            <a:ext cx="2476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Eurostile LT"/>
              </a:rPr>
              <a:t>2</a:t>
            </a:r>
            <a:endParaRPr lang="es-ES" sz="1500" dirty="0">
              <a:latin typeface="Eurostile LT"/>
            </a:endParaRPr>
          </a:p>
        </p:txBody>
      </p:sp>
      <p:sp>
        <p:nvSpPr>
          <p:cNvPr id="8" name="CuadroTexto 2">
            <a:extLst>
              <a:ext uri="{FF2B5EF4-FFF2-40B4-BE49-F238E27FC236}">
                <a16:creationId xmlns:a16="http://schemas.microsoft.com/office/drawing/2014/main" id="{24C8FD06-9406-4EBE-ADDF-42C5004F7415}"/>
              </a:ext>
            </a:extLst>
          </p:cNvPr>
          <p:cNvSpPr txBox="1"/>
          <p:nvPr/>
        </p:nvSpPr>
        <p:spPr>
          <a:xfrm>
            <a:off x="384321" y="6321028"/>
            <a:ext cx="16810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700" dirty="0">
                <a:latin typeface="Candara" panose="020E0502030303020204" pitchFamily="34" charset="0"/>
              </a:rPr>
              <a:t>II </a:t>
            </a:r>
            <a:r>
              <a:rPr lang="ru-RU" sz="1700" dirty="0">
                <a:latin typeface="Candara" panose="020E0502030303020204" pitchFamily="34" charset="0"/>
              </a:rPr>
              <a:t>ОРСК</a:t>
            </a:r>
            <a:r>
              <a:rPr lang="es-ES" sz="1700" dirty="0">
                <a:latin typeface="Candara" panose="020E05020303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2186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>
            <a:extLst>
              <a:ext uri="{FF2B5EF4-FFF2-40B4-BE49-F238E27FC236}">
                <a16:creationId xmlns:a16="http://schemas.microsoft.com/office/drawing/2014/main" id="{2055F4BE-6F05-4E47-8E1B-9AE8C0052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80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71879" y="127309"/>
            <a:ext cx="7800242" cy="713380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>
                <a:solidFill>
                  <a:schemeClr val="tx1"/>
                </a:solidFill>
                <a:latin typeface="Candara" panose="020E0502030303020204" pitchFamily="34" charset="0"/>
              </a:rPr>
              <a:t>Экономический кругооборот</a:t>
            </a:r>
            <a:endParaRPr lang="en-GB" sz="34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FCDD2587-E506-4999-8AC4-341798CF2AA1}"/>
              </a:ext>
            </a:extLst>
          </p:cNvPr>
          <p:cNvCxnSpPr/>
          <p:nvPr/>
        </p:nvCxnSpPr>
        <p:spPr>
          <a:xfrm>
            <a:off x="5790678" y="1906181"/>
            <a:ext cx="1521166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1B1A403B-FFA5-438E-B7CA-783B0B682C31}"/>
              </a:ext>
            </a:extLst>
          </p:cNvPr>
          <p:cNvCxnSpPr/>
          <p:nvPr/>
        </p:nvCxnSpPr>
        <p:spPr>
          <a:xfrm>
            <a:off x="7373945" y="2578921"/>
            <a:ext cx="0" cy="42956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6" descr="Resultado de imagen de dibujo fabrica">
            <a:extLst>
              <a:ext uri="{FF2B5EF4-FFF2-40B4-BE49-F238E27FC236}">
                <a16:creationId xmlns:a16="http://schemas.microsoft.com/office/drawing/2014/main" id="{31704160-3E9F-4660-9AC6-8AA9A306C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91" y="2599844"/>
            <a:ext cx="2513634" cy="139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70648F7-222A-4BB7-A7F4-81D624DD4083}"/>
              </a:ext>
            </a:extLst>
          </p:cNvPr>
          <p:cNvGrpSpPr/>
          <p:nvPr/>
        </p:nvGrpSpPr>
        <p:grpSpPr>
          <a:xfrm>
            <a:off x="671879" y="1189096"/>
            <a:ext cx="7870468" cy="4647757"/>
            <a:chOff x="733980" y="1821206"/>
            <a:chExt cx="7870468" cy="4647757"/>
          </a:xfrm>
        </p:grpSpPr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4CC86A21-6AB2-46C4-BCF0-6E2895E5300D}"/>
                </a:ext>
              </a:extLst>
            </p:cNvPr>
            <p:cNvCxnSpPr/>
            <p:nvPr/>
          </p:nvCxnSpPr>
          <p:spPr>
            <a:xfrm>
              <a:off x="5722279" y="5756553"/>
              <a:ext cx="1521166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A14946CD-C4E5-441D-88A6-805E87FEE1CE}"/>
                </a:ext>
              </a:extLst>
            </p:cNvPr>
            <p:cNvCxnSpPr>
              <a:cxnSpLocks/>
            </p:cNvCxnSpPr>
            <p:nvPr/>
          </p:nvCxnSpPr>
          <p:spPr>
            <a:xfrm>
              <a:off x="7243445" y="5285433"/>
              <a:ext cx="0" cy="47112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de flecha 30">
              <a:extLst>
                <a:ext uri="{FF2B5EF4-FFF2-40B4-BE49-F238E27FC236}">
                  <a16:creationId xmlns:a16="http://schemas.microsoft.com/office/drawing/2014/main" id="{C61A9F17-A3E2-4FF4-9C13-84B514EDAA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22279" y="6069203"/>
              <a:ext cx="1929283" cy="0"/>
            </a:xfrm>
            <a:prstGeom prst="straightConnector1">
              <a:avLst/>
            </a:prstGeom>
            <a:ln w="476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50146231-5ECA-456C-9A34-FD0C12B5A6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51562" y="5194999"/>
              <a:ext cx="0" cy="869495"/>
            </a:xfrm>
            <a:prstGeom prst="line">
              <a:avLst/>
            </a:prstGeom>
            <a:ln w="47625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25B64C38-2BE7-4A03-9356-B10D7D8BCB40}"/>
                </a:ext>
              </a:extLst>
            </p:cNvPr>
            <p:cNvSpPr txBox="1"/>
            <p:nvPr/>
          </p:nvSpPr>
          <p:spPr>
            <a:xfrm>
              <a:off x="6350816" y="6130409"/>
              <a:ext cx="12018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atin typeface="Candara" panose="020E0502030303020204" pitchFamily="34" charset="0"/>
                </a:rPr>
                <a:t>Доходы</a:t>
              </a:r>
              <a:endParaRPr lang="en-GB" sz="1600" dirty="0">
                <a:latin typeface="Candara" panose="020E0502030303020204" pitchFamily="34" charset="0"/>
              </a:endParaRP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D28AAAB3-7642-4E1E-8894-D60E9D83E2D9}"/>
                </a:ext>
              </a:extLst>
            </p:cNvPr>
            <p:cNvSpPr txBox="1"/>
            <p:nvPr/>
          </p:nvSpPr>
          <p:spPr>
            <a:xfrm>
              <a:off x="6686920" y="4694043"/>
              <a:ext cx="1828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Candara" panose="020E0502030303020204" pitchFamily="34" charset="0"/>
                </a:rPr>
                <a:t>Домохозяйства</a:t>
              </a:r>
              <a:endParaRPr lang="en-GB" b="1" dirty="0">
                <a:latin typeface="Candara" panose="020E0502030303020204" pitchFamily="34" charset="0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11B2FBD4-A894-4BFF-8AE8-D98D9D40BAF7}"/>
                </a:ext>
              </a:extLst>
            </p:cNvPr>
            <p:cNvSpPr txBox="1"/>
            <p:nvPr/>
          </p:nvSpPr>
          <p:spPr>
            <a:xfrm>
              <a:off x="5386175" y="5288902"/>
              <a:ext cx="19292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Candara" panose="020E0502030303020204" pitchFamily="34" charset="0"/>
                </a:rPr>
                <a:t>Продажа ресурсов</a:t>
              </a:r>
              <a:endParaRPr lang="en-GB" sz="1600" dirty="0">
                <a:latin typeface="Candara" panose="020E0502030303020204" pitchFamily="34" charset="0"/>
              </a:endParaRPr>
            </a:p>
          </p:txBody>
        </p:sp>
        <p:pic>
          <p:nvPicPr>
            <p:cNvPr id="35" name="Picture 2" descr="Resultado de imagen de house">
              <a:extLst>
                <a:ext uri="{FF2B5EF4-FFF2-40B4-BE49-F238E27FC236}">
                  <a16:creationId xmlns:a16="http://schemas.microsoft.com/office/drawing/2014/main" id="{1C5F3A3F-7785-475B-909C-7695031DFA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3212976"/>
              <a:ext cx="1383574" cy="1440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ángulo: esquinas redondeadas 1">
              <a:extLst>
                <a:ext uri="{FF2B5EF4-FFF2-40B4-BE49-F238E27FC236}">
                  <a16:creationId xmlns:a16="http://schemas.microsoft.com/office/drawing/2014/main" id="{E5B120A9-C2F0-4AC7-9CE3-D561CA9484DE}"/>
                </a:ext>
              </a:extLst>
            </p:cNvPr>
            <p:cNvSpPr/>
            <p:nvPr/>
          </p:nvSpPr>
          <p:spPr>
            <a:xfrm>
              <a:off x="3522389" y="2020120"/>
              <a:ext cx="2012763" cy="612950"/>
            </a:xfrm>
            <a:prstGeom prst="roundRect">
              <a:avLst/>
            </a:prstGeom>
            <a:solidFill>
              <a:srgbClr val="9E2B0A"/>
            </a:solidFill>
            <a:ln>
              <a:solidFill>
                <a:srgbClr val="9E2B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Рынок товаров и услуг</a:t>
              </a:r>
              <a:endParaRPr lang="en-GB" b="1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1" name="Rectángulo: esquinas redondeadas 5">
              <a:extLst>
                <a:ext uri="{FF2B5EF4-FFF2-40B4-BE49-F238E27FC236}">
                  <a16:creationId xmlns:a16="http://schemas.microsoft.com/office/drawing/2014/main" id="{7C868240-35B0-45EA-B9C4-A6F451216E10}"/>
                </a:ext>
              </a:extLst>
            </p:cNvPr>
            <p:cNvSpPr/>
            <p:nvPr/>
          </p:nvSpPr>
          <p:spPr>
            <a:xfrm>
              <a:off x="3522390" y="5560331"/>
              <a:ext cx="2012763" cy="612950"/>
            </a:xfrm>
            <a:prstGeom prst="roundRect">
              <a:avLst/>
            </a:prstGeom>
            <a:solidFill>
              <a:srgbClr val="9E2B0A"/>
            </a:solidFill>
            <a:ln>
              <a:solidFill>
                <a:srgbClr val="9E2B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>
                  <a:latin typeface="Candara" panose="020E0502030303020204" pitchFamily="34" charset="0"/>
                </a:rPr>
                <a:t>Рынок экономических ресурсов</a:t>
              </a:r>
              <a:endParaRPr lang="en-GB" sz="1500" b="1" dirty="0">
                <a:latin typeface="Candara" panose="020E0502030303020204" pitchFamily="34" charset="0"/>
              </a:endParaRPr>
            </a:p>
          </p:txBody>
        </p:sp>
        <p:cxnSp>
          <p:nvCxnSpPr>
            <p:cNvPr id="43" name="Conector recto 9">
              <a:extLst>
                <a:ext uri="{FF2B5EF4-FFF2-40B4-BE49-F238E27FC236}">
                  <a16:creationId xmlns:a16="http://schemas.microsoft.com/office/drawing/2014/main" id="{67897C83-4620-45A0-A87F-464785D8A1B4}"/>
                </a:ext>
              </a:extLst>
            </p:cNvPr>
            <p:cNvCxnSpPr/>
            <p:nvPr/>
          </p:nvCxnSpPr>
          <p:spPr>
            <a:xfrm flipV="1">
              <a:off x="7782062" y="2218575"/>
              <a:ext cx="0" cy="696372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de flecha 11">
              <a:extLst>
                <a:ext uri="{FF2B5EF4-FFF2-40B4-BE49-F238E27FC236}">
                  <a16:creationId xmlns:a16="http://schemas.microsoft.com/office/drawing/2014/main" id="{BEAC1162-A4E4-47C9-A2D5-8B5E11E973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2779" y="2218575"/>
              <a:ext cx="1929283" cy="0"/>
            </a:xfrm>
            <a:prstGeom prst="straightConnector1">
              <a:avLst/>
            </a:prstGeom>
            <a:ln w="476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de flecha 15">
              <a:extLst>
                <a:ext uri="{FF2B5EF4-FFF2-40B4-BE49-F238E27FC236}">
                  <a16:creationId xmlns:a16="http://schemas.microsoft.com/office/drawing/2014/main" id="{CC1D1BB6-A90F-4C44-A25E-ECDE9F0F521E}"/>
                </a:ext>
              </a:extLst>
            </p:cNvPr>
            <p:cNvCxnSpPr/>
            <p:nvPr/>
          </p:nvCxnSpPr>
          <p:spPr>
            <a:xfrm>
              <a:off x="7373945" y="2566762"/>
              <a:ext cx="0" cy="429567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22">
              <a:extLst>
                <a:ext uri="{FF2B5EF4-FFF2-40B4-BE49-F238E27FC236}">
                  <a16:creationId xmlns:a16="http://schemas.microsoft.com/office/drawing/2014/main" id="{9CFC1E40-0C0D-4646-845B-4745EC5526B6}"/>
                </a:ext>
              </a:extLst>
            </p:cNvPr>
            <p:cNvCxnSpPr/>
            <p:nvPr/>
          </p:nvCxnSpPr>
          <p:spPr>
            <a:xfrm>
              <a:off x="1753952" y="5713620"/>
              <a:ext cx="1521166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23">
              <a:extLst>
                <a:ext uri="{FF2B5EF4-FFF2-40B4-BE49-F238E27FC236}">
                  <a16:creationId xmlns:a16="http://schemas.microsoft.com/office/drawing/2014/main" id="{4A25439B-3237-4E50-9CC4-B02795BF9FBB}"/>
                </a:ext>
              </a:extLst>
            </p:cNvPr>
            <p:cNvCxnSpPr/>
            <p:nvPr/>
          </p:nvCxnSpPr>
          <p:spPr>
            <a:xfrm>
              <a:off x="1753952" y="2558910"/>
              <a:ext cx="1521166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de flecha 24">
              <a:extLst>
                <a:ext uri="{FF2B5EF4-FFF2-40B4-BE49-F238E27FC236}">
                  <a16:creationId xmlns:a16="http://schemas.microsoft.com/office/drawing/2014/main" id="{47411AD8-5900-4494-B5E9-42F9A2B73B78}"/>
                </a:ext>
              </a:extLst>
            </p:cNvPr>
            <p:cNvCxnSpPr/>
            <p:nvPr/>
          </p:nvCxnSpPr>
          <p:spPr>
            <a:xfrm>
              <a:off x="1753952" y="2566762"/>
              <a:ext cx="0" cy="429567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de flecha 25">
              <a:extLst>
                <a:ext uri="{FF2B5EF4-FFF2-40B4-BE49-F238E27FC236}">
                  <a16:creationId xmlns:a16="http://schemas.microsoft.com/office/drawing/2014/main" id="{FDB3C619-E75C-4651-BF84-FEADE423B95C}"/>
                </a:ext>
              </a:extLst>
            </p:cNvPr>
            <p:cNvCxnSpPr>
              <a:cxnSpLocks/>
            </p:cNvCxnSpPr>
            <p:nvPr/>
          </p:nvCxnSpPr>
          <p:spPr>
            <a:xfrm>
              <a:off x="1753952" y="5182839"/>
              <a:ext cx="0" cy="521308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de flecha 28">
              <a:extLst>
                <a:ext uri="{FF2B5EF4-FFF2-40B4-BE49-F238E27FC236}">
                  <a16:creationId xmlns:a16="http://schemas.microsoft.com/office/drawing/2014/main" id="{13C7125A-0B00-4D0F-9771-537A54975F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3726" y="2190105"/>
              <a:ext cx="1929283" cy="0"/>
            </a:xfrm>
            <a:prstGeom prst="straightConnector1">
              <a:avLst/>
            </a:prstGeom>
            <a:ln w="476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de flecha 29">
              <a:extLst>
                <a:ext uri="{FF2B5EF4-FFF2-40B4-BE49-F238E27FC236}">
                  <a16:creationId xmlns:a16="http://schemas.microsoft.com/office/drawing/2014/main" id="{0CAF4F11-B875-4DCB-8E96-B1260F4B0E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45836" y="6057044"/>
              <a:ext cx="1929283" cy="0"/>
            </a:xfrm>
            <a:prstGeom prst="straightConnector1">
              <a:avLst/>
            </a:prstGeom>
            <a:ln w="47625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31">
              <a:extLst>
                <a:ext uri="{FF2B5EF4-FFF2-40B4-BE49-F238E27FC236}">
                  <a16:creationId xmlns:a16="http://schemas.microsoft.com/office/drawing/2014/main" id="{B1AF3C2F-FAAF-4C0A-BCB6-3CEFAFDEA844}"/>
                </a:ext>
              </a:extLst>
            </p:cNvPr>
            <p:cNvCxnSpPr/>
            <p:nvPr/>
          </p:nvCxnSpPr>
          <p:spPr>
            <a:xfrm flipV="1">
              <a:off x="1255271" y="2190105"/>
              <a:ext cx="0" cy="696372"/>
            </a:xfrm>
            <a:prstGeom prst="line">
              <a:avLst/>
            </a:prstGeom>
            <a:ln w="47625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32">
              <a:extLst>
                <a:ext uri="{FF2B5EF4-FFF2-40B4-BE49-F238E27FC236}">
                  <a16:creationId xmlns:a16="http://schemas.microsoft.com/office/drawing/2014/main" id="{427E8520-C2CF-4EFA-9C5F-6108E6B113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45835" y="5182840"/>
              <a:ext cx="0" cy="878967"/>
            </a:xfrm>
            <a:prstGeom prst="line">
              <a:avLst/>
            </a:prstGeom>
            <a:ln w="476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CuadroTexto 27">
              <a:extLst>
                <a:ext uri="{FF2B5EF4-FFF2-40B4-BE49-F238E27FC236}">
                  <a16:creationId xmlns:a16="http://schemas.microsoft.com/office/drawing/2014/main" id="{F89B3CB8-3269-46AB-9625-645EC3DD1B19}"/>
                </a:ext>
              </a:extLst>
            </p:cNvPr>
            <p:cNvSpPr txBox="1"/>
            <p:nvPr/>
          </p:nvSpPr>
          <p:spPr>
            <a:xfrm>
              <a:off x="5722279" y="1826689"/>
              <a:ext cx="28821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atin typeface="Candara" panose="020E0502030303020204" pitchFamily="34" charset="0"/>
                </a:rPr>
                <a:t>Расходы на товары и услуги</a:t>
              </a:r>
              <a:endParaRPr lang="en-GB" sz="1600" dirty="0">
                <a:latin typeface="Candara" panose="020E0502030303020204" pitchFamily="34" charset="0"/>
              </a:endParaRPr>
            </a:p>
          </p:txBody>
        </p:sp>
        <p:sp>
          <p:nvSpPr>
            <p:cNvPr id="61" name="CuadroTexto 37">
              <a:extLst>
                <a:ext uri="{FF2B5EF4-FFF2-40B4-BE49-F238E27FC236}">
                  <a16:creationId xmlns:a16="http://schemas.microsoft.com/office/drawing/2014/main" id="{52ADDBCB-30DE-4CD0-8A76-D16DD2EC9A08}"/>
                </a:ext>
              </a:extLst>
            </p:cNvPr>
            <p:cNvSpPr txBox="1"/>
            <p:nvPr/>
          </p:nvSpPr>
          <p:spPr>
            <a:xfrm>
              <a:off x="1253726" y="1821206"/>
              <a:ext cx="20620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Candara" panose="020E0502030303020204" pitchFamily="34" charset="0"/>
                </a:rPr>
                <a:t>Выручка от продаж</a:t>
              </a:r>
              <a:endParaRPr lang="en-GB" sz="1600" dirty="0">
                <a:latin typeface="Candara" panose="020E0502030303020204" pitchFamily="34" charset="0"/>
              </a:endParaRPr>
            </a:p>
          </p:txBody>
        </p:sp>
        <p:sp>
          <p:nvSpPr>
            <p:cNvPr id="62" name="CuadroTexto 38">
              <a:extLst>
                <a:ext uri="{FF2B5EF4-FFF2-40B4-BE49-F238E27FC236}">
                  <a16:creationId xmlns:a16="http://schemas.microsoft.com/office/drawing/2014/main" id="{666D7A32-7292-4A1C-B8FF-E00DB602CD74}"/>
                </a:ext>
              </a:extLst>
            </p:cNvPr>
            <p:cNvSpPr txBox="1"/>
            <p:nvPr/>
          </p:nvSpPr>
          <p:spPr>
            <a:xfrm>
              <a:off x="1345835" y="6129974"/>
              <a:ext cx="19894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Candara" panose="020E0502030303020204" pitchFamily="34" charset="0"/>
                </a:rPr>
                <a:t>Плата за ресурсы</a:t>
              </a:r>
              <a:endParaRPr lang="en-GB" sz="1600" dirty="0">
                <a:latin typeface="Candara" panose="020E0502030303020204" pitchFamily="34" charset="0"/>
              </a:endParaRPr>
            </a:p>
          </p:txBody>
        </p:sp>
        <p:sp>
          <p:nvSpPr>
            <p:cNvPr id="63" name="CuadroTexto 47">
              <a:extLst>
                <a:ext uri="{FF2B5EF4-FFF2-40B4-BE49-F238E27FC236}">
                  <a16:creationId xmlns:a16="http://schemas.microsoft.com/office/drawing/2014/main" id="{6A110346-F7D0-4D73-BD5A-A1E387118AC5}"/>
                </a:ext>
              </a:extLst>
            </p:cNvPr>
            <p:cNvSpPr txBox="1"/>
            <p:nvPr/>
          </p:nvSpPr>
          <p:spPr>
            <a:xfrm>
              <a:off x="733980" y="4694043"/>
              <a:ext cx="16578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Candara" panose="020E0502030303020204" pitchFamily="34" charset="0"/>
                </a:rPr>
                <a:t>Предприятия</a:t>
              </a:r>
              <a:endParaRPr lang="en-GB" b="1" dirty="0">
                <a:latin typeface="Candara" panose="020E0502030303020204" pitchFamily="34" charset="0"/>
              </a:endParaRPr>
            </a:p>
          </p:txBody>
        </p:sp>
        <p:sp>
          <p:nvSpPr>
            <p:cNvPr id="64" name="CuadroTexto 48">
              <a:extLst>
                <a:ext uri="{FF2B5EF4-FFF2-40B4-BE49-F238E27FC236}">
                  <a16:creationId xmlns:a16="http://schemas.microsoft.com/office/drawing/2014/main" id="{2918489F-ECC5-42FC-815F-AF71C177532C}"/>
                </a:ext>
              </a:extLst>
            </p:cNvPr>
            <p:cNvSpPr txBox="1"/>
            <p:nvPr/>
          </p:nvSpPr>
          <p:spPr>
            <a:xfrm>
              <a:off x="5580112" y="2595059"/>
              <a:ext cx="17032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Candara" panose="020E0502030303020204" pitchFamily="34" charset="0"/>
                </a:rPr>
                <a:t>Покупка товаров и услуг</a:t>
              </a:r>
              <a:endParaRPr lang="en-GB" sz="1600" dirty="0">
                <a:latin typeface="Candara" panose="020E0502030303020204" pitchFamily="34" charset="0"/>
              </a:endParaRPr>
            </a:p>
          </p:txBody>
        </p:sp>
        <p:sp>
          <p:nvSpPr>
            <p:cNvPr id="65" name="CuadroTexto 49">
              <a:extLst>
                <a:ext uri="{FF2B5EF4-FFF2-40B4-BE49-F238E27FC236}">
                  <a16:creationId xmlns:a16="http://schemas.microsoft.com/office/drawing/2014/main" id="{D55EE034-4F38-40C3-9F76-0B01BCD28650}"/>
                </a:ext>
              </a:extLst>
            </p:cNvPr>
            <p:cNvSpPr txBox="1"/>
            <p:nvPr/>
          </p:nvSpPr>
          <p:spPr>
            <a:xfrm>
              <a:off x="1725137" y="2581811"/>
              <a:ext cx="1755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Candara" panose="020E0502030303020204" pitchFamily="34" charset="0"/>
                </a:rPr>
                <a:t>Продажа товаров и услуг</a:t>
              </a:r>
              <a:endParaRPr lang="en-GB" sz="1600" dirty="0">
                <a:latin typeface="Candara" panose="020E0502030303020204" pitchFamily="34" charset="0"/>
              </a:endParaRPr>
            </a:p>
          </p:txBody>
        </p:sp>
        <p:sp>
          <p:nvSpPr>
            <p:cNvPr id="66" name="CuadroTexto 50">
              <a:extLst>
                <a:ext uri="{FF2B5EF4-FFF2-40B4-BE49-F238E27FC236}">
                  <a16:creationId xmlns:a16="http://schemas.microsoft.com/office/drawing/2014/main" id="{AF1A669E-CCC8-4E4D-9024-A79A8B909013}"/>
                </a:ext>
              </a:extLst>
            </p:cNvPr>
            <p:cNvSpPr txBox="1"/>
            <p:nvPr/>
          </p:nvSpPr>
          <p:spPr>
            <a:xfrm>
              <a:off x="1737757" y="5302137"/>
              <a:ext cx="19292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Candara" panose="020E0502030303020204" pitchFamily="34" charset="0"/>
                </a:rPr>
                <a:t>Покупка ресурсов</a:t>
              </a:r>
              <a:endParaRPr lang="en-GB" sz="1600" dirty="0">
                <a:latin typeface="Candara" panose="020E0502030303020204" pitchFamily="34" charset="0"/>
              </a:endParaRPr>
            </a:p>
          </p:txBody>
        </p:sp>
      </p:grpSp>
      <p:sp>
        <p:nvSpPr>
          <p:cNvPr id="38" name="CuadroTexto 2">
            <a:extLst>
              <a:ext uri="{FF2B5EF4-FFF2-40B4-BE49-F238E27FC236}">
                <a16:creationId xmlns:a16="http://schemas.microsoft.com/office/drawing/2014/main" id="{27601DA4-DE74-4D9B-BB60-DD6B15492C2F}"/>
              </a:ext>
            </a:extLst>
          </p:cNvPr>
          <p:cNvSpPr txBox="1"/>
          <p:nvPr/>
        </p:nvSpPr>
        <p:spPr>
          <a:xfrm>
            <a:off x="8667750" y="6418455"/>
            <a:ext cx="2476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Eurostile LT"/>
              </a:rPr>
              <a:t>3</a:t>
            </a:r>
            <a:endParaRPr lang="es-ES" sz="1500" dirty="0">
              <a:latin typeface="Eurostile LT"/>
            </a:endParaRPr>
          </a:p>
        </p:txBody>
      </p:sp>
      <p:sp>
        <p:nvSpPr>
          <p:cNvPr id="39" name="CuadroTexto 2">
            <a:extLst>
              <a:ext uri="{FF2B5EF4-FFF2-40B4-BE49-F238E27FC236}">
                <a16:creationId xmlns:a16="http://schemas.microsoft.com/office/drawing/2014/main" id="{FCA62D83-1481-478E-AFA9-F70C4A837504}"/>
              </a:ext>
            </a:extLst>
          </p:cNvPr>
          <p:cNvSpPr txBox="1"/>
          <p:nvPr/>
        </p:nvSpPr>
        <p:spPr>
          <a:xfrm>
            <a:off x="384321" y="6321028"/>
            <a:ext cx="16810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700" dirty="0">
                <a:latin typeface="Candara" panose="020E0502030303020204" pitchFamily="34" charset="0"/>
              </a:rPr>
              <a:t>II </a:t>
            </a:r>
            <a:r>
              <a:rPr lang="ru-RU" sz="1700" dirty="0">
                <a:latin typeface="Candara" panose="020E0502030303020204" pitchFamily="34" charset="0"/>
              </a:rPr>
              <a:t>ОРСК</a:t>
            </a:r>
            <a:r>
              <a:rPr lang="es-ES" sz="1700" dirty="0">
                <a:latin typeface="Candara" panose="020E05020303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3527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>
            <a:extLst>
              <a:ext uri="{FF2B5EF4-FFF2-40B4-BE49-F238E27FC236}">
                <a16:creationId xmlns:a16="http://schemas.microsoft.com/office/drawing/2014/main" id="{2055F4BE-6F05-4E47-8E1B-9AE8C0052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80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71879" y="127309"/>
            <a:ext cx="7800242" cy="713380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>
                <a:solidFill>
                  <a:schemeClr val="tx1"/>
                </a:solidFill>
                <a:latin typeface="Candara" panose="020E0502030303020204" pitchFamily="34" charset="0"/>
              </a:rPr>
              <a:t>Экономический кругооборот</a:t>
            </a:r>
            <a:endParaRPr lang="en-GB" sz="34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FCDD2587-E506-4999-8AC4-341798CF2AA1}"/>
              </a:ext>
            </a:extLst>
          </p:cNvPr>
          <p:cNvCxnSpPr/>
          <p:nvPr/>
        </p:nvCxnSpPr>
        <p:spPr>
          <a:xfrm>
            <a:off x="5810323" y="1920205"/>
            <a:ext cx="1521166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1B1A403B-FFA5-438E-B7CA-783B0B682C31}"/>
              </a:ext>
            </a:extLst>
          </p:cNvPr>
          <p:cNvCxnSpPr/>
          <p:nvPr/>
        </p:nvCxnSpPr>
        <p:spPr>
          <a:xfrm>
            <a:off x="7373945" y="2578921"/>
            <a:ext cx="0" cy="42956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6" descr="Resultado de imagen de dibujo fabrica">
            <a:extLst>
              <a:ext uri="{FF2B5EF4-FFF2-40B4-BE49-F238E27FC236}">
                <a16:creationId xmlns:a16="http://schemas.microsoft.com/office/drawing/2014/main" id="{31704160-3E9F-4660-9AC6-8AA9A306C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91" y="2599844"/>
            <a:ext cx="2513634" cy="139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70648F7-222A-4BB7-A7F4-81D624DD4083}"/>
              </a:ext>
            </a:extLst>
          </p:cNvPr>
          <p:cNvGrpSpPr/>
          <p:nvPr/>
        </p:nvGrpSpPr>
        <p:grpSpPr>
          <a:xfrm>
            <a:off x="671879" y="1189096"/>
            <a:ext cx="7870468" cy="4647757"/>
            <a:chOff x="733980" y="1821206"/>
            <a:chExt cx="7870468" cy="4647757"/>
          </a:xfrm>
        </p:grpSpPr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4CC86A21-6AB2-46C4-BCF0-6E2895E5300D}"/>
                </a:ext>
              </a:extLst>
            </p:cNvPr>
            <p:cNvCxnSpPr/>
            <p:nvPr/>
          </p:nvCxnSpPr>
          <p:spPr>
            <a:xfrm>
              <a:off x="5722279" y="5756553"/>
              <a:ext cx="1521166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A14946CD-C4E5-441D-88A6-805E87FEE1CE}"/>
                </a:ext>
              </a:extLst>
            </p:cNvPr>
            <p:cNvCxnSpPr>
              <a:cxnSpLocks/>
            </p:cNvCxnSpPr>
            <p:nvPr/>
          </p:nvCxnSpPr>
          <p:spPr>
            <a:xfrm>
              <a:off x="7243445" y="5285433"/>
              <a:ext cx="0" cy="47112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de flecha 30">
              <a:extLst>
                <a:ext uri="{FF2B5EF4-FFF2-40B4-BE49-F238E27FC236}">
                  <a16:creationId xmlns:a16="http://schemas.microsoft.com/office/drawing/2014/main" id="{C61A9F17-A3E2-4FF4-9C13-84B514EDAA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22279" y="6069203"/>
              <a:ext cx="1929283" cy="0"/>
            </a:xfrm>
            <a:prstGeom prst="straightConnector1">
              <a:avLst/>
            </a:prstGeom>
            <a:ln w="476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50146231-5ECA-456C-9A34-FD0C12B5A6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51562" y="5194999"/>
              <a:ext cx="0" cy="869495"/>
            </a:xfrm>
            <a:prstGeom prst="line">
              <a:avLst/>
            </a:prstGeom>
            <a:ln w="47625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25B64C38-2BE7-4A03-9356-B10D7D8BCB40}"/>
                </a:ext>
              </a:extLst>
            </p:cNvPr>
            <p:cNvSpPr txBox="1"/>
            <p:nvPr/>
          </p:nvSpPr>
          <p:spPr>
            <a:xfrm>
              <a:off x="6350816" y="6130409"/>
              <a:ext cx="12018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atin typeface="Candara" panose="020E0502030303020204" pitchFamily="34" charset="0"/>
                </a:rPr>
                <a:t>Доходы</a:t>
              </a:r>
              <a:endParaRPr lang="en-GB" sz="1600" dirty="0">
                <a:latin typeface="Candara" panose="020E0502030303020204" pitchFamily="34" charset="0"/>
              </a:endParaRP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D28AAAB3-7642-4E1E-8894-D60E9D83E2D9}"/>
                </a:ext>
              </a:extLst>
            </p:cNvPr>
            <p:cNvSpPr txBox="1"/>
            <p:nvPr/>
          </p:nvSpPr>
          <p:spPr>
            <a:xfrm>
              <a:off x="6686920" y="4694043"/>
              <a:ext cx="1828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Candara" panose="020E0502030303020204" pitchFamily="34" charset="0"/>
                </a:rPr>
                <a:t>Домохозяйства</a:t>
              </a:r>
              <a:endParaRPr lang="en-GB" b="1" dirty="0">
                <a:latin typeface="Candara" panose="020E0502030303020204" pitchFamily="34" charset="0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11B2FBD4-A894-4BFF-8AE8-D98D9D40BAF7}"/>
                </a:ext>
              </a:extLst>
            </p:cNvPr>
            <p:cNvSpPr txBox="1"/>
            <p:nvPr/>
          </p:nvSpPr>
          <p:spPr>
            <a:xfrm>
              <a:off x="5386175" y="5288902"/>
              <a:ext cx="19292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Candara" panose="020E0502030303020204" pitchFamily="34" charset="0"/>
                </a:rPr>
                <a:t>Продажа ресурсов</a:t>
              </a:r>
              <a:endParaRPr lang="en-GB" sz="1600" dirty="0">
                <a:latin typeface="Candara" panose="020E0502030303020204" pitchFamily="34" charset="0"/>
              </a:endParaRPr>
            </a:p>
          </p:txBody>
        </p:sp>
        <p:pic>
          <p:nvPicPr>
            <p:cNvPr id="35" name="Picture 2" descr="Resultado de imagen de house">
              <a:extLst>
                <a:ext uri="{FF2B5EF4-FFF2-40B4-BE49-F238E27FC236}">
                  <a16:creationId xmlns:a16="http://schemas.microsoft.com/office/drawing/2014/main" id="{1C5F3A3F-7785-475B-909C-7695031DFA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3212976"/>
              <a:ext cx="1383574" cy="1440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ángulo: esquinas redondeadas 1">
              <a:extLst>
                <a:ext uri="{FF2B5EF4-FFF2-40B4-BE49-F238E27FC236}">
                  <a16:creationId xmlns:a16="http://schemas.microsoft.com/office/drawing/2014/main" id="{E5B120A9-C2F0-4AC7-9CE3-D561CA9484DE}"/>
                </a:ext>
              </a:extLst>
            </p:cNvPr>
            <p:cNvSpPr/>
            <p:nvPr/>
          </p:nvSpPr>
          <p:spPr>
            <a:xfrm>
              <a:off x="3522389" y="2020120"/>
              <a:ext cx="2012763" cy="61295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Candara" panose="020E0502030303020204" pitchFamily="34" charset="0"/>
                </a:rPr>
                <a:t>Рынок товаров и услуг</a:t>
              </a:r>
              <a:endParaRPr lang="en-GB" b="1" dirty="0">
                <a:latin typeface="Candara" panose="020E0502030303020204" pitchFamily="34" charset="0"/>
              </a:endParaRPr>
            </a:p>
          </p:txBody>
        </p:sp>
        <p:sp>
          <p:nvSpPr>
            <p:cNvPr id="41" name="Rectángulo: esquinas redondeadas 5">
              <a:extLst>
                <a:ext uri="{FF2B5EF4-FFF2-40B4-BE49-F238E27FC236}">
                  <a16:creationId xmlns:a16="http://schemas.microsoft.com/office/drawing/2014/main" id="{7C868240-35B0-45EA-B9C4-A6F451216E10}"/>
                </a:ext>
              </a:extLst>
            </p:cNvPr>
            <p:cNvSpPr/>
            <p:nvPr/>
          </p:nvSpPr>
          <p:spPr>
            <a:xfrm>
              <a:off x="3522390" y="5560331"/>
              <a:ext cx="2012763" cy="612950"/>
            </a:xfrm>
            <a:prstGeom prst="roundRect">
              <a:avLst/>
            </a:prstGeom>
            <a:solidFill>
              <a:srgbClr val="9E2B0A"/>
            </a:solidFill>
            <a:ln>
              <a:solidFill>
                <a:srgbClr val="9E2B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>
                  <a:latin typeface="Candara" panose="020E0502030303020204" pitchFamily="34" charset="0"/>
                </a:rPr>
                <a:t>Рынок экономических ресурсов</a:t>
              </a:r>
              <a:endParaRPr lang="en-GB" sz="1500" b="1" dirty="0">
                <a:latin typeface="Candara" panose="020E0502030303020204" pitchFamily="34" charset="0"/>
              </a:endParaRPr>
            </a:p>
          </p:txBody>
        </p:sp>
        <p:cxnSp>
          <p:nvCxnSpPr>
            <p:cNvPr id="43" name="Conector recto 9">
              <a:extLst>
                <a:ext uri="{FF2B5EF4-FFF2-40B4-BE49-F238E27FC236}">
                  <a16:creationId xmlns:a16="http://schemas.microsoft.com/office/drawing/2014/main" id="{67897C83-4620-45A0-A87F-464785D8A1B4}"/>
                </a:ext>
              </a:extLst>
            </p:cNvPr>
            <p:cNvCxnSpPr/>
            <p:nvPr/>
          </p:nvCxnSpPr>
          <p:spPr>
            <a:xfrm flipV="1">
              <a:off x="7782062" y="2218575"/>
              <a:ext cx="0" cy="696372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de flecha 11">
              <a:extLst>
                <a:ext uri="{FF2B5EF4-FFF2-40B4-BE49-F238E27FC236}">
                  <a16:creationId xmlns:a16="http://schemas.microsoft.com/office/drawing/2014/main" id="{BEAC1162-A4E4-47C9-A2D5-8B5E11E973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2779" y="2218575"/>
              <a:ext cx="1929283" cy="0"/>
            </a:xfrm>
            <a:prstGeom prst="straightConnector1">
              <a:avLst/>
            </a:prstGeom>
            <a:ln w="476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de flecha 15">
              <a:extLst>
                <a:ext uri="{FF2B5EF4-FFF2-40B4-BE49-F238E27FC236}">
                  <a16:creationId xmlns:a16="http://schemas.microsoft.com/office/drawing/2014/main" id="{CC1D1BB6-A90F-4C44-A25E-ECDE9F0F521E}"/>
                </a:ext>
              </a:extLst>
            </p:cNvPr>
            <p:cNvCxnSpPr/>
            <p:nvPr/>
          </p:nvCxnSpPr>
          <p:spPr>
            <a:xfrm>
              <a:off x="7373945" y="2566762"/>
              <a:ext cx="0" cy="429567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22">
              <a:extLst>
                <a:ext uri="{FF2B5EF4-FFF2-40B4-BE49-F238E27FC236}">
                  <a16:creationId xmlns:a16="http://schemas.microsoft.com/office/drawing/2014/main" id="{9CFC1E40-0C0D-4646-845B-4745EC5526B6}"/>
                </a:ext>
              </a:extLst>
            </p:cNvPr>
            <p:cNvCxnSpPr/>
            <p:nvPr/>
          </p:nvCxnSpPr>
          <p:spPr>
            <a:xfrm>
              <a:off x="1753952" y="5713620"/>
              <a:ext cx="1521166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23">
              <a:extLst>
                <a:ext uri="{FF2B5EF4-FFF2-40B4-BE49-F238E27FC236}">
                  <a16:creationId xmlns:a16="http://schemas.microsoft.com/office/drawing/2014/main" id="{4A25439B-3237-4E50-9CC4-B02795BF9FBB}"/>
                </a:ext>
              </a:extLst>
            </p:cNvPr>
            <p:cNvCxnSpPr/>
            <p:nvPr/>
          </p:nvCxnSpPr>
          <p:spPr>
            <a:xfrm>
              <a:off x="1753952" y="2558910"/>
              <a:ext cx="1521166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de flecha 24">
              <a:extLst>
                <a:ext uri="{FF2B5EF4-FFF2-40B4-BE49-F238E27FC236}">
                  <a16:creationId xmlns:a16="http://schemas.microsoft.com/office/drawing/2014/main" id="{47411AD8-5900-4494-B5E9-42F9A2B73B78}"/>
                </a:ext>
              </a:extLst>
            </p:cNvPr>
            <p:cNvCxnSpPr/>
            <p:nvPr/>
          </p:nvCxnSpPr>
          <p:spPr>
            <a:xfrm>
              <a:off x="1753952" y="2566762"/>
              <a:ext cx="0" cy="429567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de flecha 25">
              <a:extLst>
                <a:ext uri="{FF2B5EF4-FFF2-40B4-BE49-F238E27FC236}">
                  <a16:creationId xmlns:a16="http://schemas.microsoft.com/office/drawing/2014/main" id="{FDB3C619-E75C-4651-BF84-FEADE423B95C}"/>
                </a:ext>
              </a:extLst>
            </p:cNvPr>
            <p:cNvCxnSpPr>
              <a:cxnSpLocks/>
            </p:cNvCxnSpPr>
            <p:nvPr/>
          </p:nvCxnSpPr>
          <p:spPr>
            <a:xfrm>
              <a:off x="1753952" y="5182839"/>
              <a:ext cx="0" cy="521308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de flecha 28">
              <a:extLst>
                <a:ext uri="{FF2B5EF4-FFF2-40B4-BE49-F238E27FC236}">
                  <a16:creationId xmlns:a16="http://schemas.microsoft.com/office/drawing/2014/main" id="{13C7125A-0B00-4D0F-9771-537A54975F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3726" y="2190105"/>
              <a:ext cx="1929283" cy="0"/>
            </a:xfrm>
            <a:prstGeom prst="straightConnector1">
              <a:avLst/>
            </a:prstGeom>
            <a:ln w="476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de flecha 29">
              <a:extLst>
                <a:ext uri="{FF2B5EF4-FFF2-40B4-BE49-F238E27FC236}">
                  <a16:creationId xmlns:a16="http://schemas.microsoft.com/office/drawing/2014/main" id="{0CAF4F11-B875-4DCB-8E96-B1260F4B0E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45836" y="6057044"/>
              <a:ext cx="1929283" cy="0"/>
            </a:xfrm>
            <a:prstGeom prst="straightConnector1">
              <a:avLst/>
            </a:prstGeom>
            <a:ln w="47625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31">
              <a:extLst>
                <a:ext uri="{FF2B5EF4-FFF2-40B4-BE49-F238E27FC236}">
                  <a16:creationId xmlns:a16="http://schemas.microsoft.com/office/drawing/2014/main" id="{B1AF3C2F-FAAF-4C0A-BCB6-3CEFAFDEA844}"/>
                </a:ext>
              </a:extLst>
            </p:cNvPr>
            <p:cNvCxnSpPr/>
            <p:nvPr/>
          </p:nvCxnSpPr>
          <p:spPr>
            <a:xfrm flipV="1">
              <a:off x="1255271" y="2190105"/>
              <a:ext cx="0" cy="696372"/>
            </a:xfrm>
            <a:prstGeom prst="line">
              <a:avLst/>
            </a:prstGeom>
            <a:ln w="47625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32">
              <a:extLst>
                <a:ext uri="{FF2B5EF4-FFF2-40B4-BE49-F238E27FC236}">
                  <a16:creationId xmlns:a16="http://schemas.microsoft.com/office/drawing/2014/main" id="{427E8520-C2CF-4EFA-9C5F-6108E6B113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45835" y="5182840"/>
              <a:ext cx="0" cy="878967"/>
            </a:xfrm>
            <a:prstGeom prst="line">
              <a:avLst/>
            </a:prstGeom>
            <a:ln w="476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CuadroTexto 27">
              <a:extLst>
                <a:ext uri="{FF2B5EF4-FFF2-40B4-BE49-F238E27FC236}">
                  <a16:creationId xmlns:a16="http://schemas.microsoft.com/office/drawing/2014/main" id="{F89B3CB8-3269-46AB-9625-645EC3DD1B19}"/>
                </a:ext>
              </a:extLst>
            </p:cNvPr>
            <p:cNvSpPr txBox="1"/>
            <p:nvPr/>
          </p:nvSpPr>
          <p:spPr>
            <a:xfrm>
              <a:off x="5722279" y="1826689"/>
              <a:ext cx="28821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atin typeface="Candara" panose="020E0502030303020204" pitchFamily="34" charset="0"/>
                </a:rPr>
                <a:t>Расходы на товары и услуги</a:t>
              </a:r>
              <a:endParaRPr lang="en-GB" sz="1600" dirty="0">
                <a:latin typeface="Candara" panose="020E0502030303020204" pitchFamily="34" charset="0"/>
              </a:endParaRPr>
            </a:p>
          </p:txBody>
        </p:sp>
        <p:sp>
          <p:nvSpPr>
            <p:cNvPr id="61" name="CuadroTexto 37">
              <a:extLst>
                <a:ext uri="{FF2B5EF4-FFF2-40B4-BE49-F238E27FC236}">
                  <a16:creationId xmlns:a16="http://schemas.microsoft.com/office/drawing/2014/main" id="{52ADDBCB-30DE-4CD0-8A76-D16DD2EC9A08}"/>
                </a:ext>
              </a:extLst>
            </p:cNvPr>
            <p:cNvSpPr txBox="1"/>
            <p:nvPr/>
          </p:nvSpPr>
          <p:spPr>
            <a:xfrm>
              <a:off x="1253726" y="1821206"/>
              <a:ext cx="20620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Candara" panose="020E0502030303020204" pitchFamily="34" charset="0"/>
                </a:rPr>
                <a:t>Выручка от продаж</a:t>
              </a:r>
              <a:endParaRPr lang="en-GB" sz="1600" dirty="0">
                <a:latin typeface="Candara" panose="020E0502030303020204" pitchFamily="34" charset="0"/>
              </a:endParaRPr>
            </a:p>
          </p:txBody>
        </p:sp>
        <p:sp>
          <p:nvSpPr>
            <p:cNvPr id="62" name="CuadroTexto 38">
              <a:extLst>
                <a:ext uri="{FF2B5EF4-FFF2-40B4-BE49-F238E27FC236}">
                  <a16:creationId xmlns:a16="http://schemas.microsoft.com/office/drawing/2014/main" id="{666D7A32-7292-4A1C-B8FF-E00DB602CD74}"/>
                </a:ext>
              </a:extLst>
            </p:cNvPr>
            <p:cNvSpPr txBox="1"/>
            <p:nvPr/>
          </p:nvSpPr>
          <p:spPr>
            <a:xfrm>
              <a:off x="1345835" y="6129974"/>
              <a:ext cx="19894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Candara" panose="020E0502030303020204" pitchFamily="34" charset="0"/>
                </a:rPr>
                <a:t>Плата за ресурсы</a:t>
              </a:r>
              <a:endParaRPr lang="en-GB" sz="1600" dirty="0">
                <a:latin typeface="Candara" panose="020E0502030303020204" pitchFamily="34" charset="0"/>
              </a:endParaRPr>
            </a:p>
          </p:txBody>
        </p:sp>
        <p:sp>
          <p:nvSpPr>
            <p:cNvPr id="63" name="CuadroTexto 47">
              <a:extLst>
                <a:ext uri="{FF2B5EF4-FFF2-40B4-BE49-F238E27FC236}">
                  <a16:creationId xmlns:a16="http://schemas.microsoft.com/office/drawing/2014/main" id="{6A110346-F7D0-4D73-BD5A-A1E387118AC5}"/>
                </a:ext>
              </a:extLst>
            </p:cNvPr>
            <p:cNvSpPr txBox="1"/>
            <p:nvPr/>
          </p:nvSpPr>
          <p:spPr>
            <a:xfrm>
              <a:off x="733980" y="4694043"/>
              <a:ext cx="16578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Candara" panose="020E0502030303020204" pitchFamily="34" charset="0"/>
                </a:rPr>
                <a:t>Предприятия</a:t>
              </a:r>
              <a:endParaRPr lang="en-GB" b="1" dirty="0">
                <a:latin typeface="Candara" panose="020E0502030303020204" pitchFamily="34" charset="0"/>
              </a:endParaRPr>
            </a:p>
          </p:txBody>
        </p:sp>
        <p:sp>
          <p:nvSpPr>
            <p:cNvPr id="64" name="CuadroTexto 48">
              <a:extLst>
                <a:ext uri="{FF2B5EF4-FFF2-40B4-BE49-F238E27FC236}">
                  <a16:creationId xmlns:a16="http://schemas.microsoft.com/office/drawing/2014/main" id="{2918489F-ECC5-42FC-815F-AF71C177532C}"/>
                </a:ext>
              </a:extLst>
            </p:cNvPr>
            <p:cNvSpPr txBox="1"/>
            <p:nvPr/>
          </p:nvSpPr>
          <p:spPr>
            <a:xfrm>
              <a:off x="5580112" y="2595059"/>
              <a:ext cx="17032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Candara" panose="020E0502030303020204" pitchFamily="34" charset="0"/>
                </a:rPr>
                <a:t>Покупка товаров и услуг</a:t>
              </a:r>
              <a:endParaRPr lang="en-GB" sz="1600" dirty="0">
                <a:latin typeface="Candara" panose="020E0502030303020204" pitchFamily="34" charset="0"/>
              </a:endParaRPr>
            </a:p>
          </p:txBody>
        </p:sp>
        <p:sp>
          <p:nvSpPr>
            <p:cNvPr id="65" name="CuadroTexto 49">
              <a:extLst>
                <a:ext uri="{FF2B5EF4-FFF2-40B4-BE49-F238E27FC236}">
                  <a16:creationId xmlns:a16="http://schemas.microsoft.com/office/drawing/2014/main" id="{D55EE034-4F38-40C3-9F76-0B01BCD28650}"/>
                </a:ext>
              </a:extLst>
            </p:cNvPr>
            <p:cNvSpPr txBox="1"/>
            <p:nvPr/>
          </p:nvSpPr>
          <p:spPr>
            <a:xfrm>
              <a:off x="1725137" y="2581811"/>
              <a:ext cx="1755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Candara" panose="020E0502030303020204" pitchFamily="34" charset="0"/>
                </a:rPr>
                <a:t>Продажа товаров и услуг</a:t>
              </a:r>
              <a:endParaRPr lang="en-GB" sz="1600" dirty="0">
                <a:latin typeface="Candara" panose="020E0502030303020204" pitchFamily="34" charset="0"/>
              </a:endParaRPr>
            </a:p>
          </p:txBody>
        </p:sp>
        <p:sp>
          <p:nvSpPr>
            <p:cNvPr id="66" name="CuadroTexto 50">
              <a:extLst>
                <a:ext uri="{FF2B5EF4-FFF2-40B4-BE49-F238E27FC236}">
                  <a16:creationId xmlns:a16="http://schemas.microsoft.com/office/drawing/2014/main" id="{AF1A669E-CCC8-4E4D-9024-A79A8B909013}"/>
                </a:ext>
              </a:extLst>
            </p:cNvPr>
            <p:cNvSpPr txBox="1"/>
            <p:nvPr/>
          </p:nvSpPr>
          <p:spPr>
            <a:xfrm>
              <a:off x="1737757" y="5302137"/>
              <a:ext cx="19292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Candara" panose="020E0502030303020204" pitchFamily="34" charset="0"/>
                </a:rPr>
                <a:t>Покупка ресурсов</a:t>
              </a:r>
              <a:endParaRPr lang="en-GB" sz="1600" dirty="0">
                <a:latin typeface="Candara" panose="020E0502030303020204" pitchFamily="34" charset="0"/>
              </a:endParaRPr>
            </a:p>
          </p:txBody>
        </p:sp>
      </p:grpSp>
      <p:pic>
        <p:nvPicPr>
          <p:cNvPr id="38" name="Picture 2" descr="Resultado de imagen de dibujo gobierno">
            <a:extLst>
              <a:ext uri="{FF2B5EF4-FFF2-40B4-BE49-F238E27FC236}">
                <a16:creationId xmlns:a16="http://schemas.microsoft.com/office/drawing/2014/main" id="{6CE62C23-C355-468F-AB29-685D2F6DA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518" y="2756676"/>
            <a:ext cx="1446964" cy="134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uadroTexto 34">
            <a:extLst>
              <a:ext uri="{FF2B5EF4-FFF2-40B4-BE49-F238E27FC236}">
                <a16:creationId xmlns:a16="http://schemas.microsoft.com/office/drawing/2014/main" id="{F79F10EB-9B2A-46F4-BD54-08949DAC6611}"/>
              </a:ext>
            </a:extLst>
          </p:cNvPr>
          <p:cNvSpPr txBox="1"/>
          <p:nvPr/>
        </p:nvSpPr>
        <p:spPr>
          <a:xfrm>
            <a:off x="3679402" y="3754649"/>
            <a:ext cx="175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andara" panose="020E0502030303020204" pitchFamily="34" charset="0"/>
              </a:rPr>
              <a:t>Правительство</a:t>
            </a:r>
            <a:endParaRPr lang="en-GB" b="1" dirty="0">
              <a:latin typeface="Candara" panose="020E0502030303020204" pitchFamily="34" charset="0"/>
            </a:endParaRPr>
          </a:p>
        </p:txBody>
      </p:sp>
      <p:cxnSp>
        <p:nvCxnSpPr>
          <p:cNvPr id="48" name="Conector recto de flecha 4">
            <a:extLst>
              <a:ext uri="{FF2B5EF4-FFF2-40B4-BE49-F238E27FC236}">
                <a16:creationId xmlns:a16="http://schemas.microsoft.com/office/drawing/2014/main" id="{149422BF-EF07-4FF2-B67F-8B774362126B}"/>
              </a:ext>
            </a:extLst>
          </p:cNvPr>
          <p:cNvCxnSpPr/>
          <p:nvPr/>
        </p:nvCxnSpPr>
        <p:spPr>
          <a:xfrm flipH="1">
            <a:off x="5438693" y="3282746"/>
            <a:ext cx="1078209" cy="0"/>
          </a:xfrm>
          <a:prstGeom prst="straightConnector1">
            <a:avLst/>
          </a:prstGeom>
          <a:ln w="412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0">
            <a:extLst>
              <a:ext uri="{FF2B5EF4-FFF2-40B4-BE49-F238E27FC236}">
                <a16:creationId xmlns:a16="http://schemas.microsoft.com/office/drawing/2014/main" id="{F52C8C88-1781-47AB-BF97-25789450D9E4}"/>
              </a:ext>
            </a:extLst>
          </p:cNvPr>
          <p:cNvCxnSpPr/>
          <p:nvPr/>
        </p:nvCxnSpPr>
        <p:spPr>
          <a:xfrm>
            <a:off x="2740270" y="3484452"/>
            <a:ext cx="1097855" cy="0"/>
          </a:xfrm>
          <a:prstGeom prst="straightConnector1">
            <a:avLst/>
          </a:prstGeom>
          <a:ln w="412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42">
            <a:extLst>
              <a:ext uri="{FF2B5EF4-FFF2-40B4-BE49-F238E27FC236}">
                <a16:creationId xmlns:a16="http://schemas.microsoft.com/office/drawing/2014/main" id="{B1EE7B4E-0263-4A75-AFF1-E3DDA60807FA}"/>
              </a:ext>
            </a:extLst>
          </p:cNvPr>
          <p:cNvSpPr txBox="1"/>
          <p:nvPr/>
        </p:nvSpPr>
        <p:spPr>
          <a:xfrm>
            <a:off x="2458734" y="2768993"/>
            <a:ext cx="1536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andara" panose="020E0502030303020204" pitchFamily="34" charset="0"/>
              </a:rPr>
              <a:t>Покупка товаров и услуг</a:t>
            </a:r>
            <a:endParaRPr lang="en-GB" sz="1400" dirty="0">
              <a:latin typeface="Candara" panose="020E0502030303020204" pitchFamily="34" charset="0"/>
            </a:endParaRPr>
          </a:p>
        </p:txBody>
      </p:sp>
      <p:sp>
        <p:nvSpPr>
          <p:cNvPr id="51" name="CuadroTexto 44">
            <a:extLst>
              <a:ext uri="{FF2B5EF4-FFF2-40B4-BE49-F238E27FC236}">
                <a16:creationId xmlns:a16="http://schemas.microsoft.com/office/drawing/2014/main" id="{18004FEB-3F90-49D9-A4AD-56C43F0704C3}"/>
              </a:ext>
            </a:extLst>
          </p:cNvPr>
          <p:cNvSpPr txBox="1"/>
          <p:nvPr/>
        </p:nvSpPr>
        <p:spPr>
          <a:xfrm>
            <a:off x="2545292" y="3555756"/>
            <a:ext cx="1300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andara" panose="020E0502030303020204" pitchFamily="34" charset="0"/>
              </a:rPr>
              <a:t>Налоги</a:t>
            </a:r>
            <a:endParaRPr lang="en-GB" sz="1400" dirty="0">
              <a:latin typeface="Candara" panose="020E0502030303020204" pitchFamily="34" charset="0"/>
            </a:endParaRPr>
          </a:p>
        </p:txBody>
      </p:sp>
      <p:sp>
        <p:nvSpPr>
          <p:cNvPr id="67" name="CuadroTexto 45">
            <a:extLst>
              <a:ext uri="{FF2B5EF4-FFF2-40B4-BE49-F238E27FC236}">
                <a16:creationId xmlns:a16="http://schemas.microsoft.com/office/drawing/2014/main" id="{BC132B7F-16E4-4171-A6E7-B734B1E93EF1}"/>
              </a:ext>
            </a:extLst>
          </p:cNvPr>
          <p:cNvSpPr txBox="1"/>
          <p:nvPr/>
        </p:nvSpPr>
        <p:spPr>
          <a:xfrm>
            <a:off x="5285674" y="2874877"/>
            <a:ext cx="1300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andara" panose="020E0502030303020204" pitchFamily="34" charset="0"/>
              </a:rPr>
              <a:t>Налоги</a:t>
            </a:r>
            <a:endParaRPr lang="en-GB" sz="1400" dirty="0">
              <a:latin typeface="Candara" panose="020E0502030303020204" pitchFamily="34" charset="0"/>
            </a:endParaRPr>
          </a:p>
        </p:txBody>
      </p:sp>
      <p:sp>
        <p:nvSpPr>
          <p:cNvPr id="68" name="CuadroTexto 46">
            <a:extLst>
              <a:ext uri="{FF2B5EF4-FFF2-40B4-BE49-F238E27FC236}">
                <a16:creationId xmlns:a16="http://schemas.microsoft.com/office/drawing/2014/main" id="{0A4B4426-0161-43BD-83DF-1F3F367F99E9}"/>
              </a:ext>
            </a:extLst>
          </p:cNvPr>
          <p:cNvSpPr txBox="1"/>
          <p:nvPr/>
        </p:nvSpPr>
        <p:spPr>
          <a:xfrm>
            <a:off x="5368921" y="3484452"/>
            <a:ext cx="1300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andara" panose="020E0502030303020204" pitchFamily="34" charset="0"/>
              </a:rPr>
              <a:t>Субсидии</a:t>
            </a:r>
            <a:endParaRPr lang="en-GB" sz="1400" dirty="0">
              <a:latin typeface="Candara" panose="020E0502030303020204" pitchFamily="34" charset="0"/>
            </a:endParaRPr>
          </a:p>
        </p:txBody>
      </p:sp>
      <p:cxnSp>
        <p:nvCxnSpPr>
          <p:cNvPr id="69" name="Conector recto de flecha 10">
            <a:extLst>
              <a:ext uri="{FF2B5EF4-FFF2-40B4-BE49-F238E27FC236}">
                <a16:creationId xmlns:a16="http://schemas.microsoft.com/office/drawing/2014/main" id="{1C5C0079-16B2-46F3-ADCA-FAC9DFE68345}"/>
              </a:ext>
            </a:extLst>
          </p:cNvPr>
          <p:cNvCxnSpPr>
            <a:cxnSpLocks/>
          </p:cNvCxnSpPr>
          <p:nvPr/>
        </p:nvCxnSpPr>
        <p:spPr>
          <a:xfrm>
            <a:off x="4348274" y="2095033"/>
            <a:ext cx="0" cy="6739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de flecha 52">
            <a:extLst>
              <a:ext uri="{FF2B5EF4-FFF2-40B4-BE49-F238E27FC236}">
                <a16:creationId xmlns:a16="http://schemas.microsoft.com/office/drawing/2014/main" id="{1EE27F14-FFCE-4E00-9E6F-5695BE7D3631}"/>
              </a:ext>
            </a:extLst>
          </p:cNvPr>
          <p:cNvCxnSpPr>
            <a:cxnSpLocks/>
          </p:cNvCxnSpPr>
          <p:nvPr/>
        </p:nvCxnSpPr>
        <p:spPr>
          <a:xfrm>
            <a:off x="4332544" y="4216100"/>
            <a:ext cx="0" cy="67396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de flecha 53">
            <a:extLst>
              <a:ext uri="{FF2B5EF4-FFF2-40B4-BE49-F238E27FC236}">
                <a16:creationId xmlns:a16="http://schemas.microsoft.com/office/drawing/2014/main" id="{9AFE9DB5-485E-492E-B9F6-95A12D2310C6}"/>
              </a:ext>
            </a:extLst>
          </p:cNvPr>
          <p:cNvCxnSpPr>
            <a:cxnSpLocks/>
          </p:cNvCxnSpPr>
          <p:nvPr/>
        </p:nvCxnSpPr>
        <p:spPr>
          <a:xfrm>
            <a:off x="4598560" y="2095033"/>
            <a:ext cx="0" cy="67396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de flecha 54">
            <a:extLst>
              <a:ext uri="{FF2B5EF4-FFF2-40B4-BE49-F238E27FC236}">
                <a16:creationId xmlns:a16="http://schemas.microsoft.com/office/drawing/2014/main" id="{B821827C-0385-45DB-AD7F-D51BB75B6E05}"/>
              </a:ext>
            </a:extLst>
          </p:cNvPr>
          <p:cNvCxnSpPr>
            <a:cxnSpLocks/>
          </p:cNvCxnSpPr>
          <p:nvPr/>
        </p:nvCxnSpPr>
        <p:spPr>
          <a:xfrm>
            <a:off x="4598560" y="4213749"/>
            <a:ext cx="0" cy="67396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uadroTexto 56">
            <a:extLst>
              <a:ext uri="{FF2B5EF4-FFF2-40B4-BE49-F238E27FC236}">
                <a16:creationId xmlns:a16="http://schemas.microsoft.com/office/drawing/2014/main" id="{D261C04F-2087-4861-9139-6FCFB263F5CD}"/>
              </a:ext>
            </a:extLst>
          </p:cNvPr>
          <p:cNvSpPr txBox="1"/>
          <p:nvPr/>
        </p:nvSpPr>
        <p:spPr>
          <a:xfrm>
            <a:off x="3041526" y="4325216"/>
            <a:ext cx="1217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Candara" panose="020E0502030303020204" pitchFamily="34" charset="0"/>
              </a:rPr>
              <a:t>Расходы</a:t>
            </a:r>
            <a:endParaRPr lang="en-GB" sz="1400" dirty="0">
              <a:latin typeface="Candara" panose="020E0502030303020204" pitchFamily="34" charset="0"/>
            </a:endParaRPr>
          </a:p>
        </p:txBody>
      </p:sp>
      <p:sp>
        <p:nvSpPr>
          <p:cNvPr id="74" name="CuadroTexto 58">
            <a:extLst>
              <a:ext uri="{FF2B5EF4-FFF2-40B4-BE49-F238E27FC236}">
                <a16:creationId xmlns:a16="http://schemas.microsoft.com/office/drawing/2014/main" id="{99B898B2-5C7C-491D-AF7B-215E8425FC0F}"/>
              </a:ext>
            </a:extLst>
          </p:cNvPr>
          <p:cNvSpPr txBox="1"/>
          <p:nvPr/>
        </p:nvSpPr>
        <p:spPr>
          <a:xfrm>
            <a:off x="4667121" y="4350843"/>
            <a:ext cx="1198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andara" panose="020E0502030303020204" pitchFamily="34" charset="0"/>
              </a:rPr>
              <a:t>Ресурсы</a:t>
            </a:r>
            <a:endParaRPr lang="en-GB" sz="1400" dirty="0">
              <a:latin typeface="Candara" panose="020E0502030303020204" pitchFamily="34" charset="0"/>
            </a:endParaRPr>
          </a:p>
        </p:txBody>
      </p:sp>
      <p:sp>
        <p:nvSpPr>
          <p:cNvPr id="75" name="CuadroTexto 55">
            <a:extLst>
              <a:ext uri="{FF2B5EF4-FFF2-40B4-BE49-F238E27FC236}">
                <a16:creationId xmlns:a16="http://schemas.microsoft.com/office/drawing/2014/main" id="{C8CA4B91-90FF-47D2-8504-8CBDDF530E83}"/>
              </a:ext>
            </a:extLst>
          </p:cNvPr>
          <p:cNvSpPr txBox="1"/>
          <p:nvPr/>
        </p:nvSpPr>
        <p:spPr>
          <a:xfrm>
            <a:off x="3195141" y="2120258"/>
            <a:ext cx="1300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andara" panose="020E0502030303020204" pitchFamily="34" charset="0"/>
              </a:rPr>
              <a:t>Товары и услуги</a:t>
            </a:r>
            <a:endParaRPr lang="en-GB" sz="1400" dirty="0">
              <a:latin typeface="Candara" panose="020E0502030303020204" pitchFamily="34" charset="0"/>
            </a:endParaRPr>
          </a:p>
        </p:txBody>
      </p:sp>
      <p:sp>
        <p:nvSpPr>
          <p:cNvPr id="76" name="CuadroTexto 57">
            <a:extLst>
              <a:ext uri="{FF2B5EF4-FFF2-40B4-BE49-F238E27FC236}">
                <a16:creationId xmlns:a16="http://schemas.microsoft.com/office/drawing/2014/main" id="{746B011A-5DD6-43E2-9772-0CFF999E8B04}"/>
              </a:ext>
            </a:extLst>
          </p:cNvPr>
          <p:cNvSpPr txBox="1"/>
          <p:nvPr/>
        </p:nvSpPr>
        <p:spPr>
          <a:xfrm>
            <a:off x="4485405" y="2193141"/>
            <a:ext cx="1300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andara" panose="020E0502030303020204" pitchFamily="34" charset="0"/>
              </a:rPr>
              <a:t>Расходы</a:t>
            </a:r>
            <a:endParaRPr lang="en-GB" sz="1400" dirty="0">
              <a:latin typeface="Candara" panose="020E0502030303020204" pitchFamily="34" charset="0"/>
            </a:endParaRPr>
          </a:p>
        </p:txBody>
      </p:sp>
      <p:cxnSp>
        <p:nvCxnSpPr>
          <p:cNvPr id="77" name="Conector recto de flecha 41">
            <a:extLst>
              <a:ext uri="{FF2B5EF4-FFF2-40B4-BE49-F238E27FC236}">
                <a16:creationId xmlns:a16="http://schemas.microsoft.com/office/drawing/2014/main" id="{6EDD1FFD-50E5-4AB6-A5D4-94B5FD3C9C97}"/>
              </a:ext>
            </a:extLst>
          </p:cNvPr>
          <p:cNvCxnSpPr/>
          <p:nvPr/>
        </p:nvCxnSpPr>
        <p:spPr>
          <a:xfrm flipH="1">
            <a:off x="2714603" y="3291051"/>
            <a:ext cx="1078209" cy="0"/>
          </a:xfrm>
          <a:prstGeom prst="straightConnector1">
            <a:avLst/>
          </a:prstGeom>
          <a:ln w="412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de flecha 7">
            <a:extLst>
              <a:ext uri="{FF2B5EF4-FFF2-40B4-BE49-F238E27FC236}">
                <a16:creationId xmlns:a16="http://schemas.microsoft.com/office/drawing/2014/main" id="{D27EE7A1-6666-4B1A-A71B-D96863A80E6E}"/>
              </a:ext>
            </a:extLst>
          </p:cNvPr>
          <p:cNvCxnSpPr/>
          <p:nvPr/>
        </p:nvCxnSpPr>
        <p:spPr>
          <a:xfrm>
            <a:off x="5473051" y="3466650"/>
            <a:ext cx="1097855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uadroTexto 2">
            <a:extLst>
              <a:ext uri="{FF2B5EF4-FFF2-40B4-BE49-F238E27FC236}">
                <a16:creationId xmlns:a16="http://schemas.microsoft.com/office/drawing/2014/main" id="{B14F3455-5A37-42E5-B88A-72349DAD2859}"/>
              </a:ext>
            </a:extLst>
          </p:cNvPr>
          <p:cNvSpPr txBox="1"/>
          <p:nvPr/>
        </p:nvSpPr>
        <p:spPr>
          <a:xfrm>
            <a:off x="8667750" y="6418455"/>
            <a:ext cx="2476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Eurostile LT"/>
              </a:rPr>
              <a:t>4</a:t>
            </a:r>
            <a:endParaRPr lang="es-ES" sz="1500" dirty="0">
              <a:latin typeface="Eurostile LT"/>
            </a:endParaRPr>
          </a:p>
        </p:txBody>
      </p:sp>
      <p:sp>
        <p:nvSpPr>
          <p:cNvPr id="80" name="CuadroTexto 2">
            <a:extLst>
              <a:ext uri="{FF2B5EF4-FFF2-40B4-BE49-F238E27FC236}">
                <a16:creationId xmlns:a16="http://schemas.microsoft.com/office/drawing/2014/main" id="{8E44EB77-89BF-4D31-A717-F9B2BE597DE4}"/>
              </a:ext>
            </a:extLst>
          </p:cNvPr>
          <p:cNvSpPr txBox="1"/>
          <p:nvPr/>
        </p:nvSpPr>
        <p:spPr>
          <a:xfrm>
            <a:off x="384321" y="6321028"/>
            <a:ext cx="16810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700" dirty="0">
                <a:latin typeface="Candara" panose="020E0502030303020204" pitchFamily="34" charset="0"/>
              </a:rPr>
              <a:t>II </a:t>
            </a:r>
            <a:r>
              <a:rPr lang="ru-RU" sz="1700" dirty="0">
                <a:latin typeface="Candara" panose="020E0502030303020204" pitchFamily="34" charset="0"/>
              </a:rPr>
              <a:t>ОРСК</a:t>
            </a:r>
            <a:r>
              <a:rPr lang="es-ES" sz="1700" dirty="0">
                <a:latin typeface="Candara" panose="020E05020303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3643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>
            <a:extLst>
              <a:ext uri="{FF2B5EF4-FFF2-40B4-BE49-F238E27FC236}">
                <a16:creationId xmlns:a16="http://schemas.microsoft.com/office/drawing/2014/main" id="{2055F4BE-6F05-4E47-8E1B-9AE8C0052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80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71879" y="127309"/>
            <a:ext cx="7800242" cy="713380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>
                <a:solidFill>
                  <a:schemeClr val="tx1"/>
                </a:solidFill>
                <a:latin typeface="Candara" panose="020E0502030303020204" pitchFamily="34" charset="0"/>
              </a:rPr>
              <a:t>Экономический кругооборот</a:t>
            </a:r>
            <a:endParaRPr lang="en-GB" sz="34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FCDD2587-E506-4999-8AC4-341798CF2AA1}"/>
              </a:ext>
            </a:extLst>
          </p:cNvPr>
          <p:cNvCxnSpPr/>
          <p:nvPr/>
        </p:nvCxnSpPr>
        <p:spPr>
          <a:xfrm>
            <a:off x="5810323" y="1920205"/>
            <a:ext cx="1521166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6" descr="Resultado de imagen de dibujo fabrica">
            <a:extLst>
              <a:ext uri="{FF2B5EF4-FFF2-40B4-BE49-F238E27FC236}">
                <a16:creationId xmlns:a16="http://schemas.microsoft.com/office/drawing/2014/main" id="{31704160-3E9F-4660-9AC6-8AA9A306C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30" y="2825071"/>
            <a:ext cx="2513634" cy="139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70648F7-222A-4BB7-A7F4-81D624DD4083}"/>
              </a:ext>
            </a:extLst>
          </p:cNvPr>
          <p:cNvGrpSpPr/>
          <p:nvPr/>
        </p:nvGrpSpPr>
        <p:grpSpPr>
          <a:xfrm>
            <a:off x="762989" y="1182261"/>
            <a:ext cx="7853848" cy="5047622"/>
            <a:chOff x="750600" y="1821206"/>
            <a:chExt cx="7853848" cy="5047622"/>
          </a:xfrm>
        </p:grpSpPr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4CC86A21-6AB2-46C4-BCF0-6E2895E5300D}"/>
                </a:ext>
              </a:extLst>
            </p:cNvPr>
            <p:cNvCxnSpPr/>
            <p:nvPr/>
          </p:nvCxnSpPr>
          <p:spPr>
            <a:xfrm>
              <a:off x="5762214" y="5979293"/>
              <a:ext cx="1521166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A14946CD-C4E5-441D-88A6-805E87FEE1CE}"/>
                </a:ext>
              </a:extLst>
            </p:cNvPr>
            <p:cNvCxnSpPr>
              <a:cxnSpLocks/>
            </p:cNvCxnSpPr>
            <p:nvPr/>
          </p:nvCxnSpPr>
          <p:spPr>
            <a:xfrm>
              <a:off x="7271780" y="5498308"/>
              <a:ext cx="0" cy="47112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de flecha 30">
              <a:extLst>
                <a:ext uri="{FF2B5EF4-FFF2-40B4-BE49-F238E27FC236}">
                  <a16:creationId xmlns:a16="http://schemas.microsoft.com/office/drawing/2014/main" id="{C61A9F17-A3E2-4FF4-9C13-84B514EDAA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22279" y="6358452"/>
              <a:ext cx="1929283" cy="0"/>
            </a:xfrm>
            <a:prstGeom prst="straightConnector1">
              <a:avLst/>
            </a:prstGeom>
            <a:ln w="476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50146231-5ECA-456C-9A34-FD0C12B5A6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3072" y="5498308"/>
              <a:ext cx="0" cy="869495"/>
            </a:xfrm>
            <a:prstGeom prst="line">
              <a:avLst/>
            </a:prstGeom>
            <a:ln w="47625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25B64C38-2BE7-4A03-9356-B10D7D8BCB40}"/>
                </a:ext>
              </a:extLst>
            </p:cNvPr>
            <p:cNvSpPr txBox="1"/>
            <p:nvPr/>
          </p:nvSpPr>
          <p:spPr>
            <a:xfrm>
              <a:off x="6284568" y="6472634"/>
              <a:ext cx="12018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atin typeface="Candara" panose="020E0502030303020204" pitchFamily="34" charset="0"/>
                </a:rPr>
                <a:t>Доходы</a:t>
              </a:r>
              <a:endParaRPr lang="en-GB" sz="1600" dirty="0">
                <a:latin typeface="Candara" panose="020E0502030303020204" pitchFamily="34" charset="0"/>
              </a:endParaRP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D28AAAB3-7642-4E1E-8894-D60E9D83E2D9}"/>
                </a:ext>
              </a:extLst>
            </p:cNvPr>
            <p:cNvSpPr txBox="1"/>
            <p:nvPr/>
          </p:nvSpPr>
          <p:spPr>
            <a:xfrm>
              <a:off x="6686920" y="4853646"/>
              <a:ext cx="1828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Candara" panose="020E0502030303020204" pitchFamily="34" charset="0"/>
                </a:rPr>
                <a:t>Домохозяйства</a:t>
              </a:r>
              <a:endParaRPr lang="en-GB" b="1" dirty="0">
                <a:latin typeface="Candara" panose="020E0502030303020204" pitchFamily="34" charset="0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11B2FBD4-A894-4BFF-8AE8-D98D9D40BAF7}"/>
                </a:ext>
              </a:extLst>
            </p:cNvPr>
            <p:cNvSpPr txBox="1"/>
            <p:nvPr/>
          </p:nvSpPr>
          <p:spPr>
            <a:xfrm>
              <a:off x="5433629" y="5606700"/>
              <a:ext cx="19292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Candara" panose="020E0502030303020204" pitchFamily="34" charset="0"/>
                </a:rPr>
                <a:t>Продажа ресурсов</a:t>
              </a:r>
              <a:endParaRPr lang="en-GB" sz="1600" dirty="0">
                <a:latin typeface="Candara" panose="020E0502030303020204" pitchFamily="34" charset="0"/>
              </a:endParaRPr>
            </a:p>
          </p:txBody>
        </p:sp>
        <p:pic>
          <p:nvPicPr>
            <p:cNvPr id="35" name="Picture 2" descr="Resultado de imagen de house">
              <a:extLst>
                <a:ext uri="{FF2B5EF4-FFF2-40B4-BE49-F238E27FC236}">
                  <a16:creationId xmlns:a16="http://schemas.microsoft.com/office/drawing/2014/main" id="{1C5F3A3F-7785-475B-909C-7695031DFA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5472" y="3302299"/>
              <a:ext cx="1383574" cy="1440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ángulo: esquinas redondeadas 1">
              <a:extLst>
                <a:ext uri="{FF2B5EF4-FFF2-40B4-BE49-F238E27FC236}">
                  <a16:creationId xmlns:a16="http://schemas.microsoft.com/office/drawing/2014/main" id="{E5B120A9-C2F0-4AC7-9CE3-D561CA9484DE}"/>
                </a:ext>
              </a:extLst>
            </p:cNvPr>
            <p:cNvSpPr/>
            <p:nvPr/>
          </p:nvSpPr>
          <p:spPr>
            <a:xfrm>
              <a:off x="3522389" y="2020120"/>
              <a:ext cx="2012763" cy="61295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Candara" panose="020E0502030303020204" pitchFamily="34" charset="0"/>
                </a:rPr>
                <a:t>Рынок товаров и услуг</a:t>
              </a:r>
              <a:endParaRPr lang="en-GB" b="1" dirty="0">
                <a:latin typeface="Candara" panose="020E0502030303020204" pitchFamily="34" charset="0"/>
              </a:endParaRPr>
            </a:p>
          </p:txBody>
        </p:sp>
        <p:sp>
          <p:nvSpPr>
            <p:cNvPr id="41" name="Rectángulo: esquinas redondeadas 5">
              <a:extLst>
                <a:ext uri="{FF2B5EF4-FFF2-40B4-BE49-F238E27FC236}">
                  <a16:creationId xmlns:a16="http://schemas.microsoft.com/office/drawing/2014/main" id="{7C868240-35B0-45EA-B9C4-A6F451216E10}"/>
                </a:ext>
              </a:extLst>
            </p:cNvPr>
            <p:cNvSpPr/>
            <p:nvPr/>
          </p:nvSpPr>
          <p:spPr>
            <a:xfrm>
              <a:off x="3522389" y="5905994"/>
              <a:ext cx="2012763" cy="612950"/>
            </a:xfrm>
            <a:prstGeom prst="roundRect">
              <a:avLst/>
            </a:prstGeom>
            <a:solidFill>
              <a:srgbClr val="9E2B0A"/>
            </a:solidFill>
            <a:ln>
              <a:solidFill>
                <a:srgbClr val="9E2B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>
                  <a:latin typeface="Candara" panose="020E0502030303020204" pitchFamily="34" charset="0"/>
                </a:rPr>
                <a:t>Рынок экономических ресурсов</a:t>
              </a:r>
              <a:endParaRPr lang="en-GB" sz="1500" b="1" dirty="0">
                <a:latin typeface="Candara" panose="020E0502030303020204" pitchFamily="34" charset="0"/>
              </a:endParaRPr>
            </a:p>
          </p:txBody>
        </p:sp>
        <p:cxnSp>
          <p:nvCxnSpPr>
            <p:cNvPr id="43" name="Conector recto 9">
              <a:extLst>
                <a:ext uri="{FF2B5EF4-FFF2-40B4-BE49-F238E27FC236}">
                  <a16:creationId xmlns:a16="http://schemas.microsoft.com/office/drawing/2014/main" id="{67897C83-4620-45A0-A87F-464785D8A1B4}"/>
                </a:ext>
              </a:extLst>
            </p:cNvPr>
            <p:cNvCxnSpPr/>
            <p:nvPr/>
          </p:nvCxnSpPr>
          <p:spPr>
            <a:xfrm flipV="1">
              <a:off x="7782062" y="2218575"/>
              <a:ext cx="0" cy="696372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de flecha 11">
              <a:extLst>
                <a:ext uri="{FF2B5EF4-FFF2-40B4-BE49-F238E27FC236}">
                  <a16:creationId xmlns:a16="http://schemas.microsoft.com/office/drawing/2014/main" id="{BEAC1162-A4E4-47C9-A2D5-8B5E11E973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2779" y="2218575"/>
              <a:ext cx="1929283" cy="0"/>
            </a:xfrm>
            <a:prstGeom prst="straightConnector1">
              <a:avLst/>
            </a:prstGeom>
            <a:ln w="476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de flecha 15">
              <a:extLst>
                <a:ext uri="{FF2B5EF4-FFF2-40B4-BE49-F238E27FC236}">
                  <a16:creationId xmlns:a16="http://schemas.microsoft.com/office/drawing/2014/main" id="{CC1D1BB6-A90F-4C44-A25E-ECDE9F0F521E}"/>
                </a:ext>
              </a:extLst>
            </p:cNvPr>
            <p:cNvCxnSpPr/>
            <p:nvPr/>
          </p:nvCxnSpPr>
          <p:spPr>
            <a:xfrm>
              <a:off x="7319100" y="2538291"/>
              <a:ext cx="0" cy="429567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22">
              <a:extLst>
                <a:ext uri="{FF2B5EF4-FFF2-40B4-BE49-F238E27FC236}">
                  <a16:creationId xmlns:a16="http://schemas.microsoft.com/office/drawing/2014/main" id="{9CFC1E40-0C0D-4646-845B-4745EC5526B6}"/>
                </a:ext>
              </a:extLst>
            </p:cNvPr>
            <p:cNvCxnSpPr/>
            <p:nvPr/>
          </p:nvCxnSpPr>
          <p:spPr>
            <a:xfrm>
              <a:off x="1725137" y="5955735"/>
              <a:ext cx="1521166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23">
              <a:extLst>
                <a:ext uri="{FF2B5EF4-FFF2-40B4-BE49-F238E27FC236}">
                  <a16:creationId xmlns:a16="http://schemas.microsoft.com/office/drawing/2014/main" id="{4A25439B-3237-4E50-9CC4-B02795BF9FBB}"/>
                </a:ext>
              </a:extLst>
            </p:cNvPr>
            <p:cNvCxnSpPr/>
            <p:nvPr/>
          </p:nvCxnSpPr>
          <p:spPr>
            <a:xfrm>
              <a:off x="1753952" y="2558910"/>
              <a:ext cx="1521166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de flecha 24">
              <a:extLst>
                <a:ext uri="{FF2B5EF4-FFF2-40B4-BE49-F238E27FC236}">
                  <a16:creationId xmlns:a16="http://schemas.microsoft.com/office/drawing/2014/main" id="{47411AD8-5900-4494-B5E9-42F9A2B73B78}"/>
                </a:ext>
              </a:extLst>
            </p:cNvPr>
            <p:cNvCxnSpPr/>
            <p:nvPr/>
          </p:nvCxnSpPr>
          <p:spPr>
            <a:xfrm>
              <a:off x="1753952" y="2566762"/>
              <a:ext cx="0" cy="429567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de flecha 25">
              <a:extLst>
                <a:ext uri="{FF2B5EF4-FFF2-40B4-BE49-F238E27FC236}">
                  <a16:creationId xmlns:a16="http://schemas.microsoft.com/office/drawing/2014/main" id="{FDB3C619-E75C-4651-BF84-FEADE423B95C}"/>
                </a:ext>
              </a:extLst>
            </p:cNvPr>
            <p:cNvCxnSpPr>
              <a:cxnSpLocks/>
            </p:cNvCxnSpPr>
            <p:nvPr/>
          </p:nvCxnSpPr>
          <p:spPr>
            <a:xfrm>
              <a:off x="1753952" y="5434427"/>
              <a:ext cx="0" cy="521308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de flecha 28">
              <a:extLst>
                <a:ext uri="{FF2B5EF4-FFF2-40B4-BE49-F238E27FC236}">
                  <a16:creationId xmlns:a16="http://schemas.microsoft.com/office/drawing/2014/main" id="{13C7125A-0B00-4D0F-9771-537A54975F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3726" y="2190105"/>
              <a:ext cx="1929283" cy="0"/>
            </a:xfrm>
            <a:prstGeom prst="straightConnector1">
              <a:avLst/>
            </a:prstGeom>
            <a:ln w="476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de flecha 29">
              <a:extLst>
                <a:ext uri="{FF2B5EF4-FFF2-40B4-BE49-F238E27FC236}">
                  <a16:creationId xmlns:a16="http://schemas.microsoft.com/office/drawing/2014/main" id="{0CAF4F11-B875-4DCB-8E96-B1260F4B0E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5979" y="6381290"/>
              <a:ext cx="1929283" cy="0"/>
            </a:xfrm>
            <a:prstGeom prst="straightConnector1">
              <a:avLst/>
            </a:prstGeom>
            <a:ln w="47625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31">
              <a:extLst>
                <a:ext uri="{FF2B5EF4-FFF2-40B4-BE49-F238E27FC236}">
                  <a16:creationId xmlns:a16="http://schemas.microsoft.com/office/drawing/2014/main" id="{B1AF3C2F-FAAF-4C0A-BCB6-3CEFAFDEA844}"/>
                </a:ext>
              </a:extLst>
            </p:cNvPr>
            <p:cNvCxnSpPr/>
            <p:nvPr/>
          </p:nvCxnSpPr>
          <p:spPr>
            <a:xfrm flipV="1">
              <a:off x="1255271" y="2190105"/>
              <a:ext cx="0" cy="696372"/>
            </a:xfrm>
            <a:prstGeom prst="line">
              <a:avLst/>
            </a:prstGeom>
            <a:ln w="47625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32">
              <a:extLst>
                <a:ext uri="{FF2B5EF4-FFF2-40B4-BE49-F238E27FC236}">
                  <a16:creationId xmlns:a16="http://schemas.microsoft.com/office/drawing/2014/main" id="{427E8520-C2CF-4EFA-9C5F-6108E6B113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5582" y="5517685"/>
              <a:ext cx="0" cy="878967"/>
            </a:xfrm>
            <a:prstGeom prst="line">
              <a:avLst/>
            </a:prstGeom>
            <a:ln w="476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CuadroTexto 27">
              <a:extLst>
                <a:ext uri="{FF2B5EF4-FFF2-40B4-BE49-F238E27FC236}">
                  <a16:creationId xmlns:a16="http://schemas.microsoft.com/office/drawing/2014/main" id="{F89B3CB8-3269-46AB-9625-645EC3DD1B19}"/>
                </a:ext>
              </a:extLst>
            </p:cNvPr>
            <p:cNvSpPr txBox="1"/>
            <p:nvPr/>
          </p:nvSpPr>
          <p:spPr>
            <a:xfrm>
              <a:off x="5722279" y="1826689"/>
              <a:ext cx="28821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atin typeface="Candara" panose="020E0502030303020204" pitchFamily="34" charset="0"/>
                </a:rPr>
                <a:t>Расходы на товары и услуги</a:t>
              </a:r>
              <a:endParaRPr lang="en-GB" sz="1600" dirty="0">
                <a:latin typeface="Candara" panose="020E0502030303020204" pitchFamily="34" charset="0"/>
              </a:endParaRPr>
            </a:p>
          </p:txBody>
        </p:sp>
        <p:sp>
          <p:nvSpPr>
            <p:cNvPr id="61" name="CuadroTexto 37">
              <a:extLst>
                <a:ext uri="{FF2B5EF4-FFF2-40B4-BE49-F238E27FC236}">
                  <a16:creationId xmlns:a16="http://schemas.microsoft.com/office/drawing/2014/main" id="{52ADDBCB-30DE-4CD0-8A76-D16DD2EC9A08}"/>
                </a:ext>
              </a:extLst>
            </p:cNvPr>
            <p:cNvSpPr txBox="1"/>
            <p:nvPr/>
          </p:nvSpPr>
          <p:spPr>
            <a:xfrm>
              <a:off x="1253726" y="1821206"/>
              <a:ext cx="20620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Candara" panose="020E0502030303020204" pitchFamily="34" charset="0"/>
                </a:rPr>
                <a:t>Выручка от продаж</a:t>
              </a:r>
              <a:endParaRPr lang="en-GB" sz="1600" dirty="0">
                <a:latin typeface="Candara" panose="020E0502030303020204" pitchFamily="34" charset="0"/>
              </a:endParaRPr>
            </a:p>
          </p:txBody>
        </p:sp>
        <p:sp>
          <p:nvSpPr>
            <p:cNvPr id="62" name="CuadroTexto 38">
              <a:extLst>
                <a:ext uri="{FF2B5EF4-FFF2-40B4-BE49-F238E27FC236}">
                  <a16:creationId xmlns:a16="http://schemas.microsoft.com/office/drawing/2014/main" id="{666D7A32-7292-4A1C-B8FF-E00DB602CD74}"/>
                </a:ext>
              </a:extLst>
            </p:cNvPr>
            <p:cNvSpPr txBox="1"/>
            <p:nvPr/>
          </p:nvSpPr>
          <p:spPr>
            <a:xfrm>
              <a:off x="1345834" y="6530274"/>
              <a:ext cx="19894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Candara" panose="020E0502030303020204" pitchFamily="34" charset="0"/>
                </a:rPr>
                <a:t>Плата за ресурсы</a:t>
              </a:r>
              <a:endParaRPr lang="en-GB" sz="1600" dirty="0">
                <a:latin typeface="Candara" panose="020E0502030303020204" pitchFamily="34" charset="0"/>
              </a:endParaRPr>
            </a:p>
          </p:txBody>
        </p:sp>
        <p:sp>
          <p:nvSpPr>
            <p:cNvPr id="63" name="CuadroTexto 47">
              <a:extLst>
                <a:ext uri="{FF2B5EF4-FFF2-40B4-BE49-F238E27FC236}">
                  <a16:creationId xmlns:a16="http://schemas.microsoft.com/office/drawing/2014/main" id="{6A110346-F7D0-4D73-BD5A-A1E387118AC5}"/>
                </a:ext>
              </a:extLst>
            </p:cNvPr>
            <p:cNvSpPr txBox="1"/>
            <p:nvPr/>
          </p:nvSpPr>
          <p:spPr>
            <a:xfrm>
              <a:off x="750600" y="4947163"/>
              <a:ext cx="16578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Candara" panose="020E0502030303020204" pitchFamily="34" charset="0"/>
                </a:rPr>
                <a:t>Предприятия</a:t>
              </a:r>
              <a:endParaRPr lang="en-GB" b="1" dirty="0">
                <a:latin typeface="Candara" panose="020E0502030303020204" pitchFamily="34" charset="0"/>
              </a:endParaRPr>
            </a:p>
          </p:txBody>
        </p:sp>
        <p:sp>
          <p:nvSpPr>
            <p:cNvPr id="64" name="CuadroTexto 48">
              <a:extLst>
                <a:ext uri="{FF2B5EF4-FFF2-40B4-BE49-F238E27FC236}">
                  <a16:creationId xmlns:a16="http://schemas.microsoft.com/office/drawing/2014/main" id="{2918489F-ECC5-42FC-815F-AF71C177532C}"/>
                </a:ext>
              </a:extLst>
            </p:cNvPr>
            <p:cNvSpPr txBox="1"/>
            <p:nvPr/>
          </p:nvSpPr>
          <p:spPr>
            <a:xfrm>
              <a:off x="5580112" y="2595059"/>
              <a:ext cx="17032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Candara" panose="020E0502030303020204" pitchFamily="34" charset="0"/>
                </a:rPr>
                <a:t>Покупка товаров и услуг</a:t>
              </a:r>
              <a:endParaRPr lang="en-GB" sz="1600" dirty="0">
                <a:latin typeface="Candara" panose="020E0502030303020204" pitchFamily="34" charset="0"/>
              </a:endParaRPr>
            </a:p>
          </p:txBody>
        </p:sp>
        <p:sp>
          <p:nvSpPr>
            <p:cNvPr id="65" name="CuadroTexto 49">
              <a:extLst>
                <a:ext uri="{FF2B5EF4-FFF2-40B4-BE49-F238E27FC236}">
                  <a16:creationId xmlns:a16="http://schemas.microsoft.com/office/drawing/2014/main" id="{D55EE034-4F38-40C3-9F76-0B01BCD28650}"/>
                </a:ext>
              </a:extLst>
            </p:cNvPr>
            <p:cNvSpPr txBox="1"/>
            <p:nvPr/>
          </p:nvSpPr>
          <p:spPr>
            <a:xfrm>
              <a:off x="1725137" y="2581811"/>
              <a:ext cx="1755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Candara" panose="020E0502030303020204" pitchFamily="34" charset="0"/>
                </a:rPr>
                <a:t>Продажа товаров и услуг</a:t>
              </a:r>
              <a:endParaRPr lang="en-GB" sz="1600" dirty="0">
                <a:latin typeface="Candara" panose="020E0502030303020204" pitchFamily="34" charset="0"/>
              </a:endParaRPr>
            </a:p>
          </p:txBody>
        </p:sp>
        <p:sp>
          <p:nvSpPr>
            <p:cNvPr id="66" name="CuadroTexto 50">
              <a:extLst>
                <a:ext uri="{FF2B5EF4-FFF2-40B4-BE49-F238E27FC236}">
                  <a16:creationId xmlns:a16="http://schemas.microsoft.com/office/drawing/2014/main" id="{AF1A669E-CCC8-4E4D-9024-A79A8B909013}"/>
                </a:ext>
              </a:extLst>
            </p:cNvPr>
            <p:cNvSpPr txBox="1"/>
            <p:nvPr/>
          </p:nvSpPr>
          <p:spPr>
            <a:xfrm>
              <a:off x="1778579" y="5572772"/>
              <a:ext cx="19292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Candara" panose="020E0502030303020204" pitchFamily="34" charset="0"/>
                </a:rPr>
                <a:t>Покупка ресурсов</a:t>
              </a:r>
              <a:endParaRPr lang="en-GB" sz="1600" dirty="0">
                <a:latin typeface="Candara" panose="020E0502030303020204" pitchFamily="34" charset="0"/>
              </a:endParaRPr>
            </a:p>
          </p:txBody>
        </p:sp>
      </p:grpSp>
      <p:pic>
        <p:nvPicPr>
          <p:cNvPr id="38" name="Picture 2" descr="Resultado de imagen de dibujo gobierno">
            <a:extLst>
              <a:ext uri="{FF2B5EF4-FFF2-40B4-BE49-F238E27FC236}">
                <a16:creationId xmlns:a16="http://schemas.microsoft.com/office/drawing/2014/main" id="{6CE62C23-C355-468F-AB29-685D2F6DA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038" y="2756676"/>
            <a:ext cx="1323080" cy="104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uadroTexto 34">
            <a:extLst>
              <a:ext uri="{FF2B5EF4-FFF2-40B4-BE49-F238E27FC236}">
                <a16:creationId xmlns:a16="http://schemas.microsoft.com/office/drawing/2014/main" id="{F79F10EB-9B2A-46F4-BD54-08949DAC6611}"/>
              </a:ext>
            </a:extLst>
          </p:cNvPr>
          <p:cNvSpPr txBox="1"/>
          <p:nvPr/>
        </p:nvSpPr>
        <p:spPr>
          <a:xfrm>
            <a:off x="3679402" y="3754649"/>
            <a:ext cx="175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andara" panose="020E0502030303020204" pitchFamily="34" charset="0"/>
              </a:rPr>
              <a:t>Правительство</a:t>
            </a:r>
            <a:endParaRPr lang="en-GB" b="1" dirty="0">
              <a:latin typeface="Candara" panose="020E0502030303020204" pitchFamily="34" charset="0"/>
            </a:endParaRPr>
          </a:p>
        </p:txBody>
      </p:sp>
      <p:cxnSp>
        <p:nvCxnSpPr>
          <p:cNvPr id="48" name="Conector recto de flecha 4">
            <a:extLst>
              <a:ext uri="{FF2B5EF4-FFF2-40B4-BE49-F238E27FC236}">
                <a16:creationId xmlns:a16="http://schemas.microsoft.com/office/drawing/2014/main" id="{149422BF-EF07-4FF2-B67F-8B774362126B}"/>
              </a:ext>
            </a:extLst>
          </p:cNvPr>
          <p:cNvCxnSpPr/>
          <p:nvPr/>
        </p:nvCxnSpPr>
        <p:spPr>
          <a:xfrm flipH="1">
            <a:off x="5438693" y="3282746"/>
            <a:ext cx="1078209" cy="0"/>
          </a:xfrm>
          <a:prstGeom prst="straightConnector1">
            <a:avLst/>
          </a:prstGeom>
          <a:ln w="412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0">
            <a:extLst>
              <a:ext uri="{FF2B5EF4-FFF2-40B4-BE49-F238E27FC236}">
                <a16:creationId xmlns:a16="http://schemas.microsoft.com/office/drawing/2014/main" id="{F52C8C88-1781-47AB-BF97-25789450D9E4}"/>
              </a:ext>
            </a:extLst>
          </p:cNvPr>
          <p:cNvCxnSpPr/>
          <p:nvPr/>
        </p:nvCxnSpPr>
        <p:spPr>
          <a:xfrm>
            <a:off x="2740270" y="3484452"/>
            <a:ext cx="1097855" cy="0"/>
          </a:xfrm>
          <a:prstGeom prst="straightConnector1">
            <a:avLst/>
          </a:prstGeom>
          <a:ln w="412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42">
            <a:extLst>
              <a:ext uri="{FF2B5EF4-FFF2-40B4-BE49-F238E27FC236}">
                <a16:creationId xmlns:a16="http://schemas.microsoft.com/office/drawing/2014/main" id="{B1EE7B4E-0263-4A75-AFF1-E3DDA60807FA}"/>
              </a:ext>
            </a:extLst>
          </p:cNvPr>
          <p:cNvSpPr txBox="1"/>
          <p:nvPr/>
        </p:nvSpPr>
        <p:spPr>
          <a:xfrm>
            <a:off x="2458734" y="2768993"/>
            <a:ext cx="1536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andara" panose="020E0502030303020204" pitchFamily="34" charset="0"/>
              </a:rPr>
              <a:t>Общественные блага</a:t>
            </a:r>
            <a:endParaRPr lang="en-GB" sz="1400" dirty="0">
              <a:latin typeface="Candara" panose="020E0502030303020204" pitchFamily="34" charset="0"/>
            </a:endParaRPr>
          </a:p>
        </p:txBody>
      </p:sp>
      <p:sp>
        <p:nvSpPr>
          <p:cNvPr id="51" name="CuadroTexto 44">
            <a:extLst>
              <a:ext uri="{FF2B5EF4-FFF2-40B4-BE49-F238E27FC236}">
                <a16:creationId xmlns:a16="http://schemas.microsoft.com/office/drawing/2014/main" id="{18004FEB-3F90-49D9-A4AD-56C43F0704C3}"/>
              </a:ext>
            </a:extLst>
          </p:cNvPr>
          <p:cNvSpPr txBox="1"/>
          <p:nvPr/>
        </p:nvSpPr>
        <p:spPr>
          <a:xfrm>
            <a:off x="2563727" y="3471385"/>
            <a:ext cx="1300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andara" panose="020E0502030303020204" pitchFamily="34" charset="0"/>
              </a:rPr>
              <a:t>Налоги</a:t>
            </a:r>
            <a:endParaRPr lang="en-GB" sz="1400" dirty="0">
              <a:latin typeface="Candara" panose="020E0502030303020204" pitchFamily="34" charset="0"/>
            </a:endParaRPr>
          </a:p>
        </p:txBody>
      </p:sp>
      <p:sp>
        <p:nvSpPr>
          <p:cNvPr id="67" name="CuadroTexto 45">
            <a:extLst>
              <a:ext uri="{FF2B5EF4-FFF2-40B4-BE49-F238E27FC236}">
                <a16:creationId xmlns:a16="http://schemas.microsoft.com/office/drawing/2014/main" id="{BC132B7F-16E4-4171-A6E7-B734B1E93EF1}"/>
              </a:ext>
            </a:extLst>
          </p:cNvPr>
          <p:cNvSpPr txBox="1"/>
          <p:nvPr/>
        </p:nvSpPr>
        <p:spPr>
          <a:xfrm>
            <a:off x="5285674" y="2874877"/>
            <a:ext cx="1300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andara" panose="020E0502030303020204" pitchFamily="34" charset="0"/>
              </a:rPr>
              <a:t>Налоги</a:t>
            </a:r>
            <a:endParaRPr lang="en-GB" sz="1400" dirty="0">
              <a:latin typeface="Candara" panose="020E0502030303020204" pitchFamily="34" charset="0"/>
            </a:endParaRPr>
          </a:p>
        </p:txBody>
      </p:sp>
      <p:sp>
        <p:nvSpPr>
          <p:cNvPr id="68" name="CuadroTexto 46">
            <a:extLst>
              <a:ext uri="{FF2B5EF4-FFF2-40B4-BE49-F238E27FC236}">
                <a16:creationId xmlns:a16="http://schemas.microsoft.com/office/drawing/2014/main" id="{0A4B4426-0161-43BD-83DF-1F3F367F99E9}"/>
              </a:ext>
            </a:extLst>
          </p:cNvPr>
          <p:cNvSpPr txBox="1"/>
          <p:nvPr/>
        </p:nvSpPr>
        <p:spPr>
          <a:xfrm>
            <a:off x="5200552" y="3409452"/>
            <a:ext cx="1588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andara" panose="020E0502030303020204" pitchFamily="34" charset="0"/>
              </a:rPr>
              <a:t>Общественные блага</a:t>
            </a:r>
            <a:endParaRPr lang="en-GB" sz="1400" dirty="0">
              <a:latin typeface="Candara" panose="020E0502030303020204" pitchFamily="34" charset="0"/>
            </a:endParaRPr>
          </a:p>
        </p:txBody>
      </p:sp>
      <p:cxnSp>
        <p:nvCxnSpPr>
          <p:cNvPr id="69" name="Conector recto de flecha 10">
            <a:extLst>
              <a:ext uri="{FF2B5EF4-FFF2-40B4-BE49-F238E27FC236}">
                <a16:creationId xmlns:a16="http://schemas.microsoft.com/office/drawing/2014/main" id="{1C5C0079-16B2-46F3-ADCA-FAC9DFE68345}"/>
              </a:ext>
            </a:extLst>
          </p:cNvPr>
          <p:cNvCxnSpPr>
            <a:cxnSpLocks/>
          </p:cNvCxnSpPr>
          <p:nvPr/>
        </p:nvCxnSpPr>
        <p:spPr>
          <a:xfrm>
            <a:off x="4485405" y="2082716"/>
            <a:ext cx="0" cy="6739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de flecha 52">
            <a:extLst>
              <a:ext uri="{FF2B5EF4-FFF2-40B4-BE49-F238E27FC236}">
                <a16:creationId xmlns:a16="http://schemas.microsoft.com/office/drawing/2014/main" id="{1EE27F14-FFCE-4E00-9E6F-5695BE7D3631}"/>
              </a:ext>
            </a:extLst>
          </p:cNvPr>
          <p:cNvCxnSpPr>
            <a:cxnSpLocks/>
          </p:cNvCxnSpPr>
          <p:nvPr/>
        </p:nvCxnSpPr>
        <p:spPr>
          <a:xfrm>
            <a:off x="4379406" y="4479104"/>
            <a:ext cx="0" cy="67396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de flecha 53">
            <a:extLst>
              <a:ext uri="{FF2B5EF4-FFF2-40B4-BE49-F238E27FC236}">
                <a16:creationId xmlns:a16="http://schemas.microsoft.com/office/drawing/2014/main" id="{9AFE9DB5-485E-492E-B9F6-95A12D2310C6}"/>
              </a:ext>
            </a:extLst>
          </p:cNvPr>
          <p:cNvCxnSpPr>
            <a:cxnSpLocks/>
          </p:cNvCxnSpPr>
          <p:nvPr/>
        </p:nvCxnSpPr>
        <p:spPr>
          <a:xfrm>
            <a:off x="4598560" y="2095033"/>
            <a:ext cx="0" cy="67396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de flecha 54">
            <a:extLst>
              <a:ext uri="{FF2B5EF4-FFF2-40B4-BE49-F238E27FC236}">
                <a16:creationId xmlns:a16="http://schemas.microsoft.com/office/drawing/2014/main" id="{B821827C-0385-45DB-AD7F-D51BB75B6E05}"/>
              </a:ext>
            </a:extLst>
          </p:cNvPr>
          <p:cNvCxnSpPr>
            <a:cxnSpLocks/>
          </p:cNvCxnSpPr>
          <p:nvPr/>
        </p:nvCxnSpPr>
        <p:spPr>
          <a:xfrm>
            <a:off x="4525928" y="4609631"/>
            <a:ext cx="4312" cy="53350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uadroTexto 56">
            <a:extLst>
              <a:ext uri="{FF2B5EF4-FFF2-40B4-BE49-F238E27FC236}">
                <a16:creationId xmlns:a16="http://schemas.microsoft.com/office/drawing/2014/main" id="{D261C04F-2087-4861-9139-6FCFB263F5CD}"/>
              </a:ext>
            </a:extLst>
          </p:cNvPr>
          <p:cNvSpPr txBox="1"/>
          <p:nvPr/>
        </p:nvSpPr>
        <p:spPr>
          <a:xfrm>
            <a:off x="3118630" y="4677245"/>
            <a:ext cx="1217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Candara" panose="020E0502030303020204" pitchFamily="34" charset="0"/>
              </a:rPr>
              <a:t>Расходы</a:t>
            </a:r>
            <a:endParaRPr lang="en-GB" sz="1400" dirty="0">
              <a:latin typeface="Candara" panose="020E0502030303020204" pitchFamily="34" charset="0"/>
            </a:endParaRPr>
          </a:p>
        </p:txBody>
      </p:sp>
      <p:sp>
        <p:nvSpPr>
          <p:cNvPr id="74" name="CuadroTexto 58">
            <a:extLst>
              <a:ext uri="{FF2B5EF4-FFF2-40B4-BE49-F238E27FC236}">
                <a16:creationId xmlns:a16="http://schemas.microsoft.com/office/drawing/2014/main" id="{99B898B2-5C7C-491D-AF7B-215E8425FC0F}"/>
              </a:ext>
            </a:extLst>
          </p:cNvPr>
          <p:cNvSpPr txBox="1"/>
          <p:nvPr/>
        </p:nvSpPr>
        <p:spPr>
          <a:xfrm>
            <a:off x="4557510" y="4706464"/>
            <a:ext cx="1198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andara" panose="020E0502030303020204" pitchFamily="34" charset="0"/>
              </a:rPr>
              <a:t>Ресурсы</a:t>
            </a:r>
            <a:endParaRPr lang="en-GB" sz="1400" dirty="0">
              <a:latin typeface="Candara" panose="020E0502030303020204" pitchFamily="34" charset="0"/>
            </a:endParaRPr>
          </a:p>
        </p:txBody>
      </p:sp>
      <p:sp>
        <p:nvSpPr>
          <p:cNvPr id="75" name="CuadroTexto 55">
            <a:extLst>
              <a:ext uri="{FF2B5EF4-FFF2-40B4-BE49-F238E27FC236}">
                <a16:creationId xmlns:a16="http://schemas.microsoft.com/office/drawing/2014/main" id="{C8CA4B91-90FF-47D2-8504-8CBDDF530E83}"/>
              </a:ext>
            </a:extLst>
          </p:cNvPr>
          <p:cNvSpPr txBox="1"/>
          <p:nvPr/>
        </p:nvSpPr>
        <p:spPr>
          <a:xfrm>
            <a:off x="3298477" y="2120531"/>
            <a:ext cx="891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andara" panose="020E0502030303020204" pitchFamily="34" charset="0"/>
              </a:rPr>
              <a:t>Товары и услуги</a:t>
            </a:r>
            <a:endParaRPr lang="en-GB" sz="1400" dirty="0">
              <a:latin typeface="Candara" panose="020E0502030303020204" pitchFamily="34" charset="0"/>
            </a:endParaRPr>
          </a:p>
        </p:txBody>
      </p:sp>
      <p:sp>
        <p:nvSpPr>
          <p:cNvPr id="76" name="CuadroTexto 57">
            <a:extLst>
              <a:ext uri="{FF2B5EF4-FFF2-40B4-BE49-F238E27FC236}">
                <a16:creationId xmlns:a16="http://schemas.microsoft.com/office/drawing/2014/main" id="{746B011A-5DD6-43E2-9772-0CFF999E8B04}"/>
              </a:ext>
            </a:extLst>
          </p:cNvPr>
          <p:cNvSpPr txBox="1"/>
          <p:nvPr/>
        </p:nvSpPr>
        <p:spPr>
          <a:xfrm>
            <a:off x="4485405" y="2193141"/>
            <a:ext cx="1300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andara" panose="020E0502030303020204" pitchFamily="34" charset="0"/>
              </a:rPr>
              <a:t>Расходы</a:t>
            </a:r>
            <a:endParaRPr lang="en-GB" sz="1400" dirty="0">
              <a:latin typeface="Candara" panose="020E0502030303020204" pitchFamily="34" charset="0"/>
            </a:endParaRPr>
          </a:p>
        </p:txBody>
      </p:sp>
      <p:cxnSp>
        <p:nvCxnSpPr>
          <p:cNvPr id="77" name="Conector recto de flecha 41">
            <a:extLst>
              <a:ext uri="{FF2B5EF4-FFF2-40B4-BE49-F238E27FC236}">
                <a16:creationId xmlns:a16="http://schemas.microsoft.com/office/drawing/2014/main" id="{6EDD1FFD-50E5-4AB6-A5D4-94B5FD3C9C97}"/>
              </a:ext>
            </a:extLst>
          </p:cNvPr>
          <p:cNvCxnSpPr/>
          <p:nvPr/>
        </p:nvCxnSpPr>
        <p:spPr>
          <a:xfrm flipH="1">
            <a:off x="2714603" y="3291051"/>
            <a:ext cx="1078209" cy="0"/>
          </a:xfrm>
          <a:prstGeom prst="straightConnector1">
            <a:avLst/>
          </a:prstGeom>
          <a:ln w="412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de flecha 7">
            <a:extLst>
              <a:ext uri="{FF2B5EF4-FFF2-40B4-BE49-F238E27FC236}">
                <a16:creationId xmlns:a16="http://schemas.microsoft.com/office/drawing/2014/main" id="{D27EE7A1-6666-4B1A-A71B-D96863A80E6E}"/>
              </a:ext>
            </a:extLst>
          </p:cNvPr>
          <p:cNvCxnSpPr/>
          <p:nvPr/>
        </p:nvCxnSpPr>
        <p:spPr>
          <a:xfrm>
            <a:off x="5473051" y="3466650"/>
            <a:ext cx="1097855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2" descr="Resultado de imagen de instituto nacional de estadistica dibujo">
            <a:extLst>
              <a:ext uri="{FF2B5EF4-FFF2-40B4-BE49-F238E27FC236}">
                <a16:creationId xmlns:a16="http://schemas.microsoft.com/office/drawing/2014/main" id="{C355A554-C846-4407-B0A5-97E585946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328" y="4017009"/>
            <a:ext cx="1100458" cy="61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Elipse 16">
            <a:extLst>
              <a:ext uri="{FF2B5EF4-FFF2-40B4-BE49-F238E27FC236}">
                <a16:creationId xmlns:a16="http://schemas.microsoft.com/office/drawing/2014/main" id="{A7A32CF9-7C08-4C97-B116-7C05D124AE03}"/>
              </a:ext>
            </a:extLst>
          </p:cNvPr>
          <p:cNvSpPr/>
          <p:nvPr/>
        </p:nvSpPr>
        <p:spPr>
          <a:xfrm>
            <a:off x="3723797" y="2478187"/>
            <a:ext cx="1714329" cy="181123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cxnSp>
        <p:nvCxnSpPr>
          <p:cNvPr id="81" name="Conector recto de flecha 61">
            <a:extLst>
              <a:ext uri="{FF2B5EF4-FFF2-40B4-BE49-F238E27FC236}">
                <a16:creationId xmlns:a16="http://schemas.microsoft.com/office/drawing/2014/main" id="{E6B23AAE-22D7-4554-8484-B915DA9D3FCD}"/>
              </a:ext>
            </a:extLst>
          </p:cNvPr>
          <p:cNvCxnSpPr/>
          <p:nvPr/>
        </p:nvCxnSpPr>
        <p:spPr>
          <a:xfrm>
            <a:off x="5415609" y="3891794"/>
            <a:ext cx="1354209" cy="0"/>
          </a:xfrm>
          <a:prstGeom prst="straightConnector1">
            <a:avLst/>
          </a:prstGeom>
          <a:ln w="222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de flecha 66">
            <a:extLst>
              <a:ext uri="{FF2B5EF4-FFF2-40B4-BE49-F238E27FC236}">
                <a16:creationId xmlns:a16="http://schemas.microsoft.com/office/drawing/2014/main" id="{C8792EFD-05D7-4C88-B6DC-B733643EE198}"/>
              </a:ext>
            </a:extLst>
          </p:cNvPr>
          <p:cNvCxnSpPr>
            <a:cxnSpLocks/>
          </p:cNvCxnSpPr>
          <p:nvPr/>
        </p:nvCxnSpPr>
        <p:spPr>
          <a:xfrm flipV="1">
            <a:off x="2796257" y="3827427"/>
            <a:ext cx="883145" cy="6109"/>
          </a:xfrm>
          <a:prstGeom prst="straightConnector1">
            <a:avLst/>
          </a:prstGeom>
          <a:ln w="22225">
            <a:solidFill>
              <a:srgbClr val="7030A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de flecha 67">
            <a:extLst>
              <a:ext uri="{FF2B5EF4-FFF2-40B4-BE49-F238E27FC236}">
                <a16:creationId xmlns:a16="http://schemas.microsoft.com/office/drawing/2014/main" id="{CCED1595-4959-4F8F-B966-90CE69E858B2}"/>
              </a:ext>
            </a:extLst>
          </p:cNvPr>
          <p:cNvCxnSpPr/>
          <p:nvPr/>
        </p:nvCxnSpPr>
        <p:spPr>
          <a:xfrm>
            <a:off x="5415609" y="4010364"/>
            <a:ext cx="1354209" cy="0"/>
          </a:xfrm>
          <a:prstGeom prst="straightConnector1">
            <a:avLst/>
          </a:prstGeom>
          <a:ln w="22225">
            <a:solidFill>
              <a:srgbClr val="7030A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de flecha 68">
            <a:extLst>
              <a:ext uri="{FF2B5EF4-FFF2-40B4-BE49-F238E27FC236}">
                <a16:creationId xmlns:a16="http://schemas.microsoft.com/office/drawing/2014/main" id="{67818E11-336D-4072-82E3-055FA51BB874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2785864" y="3939315"/>
            <a:ext cx="893538" cy="6250"/>
          </a:xfrm>
          <a:prstGeom prst="straightConnector1">
            <a:avLst/>
          </a:prstGeom>
          <a:ln w="22225">
            <a:solidFill>
              <a:srgbClr val="7030A0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de flecha 69">
            <a:extLst>
              <a:ext uri="{FF2B5EF4-FFF2-40B4-BE49-F238E27FC236}">
                <a16:creationId xmlns:a16="http://schemas.microsoft.com/office/drawing/2014/main" id="{EF229BF9-77BB-4982-BA86-2716B6BF35A3}"/>
              </a:ext>
            </a:extLst>
          </p:cNvPr>
          <p:cNvCxnSpPr>
            <a:cxnSpLocks/>
          </p:cNvCxnSpPr>
          <p:nvPr/>
        </p:nvCxnSpPr>
        <p:spPr>
          <a:xfrm flipV="1">
            <a:off x="4158542" y="2095572"/>
            <a:ext cx="0" cy="1610500"/>
          </a:xfrm>
          <a:prstGeom prst="straightConnector1">
            <a:avLst/>
          </a:prstGeom>
          <a:ln w="222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de flecha 79">
            <a:extLst>
              <a:ext uri="{FF2B5EF4-FFF2-40B4-BE49-F238E27FC236}">
                <a16:creationId xmlns:a16="http://schemas.microsoft.com/office/drawing/2014/main" id="{BA0DD352-965E-40CF-8CC4-914125719E55}"/>
              </a:ext>
            </a:extLst>
          </p:cNvPr>
          <p:cNvCxnSpPr>
            <a:cxnSpLocks/>
          </p:cNvCxnSpPr>
          <p:nvPr/>
        </p:nvCxnSpPr>
        <p:spPr>
          <a:xfrm flipV="1">
            <a:off x="4229345" y="2142600"/>
            <a:ext cx="0" cy="1610500"/>
          </a:xfrm>
          <a:prstGeom prst="straightConnector1">
            <a:avLst/>
          </a:prstGeom>
          <a:ln w="22225">
            <a:solidFill>
              <a:srgbClr val="7030A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de flecha 80">
            <a:extLst>
              <a:ext uri="{FF2B5EF4-FFF2-40B4-BE49-F238E27FC236}">
                <a16:creationId xmlns:a16="http://schemas.microsoft.com/office/drawing/2014/main" id="{FAB78256-95D1-4B53-81C2-658C6BBD7D5C}"/>
              </a:ext>
            </a:extLst>
          </p:cNvPr>
          <p:cNvCxnSpPr>
            <a:cxnSpLocks/>
          </p:cNvCxnSpPr>
          <p:nvPr/>
        </p:nvCxnSpPr>
        <p:spPr>
          <a:xfrm flipV="1">
            <a:off x="4959786" y="4396355"/>
            <a:ext cx="0" cy="793182"/>
          </a:xfrm>
          <a:prstGeom prst="straightConnector1">
            <a:avLst/>
          </a:prstGeom>
          <a:ln w="22225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de flecha 86">
            <a:extLst>
              <a:ext uri="{FF2B5EF4-FFF2-40B4-BE49-F238E27FC236}">
                <a16:creationId xmlns:a16="http://schemas.microsoft.com/office/drawing/2014/main" id="{44E2CC6B-75FD-4EB9-A636-96FC6E5429AC}"/>
              </a:ext>
            </a:extLst>
          </p:cNvPr>
          <p:cNvCxnSpPr>
            <a:cxnSpLocks/>
          </p:cNvCxnSpPr>
          <p:nvPr/>
        </p:nvCxnSpPr>
        <p:spPr>
          <a:xfrm flipV="1">
            <a:off x="5127604" y="4419493"/>
            <a:ext cx="0" cy="793182"/>
          </a:xfrm>
          <a:prstGeom prst="straightConnector1">
            <a:avLst/>
          </a:prstGeom>
          <a:ln w="22225">
            <a:solidFill>
              <a:srgbClr val="7030A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de flecha 87">
            <a:extLst>
              <a:ext uri="{FF2B5EF4-FFF2-40B4-BE49-F238E27FC236}">
                <a16:creationId xmlns:a16="http://schemas.microsoft.com/office/drawing/2014/main" id="{70422985-53AF-4C7E-8D2F-3188B19C996A}"/>
              </a:ext>
            </a:extLst>
          </p:cNvPr>
          <p:cNvCxnSpPr>
            <a:cxnSpLocks/>
          </p:cNvCxnSpPr>
          <p:nvPr/>
        </p:nvCxnSpPr>
        <p:spPr>
          <a:xfrm flipV="1">
            <a:off x="4755998" y="3586970"/>
            <a:ext cx="0" cy="287576"/>
          </a:xfrm>
          <a:prstGeom prst="straightConnector1">
            <a:avLst/>
          </a:prstGeom>
          <a:ln w="222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de flecha 90">
            <a:extLst>
              <a:ext uri="{FF2B5EF4-FFF2-40B4-BE49-F238E27FC236}">
                <a16:creationId xmlns:a16="http://schemas.microsoft.com/office/drawing/2014/main" id="{B9732AE8-51DF-47B6-9281-F12F10267824}"/>
              </a:ext>
            </a:extLst>
          </p:cNvPr>
          <p:cNvCxnSpPr>
            <a:cxnSpLocks/>
          </p:cNvCxnSpPr>
          <p:nvPr/>
        </p:nvCxnSpPr>
        <p:spPr>
          <a:xfrm flipV="1">
            <a:off x="4840348" y="3601799"/>
            <a:ext cx="0" cy="287576"/>
          </a:xfrm>
          <a:prstGeom prst="straightConnector1">
            <a:avLst/>
          </a:prstGeom>
          <a:ln w="22225">
            <a:solidFill>
              <a:srgbClr val="7030A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595DF2F-01D4-44C7-9EF6-FD5717423B15}"/>
              </a:ext>
            </a:extLst>
          </p:cNvPr>
          <p:cNvSpPr txBox="1"/>
          <p:nvPr/>
        </p:nvSpPr>
        <p:spPr>
          <a:xfrm>
            <a:off x="4775034" y="4037838"/>
            <a:ext cx="649930" cy="377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Candara" panose="020E0502030303020204" pitchFamily="34" charset="0"/>
              </a:rPr>
              <a:t>НСС</a:t>
            </a:r>
            <a:endParaRPr lang="LID4096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sp>
        <p:nvSpPr>
          <p:cNvPr id="93" name="CuadroTexto 4111">
            <a:extLst>
              <a:ext uri="{FF2B5EF4-FFF2-40B4-BE49-F238E27FC236}">
                <a16:creationId xmlns:a16="http://schemas.microsoft.com/office/drawing/2014/main" id="{2E1915DE-7C37-43A6-93BB-4D1F7F86809C}"/>
              </a:ext>
            </a:extLst>
          </p:cNvPr>
          <p:cNvSpPr txBox="1"/>
          <p:nvPr/>
        </p:nvSpPr>
        <p:spPr>
          <a:xfrm>
            <a:off x="4229345" y="6285232"/>
            <a:ext cx="105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7030A0"/>
                </a:solidFill>
              </a:rPr>
              <a:t>Первичные данные</a:t>
            </a:r>
            <a:endParaRPr lang="en-GB" sz="1400" dirty="0">
              <a:solidFill>
                <a:srgbClr val="7030A0"/>
              </a:solidFill>
            </a:endParaRPr>
          </a:p>
        </p:txBody>
      </p:sp>
      <p:cxnSp>
        <p:nvCxnSpPr>
          <p:cNvPr id="94" name="Conector recto 4113">
            <a:extLst>
              <a:ext uri="{FF2B5EF4-FFF2-40B4-BE49-F238E27FC236}">
                <a16:creationId xmlns:a16="http://schemas.microsoft.com/office/drawing/2014/main" id="{FC471149-122F-45CF-9B4E-50AAC243A87D}"/>
              </a:ext>
            </a:extLst>
          </p:cNvPr>
          <p:cNvCxnSpPr/>
          <p:nvPr/>
        </p:nvCxnSpPr>
        <p:spPr>
          <a:xfrm>
            <a:off x="3589375" y="6527067"/>
            <a:ext cx="497500" cy="0"/>
          </a:xfrm>
          <a:prstGeom prst="line">
            <a:avLst/>
          </a:prstGeom>
          <a:ln w="190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cto 4115">
            <a:extLst>
              <a:ext uri="{FF2B5EF4-FFF2-40B4-BE49-F238E27FC236}">
                <a16:creationId xmlns:a16="http://schemas.microsoft.com/office/drawing/2014/main" id="{93441D9B-2012-47D4-A8A2-F02915770547}"/>
              </a:ext>
            </a:extLst>
          </p:cNvPr>
          <p:cNvCxnSpPr/>
          <p:nvPr/>
        </p:nvCxnSpPr>
        <p:spPr>
          <a:xfrm>
            <a:off x="5545059" y="6501256"/>
            <a:ext cx="488503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uadroTexto 97">
            <a:extLst>
              <a:ext uri="{FF2B5EF4-FFF2-40B4-BE49-F238E27FC236}">
                <a16:creationId xmlns:a16="http://schemas.microsoft.com/office/drawing/2014/main" id="{3FBFC541-4380-429A-BDAB-F547E08D8A52}"/>
              </a:ext>
            </a:extLst>
          </p:cNvPr>
          <p:cNvSpPr txBox="1"/>
          <p:nvPr/>
        </p:nvSpPr>
        <p:spPr>
          <a:xfrm>
            <a:off x="6049114" y="6285232"/>
            <a:ext cx="144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7030A0"/>
                </a:solidFill>
              </a:rPr>
              <a:t>Статистическая продукция</a:t>
            </a:r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91" name="CuadroTexto 2">
            <a:extLst>
              <a:ext uri="{FF2B5EF4-FFF2-40B4-BE49-F238E27FC236}">
                <a16:creationId xmlns:a16="http://schemas.microsoft.com/office/drawing/2014/main" id="{D0295993-4FE4-4B9C-B335-5D3EE55EFC54}"/>
              </a:ext>
            </a:extLst>
          </p:cNvPr>
          <p:cNvSpPr txBox="1"/>
          <p:nvPr/>
        </p:nvSpPr>
        <p:spPr>
          <a:xfrm>
            <a:off x="8667750" y="6418455"/>
            <a:ext cx="2476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Eurostile LT"/>
              </a:rPr>
              <a:t>5</a:t>
            </a:r>
            <a:endParaRPr lang="es-ES" sz="1500" dirty="0">
              <a:latin typeface="Eurostile LT"/>
            </a:endParaRPr>
          </a:p>
        </p:txBody>
      </p:sp>
      <p:sp>
        <p:nvSpPr>
          <p:cNvPr id="92" name="CuadroTexto 2">
            <a:extLst>
              <a:ext uri="{FF2B5EF4-FFF2-40B4-BE49-F238E27FC236}">
                <a16:creationId xmlns:a16="http://schemas.microsoft.com/office/drawing/2014/main" id="{8CDD5585-5702-4AF6-B9F0-02612A1081F7}"/>
              </a:ext>
            </a:extLst>
          </p:cNvPr>
          <p:cNvSpPr txBox="1"/>
          <p:nvPr/>
        </p:nvSpPr>
        <p:spPr>
          <a:xfrm>
            <a:off x="384321" y="6321028"/>
            <a:ext cx="16810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700" dirty="0">
                <a:latin typeface="Candara" panose="020E0502030303020204" pitchFamily="34" charset="0"/>
              </a:rPr>
              <a:t>II </a:t>
            </a:r>
            <a:r>
              <a:rPr lang="ru-RU" sz="1700" dirty="0">
                <a:latin typeface="Candara" panose="020E0502030303020204" pitchFamily="34" charset="0"/>
              </a:rPr>
              <a:t>ОРСК</a:t>
            </a:r>
            <a:r>
              <a:rPr lang="es-ES" sz="1700" dirty="0">
                <a:latin typeface="Candara" panose="020E05020303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0122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>
            <a:extLst>
              <a:ext uri="{FF2B5EF4-FFF2-40B4-BE49-F238E27FC236}">
                <a16:creationId xmlns:a16="http://schemas.microsoft.com/office/drawing/2014/main" id="{2055F4BE-6F05-4E47-8E1B-9AE8C0052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1" y="0"/>
            <a:ext cx="9144000" cy="68680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71879" y="127309"/>
            <a:ext cx="7800242" cy="713380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>
                <a:latin typeface="Candara" panose="020E0502030303020204" pitchFamily="34" charset="0"/>
              </a:rPr>
              <a:t>Статистическая система</a:t>
            </a:r>
            <a:endParaRPr lang="en-GB" sz="34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1B1A403B-FFA5-438E-B7CA-783B0B682C31}"/>
              </a:ext>
            </a:extLst>
          </p:cNvPr>
          <p:cNvCxnSpPr/>
          <p:nvPr/>
        </p:nvCxnSpPr>
        <p:spPr>
          <a:xfrm>
            <a:off x="7373945" y="2578921"/>
            <a:ext cx="0" cy="42956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6" descr="Resultado de imagen de dibujo fabrica">
            <a:extLst>
              <a:ext uri="{FF2B5EF4-FFF2-40B4-BE49-F238E27FC236}">
                <a16:creationId xmlns:a16="http://schemas.microsoft.com/office/drawing/2014/main" id="{31704160-3E9F-4660-9AC6-8AA9A306C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91" y="2599844"/>
            <a:ext cx="2513634" cy="139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70648F7-222A-4BB7-A7F4-81D624DD4083}"/>
              </a:ext>
            </a:extLst>
          </p:cNvPr>
          <p:cNvGrpSpPr/>
          <p:nvPr/>
        </p:nvGrpSpPr>
        <p:grpSpPr>
          <a:xfrm>
            <a:off x="671879" y="1388010"/>
            <a:ext cx="7781493" cy="4498824"/>
            <a:chOff x="733980" y="2020120"/>
            <a:chExt cx="7781493" cy="4498824"/>
          </a:xfrm>
        </p:grpSpPr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D28AAAB3-7642-4E1E-8894-D60E9D83E2D9}"/>
                </a:ext>
              </a:extLst>
            </p:cNvPr>
            <p:cNvSpPr txBox="1"/>
            <p:nvPr/>
          </p:nvSpPr>
          <p:spPr>
            <a:xfrm>
              <a:off x="6686920" y="4694043"/>
              <a:ext cx="1828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Candara" panose="020E0502030303020204" pitchFamily="34" charset="0"/>
                </a:rPr>
                <a:t>Домохозяйства</a:t>
              </a:r>
              <a:endParaRPr lang="en-GB" b="1" dirty="0">
                <a:latin typeface="Candara" panose="020E0502030303020204" pitchFamily="34" charset="0"/>
              </a:endParaRPr>
            </a:p>
          </p:txBody>
        </p:sp>
        <p:pic>
          <p:nvPicPr>
            <p:cNvPr id="35" name="Picture 2" descr="Resultado de imagen de house">
              <a:extLst>
                <a:ext uri="{FF2B5EF4-FFF2-40B4-BE49-F238E27FC236}">
                  <a16:creationId xmlns:a16="http://schemas.microsoft.com/office/drawing/2014/main" id="{1C5F3A3F-7785-475B-909C-7695031DFA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3212976"/>
              <a:ext cx="1383574" cy="1440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ángulo: esquinas redondeadas 1">
              <a:extLst>
                <a:ext uri="{FF2B5EF4-FFF2-40B4-BE49-F238E27FC236}">
                  <a16:creationId xmlns:a16="http://schemas.microsoft.com/office/drawing/2014/main" id="{E5B120A9-C2F0-4AC7-9CE3-D561CA9484DE}"/>
                </a:ext>
              </a:extLst>
            </p:cNvPr>
            <p:cNvSpPr/>
            <p:nvPr/>
          </p:nvSpPr>
          <p:spPr>
            <a:xfrm>
              <a:off x="3522389" y="2020120"/>
              <a:ext cx="2012763" cy="61295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Candara" panose="020E0502030303020204" pitchFamily="34" charset="0"/>
                </a:rPr>
                <a:t>Рынок товаров и услуг</a:t>
              </a:r>
              <a:endParaRPr lang="en-GB" b="1" dirty="0">
                <a:latin typeface="Candara" panose="020E0502030303020204" pitchFamily="34" charset="0"/>
              </a:endParaRPr>
            </a:p>
          </p:txBody>
        </p:sp>
        <p:sp>
          <p:nvSpPr>
            <p:cNvPr id="41" name="Rectángulo: esquinas redondeadas 5">
              <a:extLst>
                <a:ext uri="{FF2B5EF4-FFF2-40B4-BE49-F238E27FC236}">
                  <a16:creationId xmlns:a16="http://schemas.microsoft.com/office/drawing/2014/main" id="{7C868240-35B0-45EA-B9C4-A6F451216E10}"/>
                </a:ext>
              </a:extLst>
            </p:cNvPr>
            <p:cNvSpPr/>
            <p:nvPr/>
          </p:nvSpPr>
          <p:spPr>
            <a:xfrm>
              <a:off x="3522389" y="5905994"/>
              <a:ext cx="2012763" cy="612950"/>
            </a:xfrm>
            <a:prstGeom prst="roundRect">
              <a:avLst/>
            </a:prstGeom>
            <a:solidFill>
              <a:srgbClr val="9E2B0A"/>
            </a:solidFill>
            <a:ln>
              <a:solidFill>
                <a:srgbClr val="9E2B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>
                  <a:latin typeface="Candara" panose="020E0502030303020204" pitchFamily="34" charset="0"/>
                </a:rPr>
                <a:t>Рынок экономических ресурсов</a:t>
              </a:r>
              <a:endParaRPr lang="en-GB" sz="1500" b="1" dirty="0">
                <a:latin typeface="Candara" panose="020E0502030303020204" pitchFamily="34" charset="0"/>
              </a:endParaRPr>
            </a:p>
          </p:txBody>
        </p:sp>
        <p:sp>
          <p:nvSpPr>
            <p:cNvPr id="63" name="CuadroTexto 47">
              <a:extLst>
                <a:ext uri="{FF2B5EF4-FFF2-40B4-BE49-F238E27FC236}">
                  <a16:creationId xmlns:a16="http://schemas.microsoft.com/office/drawing/2014/main" id="{6A110346-F7D0-4D73-BD5A-A1E387118AC5}"/>
                </a:ext>
              </a:extLst>
            </p:cNvPr>
            <p:cNvSpPr txBox="1"/>
            <p:nvPr/>
          </p:nvSpPr>
          <p:spPr>
            <a:xfrm>
              <a:off x="733980" y="4694043"/>
              <a:ext cx="16578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Candara" panose="020E0502030303020204" pitchFamily="34" charset="0"/>
                </a:rPr>
                <a:t>Предприятия</a:t>
              </a:r>
              <a:endParaRPr lang="en-GB" b="1" dirty="0">
                <a:latin typeface="Candara" panose="020E0502030303020204" pitchFamily="34" charset="0"/>
              </a:endParaRPr>
            </a:p>
          </p:txBody>
        </p:sp>
      </p:grpSp>
      <p:pic>
        <p:nvPicPr>
          <p:cNvPr id="38" name="Picture 2" descr="Resultado de imagen de dibujo gobierno">
            <a:extLst>
              <a:ext uri="{FF2B5EF4-FFF2-40B4-BE49-F238E27FC236}">
                <a16:creationId xmlns:a16="http://schemas.microsoft.com/office/drawing/2014/main" id="{6CE62C23-C355-468F-AB29-685D2F6DA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348" y="2756676"/>
            <a:ext cx="1250835" cy="108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uadroTexto 34">
            <a:extLst>
              <a:ext uri="{FF2B5EF4-FFF2-40B4-BE49-F238E27FC236}">
                <a16:creationId xmlns:a16="http://schemas.microsoft.com/office/drawing/2014/main" id="{F79F10EB-9B2A-46F4-BD54-08949DAC6611}"/>
              </a:ext>
            </a:extLst>
          </p:cNvPr>
          <p:cNvSpPr txBox="1"/>
          <p:nvPr/>
        </p:nvSpPr>
        <p:spPr>
          <a:xfrm>
            <a:off x="3710955" y="3687924"/>
            <a:ext cx="175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andara" panose="020E0502030303020204" pitchFamily="34" charset="0"/>
              </a:rPr>
              <a:t>Правительство</a:t>
            </a:r>
            <a:endParaRPr lang="en-GB" b="1" dirty="0">
              <a:latin typeface="Candara" panose="020E0502030303020204" pitchFamily="34" charset="0"/>
            </a:endParaRPr>
          </a:p>
        </p:txBody>
      </p:sp>
      <p:sp>
        <p:nvSpPr>
          <p:cNvPr id="50" name="CuadroTexto 42">
            <a:extLst>
              <a:ext uri="{FF2B5EF4-FFF2-40B4-BE49-F238E27FC236}">
                <a16:creationId xmlns:a16="http://schemas.microsoft.com/office/drawing/2014/main" id="{B1EE7B4E-0263-4A75-AFF1-E3DDA60807FA}"/>
              </a:ext>
            </a:extLst>
          </p:cNvPr>
          <p:cNvSpPr txBox="1"/>
          <p:nvPr/>
        </p:nvSpPr>
        <p:spPr>
          <a:xfrm>
            <a:off x="2590142" y="3981820"/>
            <a:ext cx="1536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7030A0"/>
                </a:solidFill>
                <a:latin typeface="Candara" panose="020E0502030303020204" pitchFamily="34" charset="0"/>
              </a:rPr>
              <a:t>Первичные данные</a:t>
            </a:r>
            <a:endParaRPr lang="en-GB" sz="1400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sp>
        <p:nvSpPr>
          <p:cNvPr id="51" name="CuadroTexto 44">
            <a:extLst>
              <a:ext uri="{FF2B5EF4-FFF2-40B4-BE49-F238E27FC236}">
                <a16:creationId xmlns:a16="http://schemas.microsoft.com/office/drawing/2014/main" id="{18004FEB-3F90-49D9-A4AD-56C43F0704C3}"/>
              </a:ext>
            </a:extLst>
          </p:cNvPr>
          <p:cNvSpPr txBox="1"/>
          <p:nvPr/>
        </p:nvSpPr>
        <p:spPr>
          <a:xfrm>
            <a:off x="2638229" y="3257024"/>
            <a:ext cx="1393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7030A0"/>
                </a:solidFill>
                <a:latin typeface="Candara" panose="020E0502030303020204" pitchFamily="34" charset="0"/>
              </a:rPr>
              <a:t>Статистическая продукция</a:t>
            </a:r>
            <a:endParaRPr lang="en-GB" sz="1400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pic>
        <p:nvPicPr>
          <p:cNvPr id="79" name="Picture 2" descr="Resultado de imagen de instituto nacional de estadistica dibujo">
            <a:extLst>
              <a:ext uri="{FF2B5EF4-FFF2-40B4-BE49-F238E27FC236}">
                <a16:creationId xmlns:a16="http://schemas.microsoft.com/office/drawing/2014/main" id="{C355A554-C846-4407-B0A5-97E585946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328" y="4017009"/>
            <a:ext cx="1100458" cy="61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Elipse 16">
            <a:extLst>
              <a:ext uri="{FF2B5EF4-FFF2-40B4-BE49-F238E27FC236}">
                <a16:creationId xmlns:a16="http://schemas.microsoft.com/office/drawing/2014/main" id="{A7A32CF9-7C08-4C97-B116-7C05D124AE03}"/>
              </a:ext>
            </a:extLst>
          </p:cNvPr>
          <p:cNvSpPr/>
          <p:nvPr/>
        </p:nvSpPr>
        <p:spPr>
          <a:xfrm>
            <a:off x="3714835" y="2422378"/>
            <a:ext cx="1714329" cy="181123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1" name="Conector recto de flecha 61">
            <a:extLst>
              <a:ext uri="{FF2B5EF4-FFF2-40B4-BE49-F238E27FC236}">
                <a16:creationId xmlns:a16="http://schemas.microsoft.com/office/drawing/2014/main" id="{E6B23AAE-22D7-4554-8484-B915DA9D3FCD}"/>
              </a:ext>
            </a:extLst>
          </p:cNvPr>
          <p:cNvCxnSpPr/>
          <p:nvPr/>
        </p:nvCxnSpPr>
        <p:spPr>
          <a:xfrm>
            <a:off x="5415609" y="3873133"/>
            <a:ext cx="1354209" cy="0"/>
          </a:xfrm>
          <a:prstGeom prst="straightConnector1">
            <a:avLst/>
          </a:prstGeom>
          <a:ln w="222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de flecha 66">
            <a:extLst>
              <a:ext uri="{FF2B5EF4-FFF2-40B4-BE49-F238E27FC236}">
                <a16:creationId xmlns:a16="http://schemas.microsoft.com/office/drawing/2014/main" id="{C8792EFD-05D7-4C88-B6DC-B733643EE198}"/>
              </a:ext>
            </a:extLst>
          </p:cNvPr>
          <p:cNvCxnSpPr>
            <a:cxnSpLocks/>
          </p:cNvCxnSpPr>
          <p:nvPr/>
        </p:nvCxnSpPr>
        <p:spPr>
          <a:xfrm>
            <a:off x="2796257" y="3796931"/>
            <a:ext cx="996555" cy="0"/>
          </a:xfrm>
          <a:prstGeom prst="straightConnector1">
            <a:avLst/>
          </a:prstGeom>
          <a:ln w="22225">
            <a:solidFill>
              <a:srgbClr val="7030A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de flecha 67">
            <a:extLst>
              <a:ext uri="{FF2B5EF4-FFF2-40B4-BE49-F238E27FC236}">
                <a16:creationId xmlns:a16="http://schemas.microsoft.com/office/drawing/2014/main" id="{CCED1595-4959-4F8F-B966-90CE69E858B2}"/>
              </a:ext>
            </a:extLst>
          </p:cNvPr>
          <p:cNvCxnSpPr/>
          <p:nvPr/>
        </p:nvCxnSpPr>
        <p:spPr>
          <a:xfrm>
            <a:off x="5398115" y="3996415"/>
            <a:ext cx="1354209" cy="0"/>
          </a:xfrm>
          <a:prstGeom prst="straightConnector1">
            <a:avLst/>
          </a:prstGeom>
          <a:ln w="22225">
            <a:solidFill>
              <a:srgbClr val="7030A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de flecha 68">
            <a:extLst>
              <a:ext uri="{FF2B5EF4-FFF2-40B4-BE49-F238E27FC236}">
                <a16:creationId xmlns:a16="http://schemas.microsoft.com/office/drawing/2014/main" id="{67818E11-336D-4072-82E3-055FA51BB874}"/>
              </a:ext>
            </a:extLst>
          </p:cNvPr>
          <p:cNvCxnSpPr>
            <a:cxnSpLocks/>
          </p:cNvCxnSpPr>
          <p:nvPr/>
        </p:nvCxnSpPr>
        <p:spPr>
          <a:xfrm>
            <a:off x="2786265" y="3914261"/>
            <a:ext cx="1051860" cy="0"/>
          </a:xfrm>
          <a:prstGeom prst="straightConnector1">
            <a:avLst/>
          </a:prstGeom>
          <a:ln w="22225">
            <a:solidFill>
              <a:srgbClr val="7030A0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de flecha 69">
            <a:extLst>
              <a:ext uri="{FF2B5EF4-FFF2-40B4-BE49-F238E27FC236}">
                <a16:creationId xmlns:a16="http://schemas.microsoft.com/office/drawing/2014/main" id="{EF229BF9-77BB-4982-BA86-2716B6BF35A3}"/>
              </a:ext>
            </a:extLst>
          </p:cNvPr>
          <p:cNvCxnSpPr>
            <a:cxnSpLocks/>
          </p:cNvCxnSpPr>
          <p:nvPr/>
        </p:nvCxnSpPr>
        <p:spPr>
          <a:xfrm flipV="1">
            <a:off x="4158542" y="2095572"/>
            <a:ext cx="0" cy="1610500"/>
          </a:xfrm>
          <a:prstGeom prst="straightConnector1">
            <a:avLst/>
          </a:prstGeom>
          <a:ln w="222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de flecha 79">
            <a:extLst>
              <a:ext uri="{FF2B5EF4-FFF2-40B4-BE49-F238E27FC236}">
                <a16:creationId xmlns:a16="http://schemas.microsoft.com/office/drawing/2014/main" id="{BA0DD352-965E-40CF-8CC4-914125719E55}"/>
              </a:ext>
            </a:extLst>
          </p:cNvPr>
          <p:cNvCxnSpPr>
            <a:cxnSpLocks/>
          </p:cNvCxnSpPr>
          <p:nvPr/>
        </p:nvCxnSpPr>
        <p:spPr>
          <a:xfrm flipV="1">
            <a:off x="4246406" y="2109245"/>
            <a:ext cx="0" cy="1610500"/>
          </a:xfrm>
          <a:prstGeom prst="straightConnector1">
            <a:avLst/>
          </a:prstGeom>
          <a:ln w="22225">
            <a:solidFill>
              <a:srgbClr val="7030A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de flecha 80">
            <a:extLst>
              <a:ext uri="{FF2B5EF4-FFF2-40B4-BE49-F238E27FC236}">
                <a16:creationId xmlns:a16="http://schemas.microsoft.com/office/drawing/2014/main" id="{FAB78256-95D1-4B53-81C2-658C6BBD7D5C}"/>
              </a:ext>
            </a:extLst>
          </p:cNvPr>
          <p:cNvCxnSpPr>
            <a:cxnSpLocks/>
          </p:cNvCxnSpPr>
          <p:nvPr/>
        </p:nvCxnSpPr>
        <p:spPr>
          <a:xfrm flipV="1">
            <a:off x="4959786" y="4431265"/>
            <a:ext cx="0" cy="758272"/>
          </a:xfrm>
          <a:prstGeom prst="straightConnector1">
            <a:avLst/>
          </a:prstGeom>
          <a:ln w="22225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de flecha 86">
            <a:extLst>
              <a:ext uri="{FF2B5EF4-FFF2-40B4-BE49-F238E27FC236}">
                <a16:creationId xmlns:a16="http://schemas.microsoft.com/office/drawing/2014/main" id="{44E2CC6B-75FD-4EB9-A636-96FC6E5429AC}"/>
              </a:ext>
            </a:extLst>
          </p:cNvPr>
          <p:cNvCxnSpPr>
            <a:cxnSpLocks/>
          </p:cNvCxnSpPr>
          <p:nvPr/>
        </p:nvCxnSpPr>
        <p:spPr>
          <a:xfrm flipV="1">
            <a:off x="5087578" y="4445257"/>
            <a:ext cx="0" cy="761624"/>
          </a:xfrm>
          <a:prstGeom prst="straightConnector1">
            <a:avLst/>
          </a:prstGeom>
          <a:ln w="22225">
            <a:solidFill>
              <a:srgbClr val="7030A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de flecha 87">
            <a:extLst>
              <a:ext uri="{FF2B5EF4-FFF2-40B4-BE49-F238E27FC236}">
                <a16:creationId xmlns:a16="http://schemas.microsoft.com/office/drawing/2014/main" id="{70422985-53AF-4C7E-8D2F-3188B19C996A}"/>
              </a:ext>
            </a:extLst>
          </p:cNvPr>
          <p:cNvCxnSpPr>
            <a:cxnSpLocks/>
          </p:cNvCxnSpPr>
          <p:nvPr/>
        </p:nvCxnSpPr>
        <p:spPr>
          <a:xfrm flipV="1">
            <a:off x="4748185" y="3562284"/>
            <a:ext cx="0" cy="287576"/>
          </a:xfrm>
          <a:prstGeom prst="straightConnector1">
            <a:avLst/>
          </a:prstGeom>
          <a:ln w="222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de flecha 90">
            <a:extLst>
              <a:ext uri="{FF2B5EF4-FFF2-40B4-BE49-F238E27FC236}">
                <a16:creationId xmlns:a16="http://schemas.microsoft.com/office/drawing/2014/main" id="{B9732AE8-51DF-47B6-9281-F12F10267824}"/>
              </a:ext>
            </a:extLst>
          </p:cNvPr>
          <p:cNvCxnSpPr>
            <a:cxnSpLocks/>
          </p:cNvCxnSpPr>
          <p:nvPr/>
        </p:nvCxnSpPr>
        <p:spPr>
          <a:xfrm flipV="1">
            <a:off x="4859964" y="3575957"/>
            <a:ext cx="0" cy="287576"/>
          </a:xfrm>
          <a:prstGeom prst="straightConnector1">
            <a:avLst/>
          </a:prstGeom>
          <a:ln w="22225">
            <a:solidFill>
              <a:srgbClr val="7030A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595DF2F-01D4-44C7-9EF6-FD5717423B15}"/>
              </a:ext>
            </a:extLst>
          </p:cNvPr>
          <p:cNvSpPr txBox="1"/>
          <p:nvPr/>
        </p:nvSpPr>
        <p:spPr>
          <a:xfrm>
            <a:off x="4748185" y="4054496"/>
            <a:ext cx="649930" cy="377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Candara" panose="020E0502030303020204" pitchFamily="34" charset="0"/>
              </a:rPr>
              <a:t>НСС</a:t>
            </a:r>
            <a:endParaRPr lang="LID4096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sp>
        <p:nvSpPr>
          <p:cNvPr id="91" name="CuadroTexto 44">
            <a:extLst>
              <a:ext uri="{FF2B5EF4-FFF2-40B4-BE49-F238E27FC236}">
                <a16:creationId xmlns:a16="http://schemas.microsoft.com/office/drawing/2014/main" id="{1A64E967-57F4-4E43-9D1F-9DB118AC5891}"/>
              </a:ext>
            </a:extLst>
          </p:cNvPr>
          <p:cNvSpPr txBox="1"/>
          <p:nvPr/>
        </p:nvSpPr>
        <p:spPr>
          <a:xfrm>
            <a:off x="2786265" y="2112927"/>
            <a:ext cx="1393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7030A0"/>
                </a:solidFill>
                <a:latin typeface="Candara" panose="020E0502030303020204" pitchFamily="34" charset="0"/>
              </a:rPr>
              <a:t>Статистическая продукция</a:t>
            </a:r>
            <a:endParaRPr lang="en-GB" sz="1400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sp>
        <p:nvSpPr>
          <p:cNvPr id="92" name="CuadroTexto 42">
            <a:extLst>
              <a:ext uri="{FF2B5EF4-FFF2-40B4-BE49-F238E27FC236}">
                <a16:creationId xmlns:a16="http://schemas.microsoft.com/office/drawing/2014/main" id="{B38715D2-3A10-42F2-92A8-7680858B7220}"/>
              </a:ext>
            </a:extLst>
          </p:cNvPr>
          <p:cNvSpPr txBox="1"/>
          <p:nvPr/>
        </p:nvSpPr>
        <p:spPr>
          <a:xfrm>
            <a:off x="3995660" y="2100139"/>
            <a:ext cx="1536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7030A0"/>
                </a:solidFill>
                <a:latin typeface="Candara" panose="020E0502030303020204" pitchFamily="34" charset="0"/>
              </a:rPr>
              <a:t>Первичные данные</a:t>
            </a:r>
            <a:endParaRPr lang="en-GB" sz="1400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sp>
        <p:nvSpPr>
          <p:cNvPr id="97" name="CuadroTexto 42">
            <a:extLst>
              <a:ext uri="{FF2B5EF4-FFF2-40B4-BE49-F238E27FC236}">
                <a16:creationId xmlns:a16="http://schemas.microsoft.com/office/drawing/2014/main" id="{4D4DB722-5770-4D9A-B38E-B6D620AFAFA9}"/>
              </a:ext>
            </a:extLst>
          </p:cNvPr>
          <p:cNvSpPr txBox="1"/>
          <p:nvPr/>
        </p:nvSpPr>
        <p:spPr>
          <a:xfrm>
            <a:off x="3641556" y="4656726"/>
            <a:ext cx="1536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7030A0"/>
                </a:solidFill>
                <a:latin typeface="Candara" panose="020E0502030303020204" pitchFamily="34" charset="0"/>
              </a:rPr>
              <a:t>Первичные данные</a:t>
            </a:r>
            <a:endParaRPr lang="en-GB" sz="1400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sp>
        <p:nvSpPr>
          <p:cNvPr id="98" name="CuadroTexto 42">
            <a:extLst>
              <a:ext uri="{FF2B5EF4-FFF2-40B4-BE49-F238E27FC236}">
                <a16:creationId xmlns:a16="http://schemas.microsoft.com/office/drawing/2014/main" id="{549F9B4D-AC53-4E1C-9D66-3689FAC3680F}"/>
              </a:ext>
            </a:extLst>
          </p:cNvPr>
          <p:cNvSpPr txBox="1"/>
          <p:nvPr/>
        </p:nvSpPr>
        <p:spPr>
          <a:xfrm>
            <a:off x="5301207" y="3996859"/>
            <a:ext cx="1536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7030A0"/>
                </a:solidFill>
                <a:latin typeface="Candara" panose="020E0502030303020204" pitchFamily="34" charset="0"/>
              </a:rPr>
              <a:t>Первичные данные</a:t>
            </a:r>
            <a:endParaRPr lang="en-GB" sz="1400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sp>
        <p:nvSpPr>
          <p:cNvPr id="99" name="CuadroTexto 44">
            <a:extLst>
              <a:ext uri="{FF2B5EF4-FFF2-40B4-BE49-F238E27FC236}">
                <a16:creationId xmlns:a16="http://schemas.microsoft.com/office/drawing/2014/main" id="{B32DFFEA-C2C3-4E75-8282-0EDF09A4AA53}"/>
              </a:ext>
            </a:extLst>
          </p:cNvPr>
          <p:cNvSpPr txBox="1"/>
          <p:nvPr/>
        </p:nvSpPr>
        <p:spPr>
          <a:xfrm>
            <a:off x="5334858" y="3298433"/>
            <a:ext cx="1393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7030A0"/>
                </a:solidFill>
                <a:latin typeface="Candara" panose="020E0502030303020204" pitchFamily="34" charset="0"/>
              </a:rPr>
              <a:t>Статистическая продукция</a:t>
            </a:r>
            <a:endParaRPr lang="en-GB" sz="1400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sp>
        <p:nvSpPr>
          <p:cNvPr id="100" name="CuadroTexto 44">
            <a:extLst>
              <a:ext uri="{FF2B5EF4-FFF2-40B4-BE49-F238E27FC236}">
                <a16:creationId xmlns:a16="http://schemas.microsoft.com/office/drawing/2014/main" id="{105DABB4-E4A4-48D9-B658-6D7B63967C9F}"/>
              </a:ext>
            </a:extLst>
          </p:cNvPr>
          <p:cNvSpPr txBox="1"/>
          <p:nvPr/>
        </p:nvSpPr>
        <p:spPr>
          <a:xfrm>
            <a:off x="5073150" y="4641978"/>
            <a:ext cx="1393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7030A0"/>
                </a:solidFill>
                <a:latin typeface="Candara" panose="020E0502030303020204" pitchFamily="34" charset="0"/>
              </a:rPr>
              <a:t>Статистическая продукция</a:t>
            </a:r>
            <a:endParaRPr lang="en-GB" sz="1400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sp>
        <p:nvSpPr>
          <p:cNvPr id="101" name="CuadroTexto 2">
            <a:extLst>
              <a:ext uri="{FF2B5EF4-FFF2-40B4-BE49-F238E27FC236}">
                <a16:creationId xmlns:a16="http://schemas.microsoft.com/office/drawing/2014/main" id="{549A13D1-EBE3-4DEA-BF30-91C532D1A21A}"/>
              </a:ext>
            </a:extLst>
          </p:cNvPr>
          <p:cNvSpPr txBox="1"/>
          <p:nvPr/>
        </p:nvSpPr>
        <p:spPr>
          <a:xfrm>
            <a:off x="8667750" y="6418455"/>
            <a:ext cx="2476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Eurostile LT"/>
              </a:rPr>
              <a:t>6</a:t>
            </a:r>
            <a:endParaRPr lang="es-ES" sz="1500" dirty="0">
              <a:latin typeface="Eurostile LT"/>
            </a:endParaRPr>
          </a:p>
        </p:txBody>
      </p:sp>
      <p:sp>
        <p:nvSpPr>
          <p:cNvPr id="102" name="CuadroTexto 2">
            <a:extLst>
              <a:ext uri="{FF2B5EF4-FFF2-40B4-BE49-F238E27FC236}">
                <a16:creationId xmlns:a16="http://schemas.microsoft.com/office/drawing/2014/main" id="{004DD60F-9E99-48E8-8FFC-0C509DFA485A}"/>
              </a:ext>
            </a:extLst>
          </p:cNvPr>
          <p:cNvSpPr txBox="1"/>
          <p:nvPr/>
        </p:nvSpPr>
        <p:spPr>
          <a:xfrm>
            <a:off x="384321" y="6321028"/>
            <a:ext cx="16810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700" dirty="0">
                <a:latin typeface="Candara" panose="020E0502030303020204" pitchFamily="34" charset="0"/>
              </a:rPr>
              <a:t>II </a:t>
            </a:r>
            <a:r>
              <a:rPr lang="ru-RU" sz="1700" dirty="0">
                <a:latin typeface="Candara" panose="020E0502030303020204" pitchFamily="34" charset="0"/>
              </a:rPr>
              <a:t>ОРСК</a:t>
            </a:r>
            <a:r>
              <a:rPr lang="es-ES" sz="1700" dirty="0">
                <a:latin typeface="Candara" panose="020E05020303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4532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680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adroTexto 5"/>
          <p:cNvSpPr txBox="1"/>
          <p:nvPr/>
        </p:nvSpPr>
        <p:spPr>
          <a:xfrm>
            <a:off x="497222" y="956197"/>
            <a:ext cx="7940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Candara" panose="020E0502030303020204" pitchFamily="34" charset="0"/>
              </a:rPr>
              <a:t>Официальная статистика как общественное благо</a:t>
            </a:r>
            <a:endParaRPr lang="en-US" sz="2200" b="1" dirty="0">
              <a:latin typeface="Candara" panose="020E0502030303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41433" y="1373997"/>
            <a:ext cx="8226316" cy="478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500" dirty="0">
                <a:latin typeface="Candara" panose="020E0502030303020204" pitchFamily="34" charset="0"/>
              </a:rPr>
              <a:t>Официальная статистика - это статистика, публикуемая правительством или другими государственными учреждениями (включая международные организации) как общественное достояние</a:t>
            </a:r>
          </a:p>
          <a:p>
            <a:pPr marL="176213" indent="-176213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500" dirty="0">
                <a:latin typeface="Candara" panose="020E0502030303020204" pitchFamily="34" charset="0"/>
              </a:rPr>
              <a:t>Общественное достояние - не исключающее и неконкурентоспособное (например, уличное освещение)</a:t>
            </a:r>
          </a:p>
          <a:p>
            <a:pPr marL="176213" indent="-176213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500" dirty="0">
                <a:latin typeface="Candara" panose="020E0502030303020204" pitchFamily="34" charset="0"/>
              </a:rPr>
              <a:t>Общественное благо является продуктом, создаваемым правительством и, как правило, общедоступным для гражданам</a:t>
            </a:r>
            <a:endParaRPr lang="en-GB" sz="1500" dirty="0">
              <a:latin typeface="Candara" panose="020E0502030303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en-GB" sz="2000" b="1" dirty="0"/>
          </a:p>
          <a:p>
            <a:pPr marL="176213" indent="-176213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500" b="1" dirty="0">
                <a:latin typeface="Candara" panose="020E0502030303020204" pitchFamily="34" charset="0"/>
              </a:rPr>
              <a:t>Статистическое управление Норвегии</a:t>
            </a:r>
            <a:r>
              <a:rPr lang="ru-RU" sz="1500" dirty="0">
                <a:latin typeface="Candara" panose="020E0502030303020204" pitchFamily="34" charset="0"/>
              </a:rPr>
              <a:t>: официальная статистика - это общественное благо, к которому каждый должен иметь равный доступ </a:t>
            </a:r>
          </a:p>
          <a:p>
            <a:pPr marL="176213" indent="-176213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500" b="1" dirty="0">
                <a:latin typeface="Candara" panose="020E0502030303020204" pitchFamily="34" charset="0"/>
              </a:rPr>
              <a:t>Управление национальной статистики Великобритании</a:t>
            </a:r>
            <a:r>
              <a:rPr lang="ru-RU" sz="1500" dirty="0">
                <a:latin typeface="Candara" panose="020E0502030303020204" pitchFamily="34" charset="0"/>
              </a:rPr>
              <a:t>: статистика, которую мы производим, предназначена для удовлетворения широкого круга потребностей пользователей общественного блага, а также потребностей правительства</a:t>
            </a:r>
          </a:p>
          <a:p>
            <a:pPr marL="176213" indent="-176213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500" b="1" dirty="0" err="1">
                <a:latin typeface="Candara" panose="020E0502030303020204" pitchFamily="34" charset="0"/>
              </a:rPr>
              <a:t>Евростат</a:t>
            </a:r>
            <a:r>
              <a:rPr lang="ru-RU" sz="1500" dirty="0">
                <a:latin typeface="Candara" panose="020E0502030303020204" pitchFamily="34" charset="0"/>
              </a:rPr>
              <a:t>: официальная статистика представляет собой общественное благо, обеспечивающее основу для бесперебойного функционирования демократии</a:t>
            </a:r>
            <a:endParaRPr lang="en-GB" sz="1500" dirty="0">
              <a:latin typeface="Candara" panose="020E0502030303020204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24527"/>
            <a:ext cx="2057400" cy="1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uadroTexto 1"/>
          <p:cNvSpPr txBox="1"/>
          <p:nvPr/>
        </p:nvSpPr>
        <p:spPr>
          <a:xfrm>
            <a:off x="247650" y="6398038"/>
            <a:ext cx="18192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Eurostile LT"/>
              </a:rPr>
              <a:t>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667750" y="6418455"/>
            <a:ext cx="2476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Eurostile LT"/>
              </a:rPr>
              <a:t>7</a:t>
            </a:r>
            <a:endParaRPr lang="es-ES" sz="1500" dirty="0">
              <a:latin typeface="Eurostile LT"/>
            </a:endParaRPr>
          </a:p>
        </p:txBody>
      </p:sp>
      <p:sp>
        <p:nvSpPr>
          <p:cNvPr id="8" name="Flecha: hacia abajo 1">
            <a:extLst>
              <a:ext uri="{FF2B5EF4-FFF2-40B4-BE49-F238E27FC236}">
                <a16:creationId xmlns:a16="http://schemas.microsoft.com/office/drawing/2014/main" id="{074E0758-BB19-4CAC-9833-3C5B26CF37CC}"/>
              </a:ext>
            </a:extLst>
          </p:cNvPr>
          <p:cNvSpPr/>
          <p:nvPr/>
        </p:nvSpPr>
        <p:spPr>
          <a:xfrm>
            <a:off x="3798595" y="3429000"/>
            <a:ext cx="1230606" cy="54112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uadroTexto 2">
            <a:extLst>
              <a:ext uri="{FF2B5EF4-FFF2-40B4-BE49-F238E27FC236}">
                <a16:creationId xmlns:a16="http://schemas.microsoft.com/office/drawing/2014/main" id="{58C37928-24ED-4955-9D7A-FFE48AE0B8F6}"/>
              </a:ext>
            </a:extLst>
          </p:cNvPr>
          <p:cNvSpPr txBox="1"/>
          <p:nvPr/>
        </p:nvSpPr>
        <p:spPr>
          <a:xfrm>
            <a:off x="384321" y="6321028"/>
            <a:ext cx="16810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700" dirty="0">
                <a:latin typeface="Candara" panose="020E0502030303020204" pitchFamily="34" charset="0"/>
              </a:rPr>
              <a:t>II </a:t>
            </a:r>
            <a:r>
              <a:rPr lang="ru-RU" sz="1700" dirty="0">
                <a:latin typeface="Candara" panose="020E0502030303020204" pitchFamily="34" charset="0"/>
              </a:rPr>
              <a:t>ОРСК</a:t>
            </a:r>
            <a:r>
              <a:rPr lang="es-ES" sz="1700" dirty="0">
                <a:latin typeface="Candara" panose="020E05020303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1484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680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CuadroTexto 6"/>
          <p:cNvSpPr txBox="1"/>
          <p:nvPr/>
        </p:nvSpPr>
        <p:spPr>
          <a:xfrm>
            <a:off x="441434" y="1223597"/>
            <a:ext cx="822631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200" dirty="0">
                <a:latin typeface="Candara" panose="020E0502030303020204" pitchFamily="34" charset="0"/>
              </a:rPr>
              <a:t>Но понимание официальной статистики как общественного блага должно разделяться всеми участниками экономического кругооборота</a:t>
            </a:r>
          </a:p>
          <a:p>
            <a:pPr marL="176213" indent="-176213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GB" sz="1500" dirty="0">
              <a:latin typeface="Candara" panose="020E0502030303020204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24527"/>
            <a:ext cx="2057400" cy="1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uadroTexto 1"/>
          <p:cNvSpPr txBox="1"/>
          <p:nvPr/>
        </p:nvSpPr>
        <p:spPr>
          <a:xfrm>
            <a:off x="247650" y="6398038"/>
            <a:ext cx="18192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Eurostile LT"/>
              </a:rPr>
              <a:t>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667750" y="6418455"/>
            <a:ext cx="2476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Eurostile LT"/>
              </a:rPr>
              <a:t>8</a:t>
            </a:r>
            <a:endParaRPr lang="es-ES" sz="1500" dirty="0">
              <a:latin typeface="Eurostile LT"/>
            </a:endParaRPr>
          </a:p>
        </p:txBody>
      </p:sp>
      <p:pic>
        <p:nvPicPr>
          <p:cNvPr id="10" name="Picture 6" descr="Resultado de imagen de dibujo fabrica">
            <a:extLst>
              <a:ext uri="{FF2B5EF4-FFF2-40B4-BE49-F238E27FC236}">
                <a16:creationId xmlns:a16="http://schemas.microsoft.com/office/drawing/2014/main" id="{C118C287-1EF6-401D-AF2D-DCDBD2AB4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80" y="3163695"/>
            <a:ext cx="2513634" cy="139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n de house">
            <a:extLst>
              <a:ext uri="{FF2B5EF4-FFF2-40B4-BE49-F238E27FC236}">
                <a16:creationId xmlns:a16="http://schemas.microsoft.com/office/drawing/2014/main" id="{20A16B16-C065-4A5D-9803-B0BDE9507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96952"/>
            <a:ext cx="1383574" cy="16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6">
            <a:extLst>
              <a:ext uri="{FF2B5EF4-FFF2-40B4-BE49-F238E27FC236}">
                <a16:creationId xmlns:a16="http://schemas.microsoft.com/office/drawing/2014/main" id="{EBC6A889-0490-4EA4-B6A1-C32669BD8409}"/>
              </a:ext>
            </a:extLst>
          </p:cNvPr>
          <p:cNvSpPr txBox="1"/>
          <p:nvPr/>
        </p:nvSpPr>
        <p:spPr>
          <a:xfrm>
            <a:off x="1246498" y="4685205"/>
            <a:ext cx="1853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Предприятия</a:t>
            </a:r>
            <a:endParaRPr lang="en-GB" sz="2000" b="1" dirty="0"/>
          </a:p>
        </p:txBody>
      </p:sp>
      <p:sp>
        <p:nvSpPr>
          <p:cNvPr id="13" name="CuadroTexto 7">
            <a:extLst>
              <a:ext uri="{FF2B5EF4-FFF2-40B4-BE49-F238E27FC236}">
                <a16:creationId xmlns:a16="http://schemas.microsoft.com/office/drawing/2014/main" id="{3A410A0F-1C21-4A70-98C6-C4292BE278EA}"/>
              </a:ext>
            </a:extLst>
          </p:cNvPr>
          <p:cNvSpPr txBox="1"/>
          <p:nvPr/>
        </p:nvSpPr>
        <p:spPr>
          <a:xfrm>
            <a:off x="6394832" y="4685205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Домохозяйства</a:t>
            </a:r>
            <a:endParaRPr lang="en-GB" sz="2000" b="1" dirty="0"/>
          </a:p>
        </p:txBody>
      </p:sp>
      <p:pic>
        <p:nvPicPr>
          <p:cNvPr id="14" name="Picture 2" descr="Resultado de imagen de dibujo gobierno">
            <a:extLst>
              <a:ext uri="{FF2B5EF4-FFF2-40B4-BE49-F238E27FC236}">
                <a16:creationId xmlns:a16="http://schemas.microsoft.com/office/drawing/2014/main" id="{E17AA07A-04AF-478A-9C91-BD7B9A86F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594" y="3310233"/>
            <a:ext cx="1662536" cy="128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9">
            <a:extLst>
              <a:ext uri="{FF2B5EF4-FFF2-40B4-BE49-F238E27FC236}">
                <a16:creationId xmlns:a16="http://schemas.microsoft.com/office/drawing/2014/main" id="{3B9A1974-E459-4181-88B2-7305E98A6F63}"/>
              </a:ext>
            </a:extLst>
          </p:cNvPr>
          <p:cNvSpPr txBox="1"/>
          <p:nvPr/>
        </p:nvSpPr>
        <p:spPr>
          <a:xfrm>
            <a:off x="3842392" y="4685205"/>
            <a:ext cx="2022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Правительство</a:t>
            </a:r>
            <a:endParaRPr lang="en-GB" sz="2000" b="1" dirty="0"/>
          </a:p>
        </p:txBody>
      </p:sp>
      <p:sp>
        <p:nvSpPr>
          <p:cNvPr id="16" name="CuadroTexto 2">
            <a:extLst>
              <a:ext uri="{FF2B5EF4-FFF2-40B4-BE49-F238E27FC236}">
                <a16:creationId xmlns:a16="http://schemas.microsoft.com/office/drawing/2014/main" id="{6D2F9BC0-1683-47AE-B707-0203C707C469}"/>
              </a:ext>
            </a:extLst>
          </p:cNvPr>
          <p:cNvSpPr txBox="1"/>
          <p:nvPr/>
        </p:nvSpPr>
        <p:spPr>
          <a:xfrm>
            <a:off x="384321" y="6321028"/>
            <a:ext cx="16810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700" dirty="0">
                <a:latin typeface="Candara" panose="020E0502030303020204" pitchFamily="34" charset="0"/>
              </a:rPr>
              <a:t>II </a:t>
            </a:r>
            <a:r>
              <a:rPr lang="ru-RU" sz="1700" dirty="0">
                <a:latin typeface="Candara" panose="020E0502030303020204" pitchFamily="34" charset="0"/>
              </a:rPr>
              <a:t>ОРСК</a:t>
            </a:r>
            <a:r>
              <a:rPr lang="es-ES" sz="1700" dirty="0">
                <a:latin typeface="Candara" panose="020E05020303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38998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770</Words>
  <Application>Microsoft Office PowerPoint</Application>
  <PresentationFormat>Экран (4:3)</PresentationFormat>
  <Paragraphs>191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Bookman Old Style</vt:lpstr>
      <vt:lpstr>Calibri</vt:lpstr>
      <vt:lpstr>Candara</vt:lpstr>
      <vt:lpstr>Eurostile LT</vt:lpstr>
      <vt:lpstr>Wingdings</vt:lpstr>
      <vt:lpstr>Tema de Office</vt:lpstr>
      <vt:lpstr>Презентация PowerPoint</vt:lpstr>
      <vt:lpstr>Презентация PowerPoint</vt:lpstr>
      <vt:lpstr>Презентация PowerPoint</vt:lpstr>
      <vt:lpstr>Экономический кругооборот</vt:lpstr>
      <vt:lpstr>Экономический кругооборот</vt:lpstr>
      <vt:lpstr>Экономический кругооборот</vt:lpstr>
      <vt:lpstr>Статистическая система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Toni</dc:creator>
  <cp:lastModifiedBy>Margarita Rohr</cp:lastModifiedBy>
  <cp:revision>139</cp:revision>
  <cp:lastPrinted>2018-04-24T19:09:28Z</cp:lastPrinted>
  <dcterms:created xsi:type="dcterms:W3CDTF">2011-11-14T11:07:00Z</dcterms:created>
  <dcterms:modified xsi:type="dcterms:W3CDTF">2018-12-05T10:48:19Z</dcterms:modified>
</cp:coreProperties>
</file>