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20" r:id="rId3"/>
    <p:sldId id="295" r:id="rId4"/>
    <p:sldId id="290" r:id="rId5"/>
    <p:sldId id="291" r:id="rId6"/>
    <p:sldId id="292" r:id="rId7"/>
    <p:sldId id="293" r:id="rId8"/>
    <p:sldId id="297" r:id="rId9"/>
    <p:sldId id="298" r:id="rId10"/>
    <p:sldId id="296" r:id="rId11"/>
    <p:sldId id="303" r:id="rId12"/>
    <p:sldId id="299" r:id="rId13"/>
    <p:sldId id="300" r:id="rId14"/>
    <p:sldId id="301" r:id="rId15"/>
    <p:sldId id="311" r:id="rId16"/>
    <p:sldId id="306" r:id="rId17"/>
    <p:sldId id="304" r:id="rId18"/>
    <p:sldId id="308" r:id="rId19"/>
    <p:sldId id="309" r:id="rId20"/>
    <p:sldId id="307" r:id="rId21"/>
    <p:sldId id="305" r:id="rId22"/>
    <p:sldId id="310" r:id="rId23"/>
    <p:sldId id="312" r:id="rId24"/>
    <p:sldId id="314" r:id="rId25"/>
    <p:sldId id="315" r:id="rId26"/>
    <p:sldId id="313" r:id="rId27"/>
    <p:sldId id="263" r:id="rId28"/>
    <p:sldId id="264" r:id="rId29"/>
    <p:sldId id="265" r:id="rId30"/>
    <p:sldId id="266" r:id="rId31"/>
    <p:sldId id="267" r:id="rId32"/>
    <p:sldId id="316" r:id="rId33"/>
    <p:sldId id="268" r:id="rId34"/>
    <p:sldId id="269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319" r:id="rId53"/>
    <p:sldId id="317" r:id="rId54"/>
    <p:sldId id="321" r:id="rId55"/>
    <p:sldId id="322" r:id="rId56"/>
    <p:sldId id="323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0B0A1F-DEE4-4687-B356-1D53D06E42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248D811-73B7-4B15-B010-7D07CFD35007}">
      <dgm:prSet/>
      <dgm:spPr/>
      <dgm:t>
        <a:bodyPr/>
        <a:lstStyle/>
        <a:p>
          <a:pPr rtl="0"/>
          <a:r>
            <a:rPr lang="ru-RU" dirty="0" smtClean="0"/>
            <a:t>1) искажения вследствие </a:t>
          </a:r>
          <a:r>
            <a:rPr lang="ru-RU" dirty="0" err="1" smtClean="0"/>
            <a:t>недобросо</a:t>
          </a:r>
          <a:r>
            <a:rPr lang="en-US" dirty="0" smtClean="0"/>
            <a:t>-</a:t>
          </a:r>
          <a:r>
            <a:rPr lang="ru-RU" dirty="0" err="1" smtClean="0"/>
            <a:t>вестного</a:t>
          </a:r>
          <a:r>
            <a:rPr lang="ru-RU" dirty="0" smtClean="0"/>
            <a:t> составления финансовой отчетности; </a:t>
          </a:r>
          <a:endParaRPr lang="ru-RU" dirty="0"/>
        </a:p>
      </dgm:t>
    </dgm:pt>
    <dgm:pt modelId="{84D0B5C3-E325-43AE-9499-DBAD9911185A}" type="parTrans" cxnId="{652784C2-3C83-4660-BF24-13751B5DB8C5}">
      <dgm:prSet/>
      <dgm:spPr/>
      <dgm:t>
        <a:bodyPr/>
        <a:lstStyle/>
        <a:p>
          <a:endParaRPr lang="ru-RU"/>
        </a:p>
      </dgm:t>
    </dgm:pt>
    <dgm:pt modelId="{6FB053B0-7154-46CB-B17A-554D769AAA40}" type="sibTrans" cxnId="{652784C2-3C83-4660-BF24-13751B5DB8C5}">
      <dgm:prSet/>
      <dgm:spPr/>
      <dgm:t>
        <a:bodyPr/>
        <a:lstStyle/>
        <a:p>
          <a:endParaRPr lang="ru-RU"/>
        </a:p>
      </dgm:t>
    </dgm:pt>
    <dgm:pt modelId="{29C0D7AB-89E8-4100-B8E0-E542AFE8DAAC}" type="pres">
      <dgm:prSet presAssocID="{F50B0A1F-DEE4-4687-B356-1D53D06E42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86E644-45C4-45B1-B9E1-969C41171F99}" type="pres">
      <dgm:prSet presAssocID="{9248D811-73B7-4B15-B010-7D07CFD3500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6F9876-DE89-4C1D-9832-F4DD5BA90897}" type="presOf" srcId="{9248D811-73B7-4B15-B010-7D07CFD35007}" destId="{4D86E644-45C4-45B1-B9E1-969C41171F99}" srcOrd="0" destOrd="0" presId="urn:microsoft.com/office/officeart/2005/8/layout/vList2"/>
    <dgm:cxn modelId="{652784C2-3C83-4660-BF24-13751B5DB8C5}" srcId="{F50B0A1F-DEE4-4687-B356-1D53D06E4281}" destId="{9248D811-73B7-4B15-B010-7D07CFD35007}" srcOrd="0" destOrd="0" parTransId="{84D0B5C3-E325-43AE-9499-DBAD9911185A}" sibTransId="{6FB053B0-7154-46CB-B17A-554D769AAA40}"/>
    <dgm:cxn modelId="{31FA0796-7352-480F-9120-8CDA42B6A38C}" type="presOf" srcId="{F50B0A1F-DEE4-4687-B356-1D53D06E4281}" destId="{29C0D7AB-89E8-4100-B8E0-E542AFE8DAAC}" srcOrd="0" destOrd="0" presId="urn:microsoft.com/office/officeart/2005/8/layout/vList2"/>
    <dgm:cxn modelId="{B74442A3-1B86-4991-812D-805478DCEC6A}" type="presParOf" srcId="{29C0D7AB-89E8-4100-B8E0-E542AFE8DAAC}" destId="{4D86E644-45C4-45B1-B9E1-969C41171F9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902228-097F-40A7-9016-C6DB5E9FA3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C0E8778-DA41-447B-BCB2-B0347439F86C}">
      <dgm:prSet/>
      <dgm:spPr/>
      <dgm:t>
        <a:bodyPr/>
        <a:lstStyle/>
        <a:p>
          <a:pPr rtl="0"/>
          <a:r>
            <a:rPr lang="ru-RU" b="1" dirty="0" smtClean="0"/>
            <a:t>2) искажения вследствие неправо</a:t>
          </a:r>
          <a:r>
            <a:rPr lang="en-US" b="1" dirty="0" smtClean="0"/>
            <a:t>-</a:t>
          </a:r>
          <a:r>
            <a:rPr lang="ru-RU" b="1" dirty="0" smtClean="0"/>
            <a:t>мерного присвоения активов.</a:t>
          </a:r>
          <a:endParaRPr lang="ru-RU" dirty="0"/>
        </a:p>
      </dgm:t>
    </dgm:pt>
    <dgm:pt modelId="{D04F27A8-EC35-4155-92E2-0ADCE5A2476D}" type="parTrans" cxnId="{457F49F4-3736-41F0-A54A-0F065BF9B1F9}">
      <dgm:prSet/>
      <dgm:spPr/>
      <dgm:t>
        <a:bodyPr/>
        <a:lstStyle/>
        <a:p>
          <a:endParaRPr lang="ru-RU"/>
        </a:p>
      </dgm:t>
    </dgm:pt>
    <dgm:pt modelId="{C801F4E8-45FA-4C8E-9A79-1BEF982F5008}" type="sibTrans" cxnId="{457F49F4-3736-41F0-A54A-0F065BF9B1F9}">
      <dgm:prSet/>
      <dgm:spPr/>
      <dgm:t>
        <a:bodyPr/>
        <a:lstStyle/>
        <a:p>
          <a:endParaRPr lang="ru-RU"/>
        </a:p>
      </dgm:t>
    </dgm:pt>
    <dgm:pt modelId="{942D79E5-4DE7-4850-BAD2-751413904121}" type="pres">
      <dgm:prSet presAssocID="{DE902228-097F-40A7-9016-C6DB5E9FA3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1FBB73-4F9B-4FC5-A5D0-6BBE6243E7BB}" type="pres">
      <dgm:prSet presAssocID="{DC0E8778-DA41-447B-BCB2-B0347439F86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21BF88-BBD5-49EF-B93F-7C231832E768}" type="presOf" srcId="{DC0E8778-DA41-447B-BCB2-B0347439F86C}" destId="{5C1FBB73-4F9B-4FC5-A5D0-6BBE6243E7BB}" srcOrd="0" destOrd="0" presId="urn:microsoft.com/office/officeart/2005/8/layout/vList2"/>
    <dgm:cxn modelId="{457F49F4-3736-41F0-A54A-0F065BF9B1F9}" srcId="{DE902228-097F-40A7-9016-C6DB5E9FA3B4}" destId="{DC0E8778-DA41-447B-BCB2-B0347439F86C}" srcOrd="0" destOrd="0" parTransId="{D04F27A8-EC35-4155-92E2-0ADCE5A2476D}" sibTransId="{C801F4E8-45FA-4C8E-9A79-1BEF982F5008}"/>
    <dgm:cxn modelId="{C8A39D7D-9BCA-49D2-9271-E9A749504787}" type="presOf" srcId="{DE902228-097F-40A7-9016-C6DB5E9FA3B4}" destId="{942D79E5-4DE7-4850-BAD2-751413904121}" srcOrd="0" destOrd="0" presId="urn:microsoft.com/office/officeart/2005/8/layout/vList2"/>
    <dgm:cxn modelId="{B72B2D30-C108-4A91-BE8A-DDA776B34AAB}" type="presParOf" srcId="{942D79E5-4DE7-4850-BAD2-751413904121}" destId="{5C1FBB73-4F9B-4FC5-A5D0-6BBE6243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106122-E721-4A80-BB95-1A2453E0EE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907E8C-2CBC-4914-B467-B6EBAF4FAD10}">
      <dgm:prSet/>
      <dgm:spPr/>
      <dgm:t>
        <a:bodyPr/>
        <a:lstStyle/>
        <a:p>
          <a:pPr rtl="0"/>
          <a:r>
            <a:rPr lang="ru-RU" dirty="0" smtClean="0"/>
            <a:t>инцидент на 10 тыс. человек</a:t>
          </a:r>
          <a:br>
            <a:rPr lang="ru-RU" dirty="0" smtClean="0"/>
          </a:br>
          <a:r>
            <a:rPr lang="ru-RU" dirty="0" smtClean="0"/>
            <a:t> </a:t>
          </a:r>
          <a:r>
            <a:rPr lang="ru-RU" dirty="0" err="1" smtClean="0"/>
            <a:t>трудоспособ-ного</a:t>
          </a:r>
          <a:r>
            <a:rPr lang="ru-RU" dirty="0" smtClean="0"/>
            <a:t> населения</a:t>
          </a:r>
          <a:endParaRPr lang="ru-RU" dirty="0"/>
        </a:p>
      </dgm:t>
    </dgm:pt>
    <dgm:pt modelId="{024965ED-F73A-4E48-B991-A81CDB23662F}" type="parTrans" cxnId="{CC5548C9-9F55-4FC5-B9E0-4A94E4EF7B32}">
      <dgm:prSet/>
      <dgm:spPr/>
      <dgm:t>
        <a:bodyPr/>
        <a:lstStyle/>
        <a:p>
          <a:endParaRPr lang="ru-RU"/>
        </a:p>
      </dgm:t>
    </dgm:pt>
    <dgm:pt modelId="{D7FD0F78-675C-4C11-BB36-75B8F335F350}" type="sibTrans" cxnId="{CC5548C9-9F55-4FC5-B9E0-4A94E4EF7B32}">
      <dgm:prSet/>
      <dgm:spPr/>
      <dgm:t>
        <a:bodyPr/>
        <a:lstStyle/>
        <a:p>
          <a:endParaRPr lang="ru-RU"/>
        </a:p>
      </dgm:t>
    </dgm:pt>
    <dgm:pt modelId="{67E9645D-9DE6-4B15-B6E9-76B40F225CEF}" type="pres">
      <dgm:prSet presAssocID="{E7106122-E721-4A80-BB95-1A2453E0EE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CBBB9D-58BF-4B0F-A5E3-0790DE1B482B}" type="pres">
      <dgm:prSet presAssocID="{71907E8C-2CBC-4914-B467-B6EBAF4FAD10}" presName="parentText" presStyleLbl="node1" presStyleIdx="0" presStyleCnt="1" custScaleY="1211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328821-CEF1-4643-859E-9AA4223194BA}" type="presOf" srcId="{71907E8C-2CBC-4914-B467-B6EBAF4FAD10}" destId="{5ACBBB9D-58BF-4B0F-A5E3-0790DE1B482B}" srcOrd="0" destOrd="0" presId="urn:microsoft.com/office/officeart/2005/8/layout/vList2"/>
    <dgm:cxn modelId="{CC5548C9-9F55-4FC5-B9E0-4A94E4EF7B32}" srcId="{E7106122-E721-4A80-BB95-1A2453E0EE76}" destId="{71907E8C-2CBC-4914-B467-B6EBAF4FAD10}" srcOrd="0" destOrd="0" parTransId="{024965ED-F73A-4E48-B991-A81CDB23662F}" sibTransId="{D7FD0F78-675C-4C11-BB36-75B8F335F350}"/>
    <dgm:cxn modelId="{BB75876C-17E3-4257-9A53-C88E966491DE}" type="presOf" srcId="{E7106122-E721-4A80-BB95-1A2453E0EE76}" destId="{67E9645D-9DE6-4B15-B6E9-76B40F225CEF}" srcOrd="0" destOrd="0" presId="urn:microsoft.com/office/officeart/2005/8/layout/vList2"/>
    <dgm:cxn modelId="{9154C72D-A584-4669-89AF-7BBB4C7829BD}" type="presParOf" srcId="{67E9645D-9DE6-4B15-B6E9-76B40F225CEF}" destId="{5ACBBB9D-58BF-4B0F-A5E3-0790DE1B482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86E644-45C4-45B1-B9E1-969C41171F99}">
      <dsp:nvSpPr>
        <dsp:cNvPr id="0" name=""/>
        <dsp:cNvSpPr/>
      </dsp:nvSpPr>
      <dsp:spPr>
        <a:xfrm>
          <a:off x="0" y="352907"/>
          <a:ext cx="4038600" cy="515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1) искажения вследствие </a:t>
          </a:r>
          <a:r>
            <a:rPr lang="ru-RU" sz="4500" kern="1200" dirty="0" err="1" smtClean="0"/>
            <a:t>недобросо</a:t>
          </a:r>
          <a:r>
            <a:rPr lang="en-US" sz="4500" kern="1200" dirty="0" smtClean="0"/>
            <a:t>-</a:t>
          </a:r>
          <a:r>
            <a:rPr lang="ru-RU" sz="4500" kern="1200" dirty="0" err="1" smtClean="0"/>
            <a:t>вестного</a:t>
          </a:r>
          <a:r>
            <a:rPr lang="ru-RU" sz="4500" kern="1200" dirty="0" smtClean="0"/>
            <a:t> составления финансовой отчетности; </a:t>
          </a:r>
          <a:endParaRPr lang="ru-RU" sz="4500" kern="1200" dirty="0"/>
        </a:p>
      </dsp:txBody>
      <dsp:txXfrm>
        <a:off x="0" y="352907"/>
        <a:ext cx="4038600" cy="51597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1FBB73-4F9B-4FC5-A5D0-6BBE6243E7BB}">
      <dsp:nvSpPr>
        <dsp:cNvPr id="0" name=""/>
        <dsp:cNvSpPr/>
      </dsp:nvSpPr>
      <dsp:spPr>
        <a:xfrm>
          <a:off x="0" y="123587"/>
          <a:ext cx="4038600" cy="5618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900" b="1" kern="1200" dirty="0" smtClean="0"/>
            <a:t>2) искажения вследствие неправо</a:t>
          </a:r>
          <a:r>
            <a:rPr lang="en-US" sz="4900" b="1" kern="1200" dirty="0" smtClean="0"/>
            <a:t>-</a:t>
          </a:r>
          <a:r>
            <a:rPr lang="ru-RU" sz="4900" b="1" kern="1200" dirty="0" smtClean="0"/>
            <a:t>мерного присвоения активов.</a:t>
          </a:r>
          <a:endParaRPr lang="ru-RU" sz="4900" kern="1200" dirty="0"/>
        </a:p>
      </dsp:txBody>
      <dsp:txXfrm>
        <a:off x="0" y="123587"/>
        <a:ext cx="4038600" cy="561833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CBBB9D-58BF-4B0F-A5E3-0790DE1B482B}">
      <dsp:nvSpPr>
        <dsp:cNvPr id="0" name=""/>
        <dsp:cNvSpPr/>
      </dsp:nvSpPr>
      <dsp:spPr>
        <a:xfrm>
          <a:off x="0" y="246020"/>
          <a:ext cx="4040188" cy="34592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инцидент на 10 тыс. человек</a:t>
          </a:r>
          <a:br>
            <a:rPr lang="ru-RU" sz="4000" kern="1200" dirty="0" smtClean="0"/>
          </a:br>
          <a:r>
            <a:rPr lang="ru-RU" sz="4000" kern="1200" dirty="0" smtClean="0"/>
            <a:t> </a:t>
          </a:r>
          <a:r>
            <a:rPr lang="ru-RU" sz="4000" kern="1200" dirty="0" err="1" smtClean="0"/>
            <a:t>трудоспособ-ного</a:t>
          </a:r>
          <a:r>
            <a:rPr lang="ru-RU" sz="4000" kern="1200" dirty="0" smtClean="0"/>
            <a:t> населения</a:t>
          </a:r>
          <a:endParaRPr lang="ru-RU" sz="4000" kern="1200" dirty="0"/>
        </a:p>
      </dsp:txBody>
      <dsp:txXfrm>
        <a:off x="0" y="246020"/>
        <a:ext cx="4040188" cy="3459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A3F3E-68C3-4DA8-9540-E3D6856A772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55416-EBFC-42D8-80BC-6C7317080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62D0B3-5F1A-46A7-AF43-A4A96146888A}" type="slidenum">
              <a:rPr lang="ru-RU" altLang="ru-RU" smtClean="0">
                <a:latin typeface="Arial" pitchFamily="34" charset="0"/>
              </a:rPr>
              <a:pPr/>
              <a:t>2</a:t>
            </a:fld>
            <a:endParaRPr lang="ru-RU" altLang="ru-RU" smtClean="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EBB4-4831-494B-8ACD-7582CD1C6A6A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807B-6548-4242-B487-5F7A229147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EBB4-4831-494B-8ACD-7582CD1C6A6A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807B-6548-4242-B487-5F7A229147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EBB4-4831-494B-8ACD-7582CD1C6A6A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807B-6548-4242-B487-5F7A229147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EBB4-4831-494B-8ACD-7582CD1C6A6A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807B-6548-4242-B487-5F7A229147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EBB4-4831-494B-8ACD-7582CD1C6A6A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807B-6548-4242-B487-5F7A229147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EBB4-4831-494B-8ACD-7582CD1C6A6A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807B-6548-4242-B487-5F7A229147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EBB4-4831-494B-8ACD-7582CD1C6A6A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807B-6548-4242-B487-5F7A229147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EBB4-4831-494B-8ACD-7582CD1C6A6A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807B-6548-4242-B487-5F7A229147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EBB4-4831-494B-8ACD-7582CD1C6A6A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807B-6548-4242-B487-5F7A229147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EBB4-4831-494B-8ACD-7582CD1C6A6A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807B-6548-4242-B487-5F7A229147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EBB4-4831-494B-8ACD-7582CD1C6A6A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807B-6548-4242-B487-5F7A229147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6EBB4-4831-494B-8ACD-7582CD1C6A6A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9807B-6548-4242-B487-5F7A229147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rodinalinkov.ru/uploads/blog/seo-picture3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rodinalinkov.ru/uploads/blog/seo-picture3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rodinalinkov.ru/uploads/blog/seo-picture3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rodinalinkov.ru/uploads/blog/seo-picture3.jp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rodinalinkov.ru/uploads/blog/seo-picture3.jpg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mailto:bogatyy89@rambler.ru" TargetMode="Externa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162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25" y="2060848"/>
            <a:ext cx="7143750" cy="4032448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>НЕДОБРОСОВЕСТНЫЕ ДЕЙСТВИЯ  КАК ОБЪЕКТ СТАТИСТИЧЕСКОГО ИССЛЕДОВАНИЯ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>Уровень преступности в сфере экономики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79512" y="1535113"/>
            <a:ext cx="8280920" cy="639762"/>
          </a:xfrm>
        </p:spPr>
        <p:txBody>
          <a:bodyPr>
            <a:noAutofit/>
          </a:bodyPr>
          <a:lstStyle/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r>
              <a:rPr lang="ru-RU" sz="1800" dirty="0" smtClean="0"/>
              <a:t> </a:t>
            </a:r>
            <a:endParaRPr lang="ru-RU" sz="1800" dirty="0"/>
          </a:p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800" dirty="0" smtClean="0"/>
              <a:t>периодичность разработки показателя -годовая</a:t>
            </a:r>
            <a:endParaRPr lang="ru-RU" sz="2800" dirty="0"/>
          </a:p>
        </p:txBody>
      </p:sp>
      <p:graphicFrame>
        <p:nvGraphicFramePr>
          <p:cNvPr id="16" name="Содержимое 15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Содержимое 13" descr="head_0.jpg"/>
          <p:cNvPicPr>
            <a:picLocks noGrp="1" noChangeAspect="1"/>
          </p:cNvPicPr>
          <p:nvPr>
            <p:ph sz="quarter" idx="4"/>
          </p:nvPr>
        </p:nvPicPr>
        <p:blipFill>
          <a:blip r:embed="rId7" cstate="print"/>
          <a:stretch>
            <a:fillRect/>
          </a:stretch>
        </p:blipFill>
        <p:spPr>
          <a:xfrm>
            <a:off x="4788024" y="2276872"/>
            <a:ext cx="3816424" cy="381642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1446832554_slayd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260648"/>
            <a:ext cx="8424936" cy="619268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9756576" cy="835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9432"/>
            <a:ext cx="9144000" cy="813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612560" cy="792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324528" cy="806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вд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260648"/>
            <a:ext cx="8424936" cy="619268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440"/>
            <a:ext cx="9828584" cy="813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700808" y="-1035050"/>
            <a:ext cx="14689632" cy="87852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980728" y="-963613"/>
            <a:ext cx="13177464" cy="88566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универ\курсы\222Untitled-у.jpg"/>
          <p:cNvPicPr>
            <a:picLocks noChangeAspect="1" noChangeArrowheads="1"/>
          </p:cNvPicPr>
          <p:nvPr/>
        </p:nvPicPr>
        <p:blipFill>
          <a:blip r:embed="rId3" cstate="print"/>
          <a:srcRect l="26427" b="20183"/>
          <a:stretch>
            <a:fillRect/>
          </a:stretch>
        </p:blipFill>
        <p:spPr bwMode="auto">
          <a:xfrm>
            <a:off x="0" y="1214438"/>
            <a:ext cx="9144000" cy="55006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tangle 2" descr="Slide title backcolor JPG2"/>
          <p:cNvSpPr>
            <a:spLocks noGrp="1" noChangeArrowheads="1"/>
          </p:cNvSpPr>
          <p:nvPr>
            <p:ph type="title"/>
          </p:nvPr>
        </p:nvSpPr>
        <p:spPr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rgbClr val="000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dirty="0" smtClean="0">
                <a:solidFill>
                  <a:srgbClr val="000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dirty="0" smtClean="0">
                <a:solidFill>
                  <a:srgbClr val="000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dirty="0" smtClean="0">
                <a:solidFill>
                  <a:srgbClr val="000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5400" b="1" dirty="0" smtClean="0">
                <a:solidFill>
                  <a:srgbClr val="000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5400" b="1" dirty="0" smtClean="0">
                <a:solidFill>
                  <a:srgbClr val="000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dirty="0" smtClean="0">
                <a:solidFill>
                  <a:srgbClr val="000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000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800" b="1" dirty="0" smtClean="0">
              <a:solidFill>
                <a:srgbClr val="000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8" name="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Д.</a:t>
            </a:r>
            <a:endParaRPr lang="ru-RU" dirty="0" smtClean="0"/>
          </a:p>
        </p:txBody>
      </p:sp>
      <p:pic>
        <p:nvPicPr>
          <p:cNvPr id="6149" name="Picture 7" descr="C:\Documents and Settings\a.novik\Рабочий стол\Презентация ФУСЭ\ф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214312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57188" y="3000375"/>
            <a:ext cx="8501062" cy="0"/>
          </a:xfrm>
          <a:prstGeom prst="line">
            <a:avLst/>
          </a:prstGeom>
          <a:ln w="25400" cap="flat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1928813" y="500063"/>
            <a:ext cx="7215187" cy="70788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dirty="0" err="1" smtClean="0">
                <a:solidFill>
                  <a:schemeClr val="bg1"/>
                </a:solidFill>
                <a:latin typeface="Arial Black" pitchFamily="34" charset="0"/>
              </a:rPr>
              <a:t>Учебно</a:t>
            </a:r>
            <a:r>
              <a:rPr lang="ru-RU" altLang="ru-RU" sz="2000" dirty="0" smtClean="0">
                <a:solidFill>
                  <a:schemeClr val="bg1"/>
                </a:solidFill>
                <a:latin typeface="Arial Black" pitchFamily="34" charset="0"/>
              </a:rPr>
              <a:t> –методический центр по подготовке аудиторов и профессиональных бухгалтеров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6152" name="TextBox 10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DBD600"/>
                </a:solidFill>
                <a:latin typeface="Arial Black" pitchFamily="34" charset="0"/>
              </a:rPr>
              <a:t>ФГБОУ  ВО «Ростовский государственный экономический университет (РИНХ</a:t>
            </a:r>
            <a:r>
              <a:rPr lang="ru-RU" altLang="ru-RU" sz="1600" dirty="0" smtClean="0">
                <a:solidFill>
                  <a:srgbClr val="DBD600"/>
                </a:solidFill>
                <a:latin typeface="Arial Black" pitchFamily="34" charset="0"/>
              </a:rPr>
              <a:t>)»</a:t>
            </a:r>
            <a:endParaRPr lang="ru-RU" altLang="ru-RU" sz="1600" dirty="0">
              <a:solidFill>
                <a:srgbClr val="DBD600"/>
              </a:solidFill>
              <a:latin typeface="Arial Black" pitchFamily="34" charset="0"/>
            </a:endParaRPr>
          </a:p>
        </p:txBody>
      </p:sp>
      <p:sp>
        <p:nvSpPr>
          <p:cNvPr id="6153" name="TextBox 11"/>
          <p:cNvSpPr txBox="1">
            <a:spLocks noChangeArrowheads="1"/>
          </p:cNvSpPr>
          <p:nvPr/>
        </p:nvSpPr>
        <p:spPr bwMode="auto">
          <a:xfrm>
            <a:off x="0" y="4941168"/>
            <a:ext cx="9144000" cy="144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 smtClean="0"/>
              <a:t>Кафедра «Аудит»,</a:t>
            </a:r>
          </a:p>
          <a:p>
            <a:pPr algn="ctr"/>
            <a:r>
              <a:rPr lang="ru-RU" sz="4400" b="1" dirty="0" err="1" smtClean="0"/>
              <a:t>Д.э.н</a:t>
            </a:r>
            <a:r>
              <a:rPr lang="ru-RU" sz="4400" b="1" dirty="0" smtClean="0"/>
              <a:t>. , проф. Богатая И.Н. </a:t>
            </a:r>
            <a:endParaRPr lang="ru-RU" sz="4400" b="1" dirty="0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00188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 descr="K:\Магистерская программа\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0063"/>
            <a:ext cx="2000250" cy="107156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80928" y="-891480"/>
            <a:ext cx="16489832" cy="871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61048" y="-1755576"/>
            <a:ext cx="18218024" cy="1008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68960" y="-1467544"/>
            <a:ext cx="16633848" cy="993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9144000" cy="842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3200" dirty="0"/>
              <a:t>В I полугодии 2018 г. </a:t>
            </a:r>
            <a:r>
              <a:rPr lang="ru-RU" sz="3200" dirty="0" smtClean="0"/>
              <a:t>сумма </a:t>
            </a:r>
            <a:r>
              <a:rPr lang="ru-RU" sz="3200" dirty="0"/>
              <a:t>причиненного ущерба от преступлений экономической направленности по оконченным уголовным делам </a:t>
            </a:r>
            <a:r>
              <a:rPr lang="ru-RU" sz="3200" dirty="0" smtClean="0"/>
              <a:t>- </a:t>
            </a:r>
            <a:r>
              <a:rPr lang="ru-RU" sz="3200" b="1" dirty="0"/>
              <a:t>167,0 млрд. рублей.</a:t>
            </a:r>
          </a:p>
        </p:txBody>
      </p:sp>
      <p:pic>
        <p:nvPicPr>
          <p:cNvPr id="4" name="Содержимое 3" descr="24601b03721a2825411cb2d8aeca7c5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7" y="2636912"/>
            <a:ext cx="7200800" cy="367240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167,0 млрд. рублей.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арест на имущество на сумму </a:t>
            </a:r>
            <a:r>
              <a:rPr lang="ru-RU" sz="4800" b="1" dirty="0">
                <a:solidFill>
                  <a:srgbClr val="00B050"/>
                </a:solidFill>
              </a:rPr>
              <a:t>46,1 млрд.рублей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39553" y="1535113"/>
            <a:ext cx="8147248" cy="639762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</a:rPr>
              <a:t>Где 82,9 млрд. руб.??????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изъято имущества, денег, ценностей и добровольно погашено на сумму </a:t>
            </a:r>
            <a:r>
              <a:rPr lang="ru-RU" sz="3600" b="1" dirty="0">
                <a:solidFill>
                  <a:srgbClr val="00B050"/>
                </a:solidFill>
              </a:rPr>
              <a:t>38,0 млрд.рублей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1323528"/>
            <a:ext cx="14473608" cy="863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19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24" name="Рисунок 3" descr="Действия в отношении лица подозреваемого в мошенничеств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357188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29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2948" name="Рисунок 3" descr="состав экономических преступников по статусу в компан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7043" name="Содержимое 3" descr="IMG_57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59735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4888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МСА </a:t>
            </a:r>
            <a:r>
              <a:rPr lang="ru-RU" b="1" dirty="0"/>
              <a:t>240 «Обязанности аудитора в отношении недобросовестных действий при проведении аудита финансовой отчетности» </a:t>
            </a:r>
          </a:p>
        </p:txBody>
      </p:sp>
      <p:pic>
        <p:nvPicPr>
          <p:cNvPr id="4" name="Содержимое 3" descr="Махинации продавцо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2636912"/>
            <a:ext cx="5143500" cy="3429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3971" name="Рисунок 5" descr="IMG_574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00" r="5600"/>
          <a:stretch>
            <a:fillRect/>
          </a:stretch>
        </p:blipFill>
        <p:spPr>
          <a:xfrm>
            <a:off x="214313" y="0"/>
            <a:ext cx="8715375" cy="6715125"/>
          </a:xfrm>
        </p:spPr>
      </p:pic>
      <p:sp>
        <p:nvSpPr>
          <p:cNvPr id="83972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3973" name="Рисунок 3" descr="Заставь свой сайт гуглиться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5072063"/>
            <a:ext cx="454818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Рисунок 3" descr="Заставь свой сайт гуглиться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5072063"/>
            <a:ext cx="45481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4995" name="Содержимое 14" descr="IMG_57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0"/>
            <a:ext cx="8429625" cy="6126163"/>
          </a:xfrm>
        </p:spPr>
      </p:pic>
      <p:pic>
        <p:nvPicPr>
          <p:cNvPr id="84996" name="Рисунок 3" descr="Заставь свой сайт гуглиться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5286375"/>
            <a:ext cx="4619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Рисунок 4" descr="Заставь свой сайт гуглиться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5286375"/>
            <a:ext cx="454818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323527"/>
            <a:ext cx="9396413" cy="8424416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52413" y="-1395536"/>
            <a:ext cx="9396413" cy="8569449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0115" name="Содержимое 3" descr="IMG_5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285750"/>
            <a:ext cx="8929687" cy="5840413"/>
          </a:xfrm>
        </p:spPr>
      </p:pic>
      <p:pic>
        <p:nvPicPr>
          <p:cNvPr id="90116" name="Рисунок 4" descr="Заставь свой сайт гуглиться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5000625"/>
            <a:ext cx="45481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Рисунок 5" descr="Заставь свой сайт гуглиться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5813" y="5000625"/>
            <a:ext cx="45481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124744" y="-603448"/>
            <a:ext cx="13609512" cy="763289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6019" name="Содержимое 3" descr="IMG_57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214313"/>
            <a:ext cx="8715375" cy="5911850"/>
          </a:xfrm>
        </p:spPr>
      </p:pic>
      <p:pic>
        <p:nvPicPr>
          <p:cNvPr id="86020" name="Рисунок 4" descr="Заставь свой сайт гуглиться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5072063"/>
            <a:ext cx="454818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Рисунок 5" descr="Заставь свой сайт гуглиться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5072063"/>
            <a:ext cx="45481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238" y="-1250950"/>
            <a:ext cx="12192001" cy="943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8067" name="Содержимое 3" descr="IMG_5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88640"/>
            <a:ext cx="8429625" cy="627017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612576" y="-2116138"/>
            <a:ext cx="10153451" cy="9648826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457200" y="260648"/>
          <a:ext cx="4038600" cy="5865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Содержимое 5" descr="oshibki-soznania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4355976" y="404664"/>
            <a:ext cx="4788024" cy="468052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476672" y="-1827213"/>
            <a:ext cx="12457383" cy="92884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684213" y="-1179513"/>
            <a:ext cx="10728326" cy="88566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612775" y="-675456"/>
            <a:ext cx="10656888" cy="8352606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9091" name="Содержимое 3" descr="IMG_57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0"/>
            <a:ext cx="8582025" cy="6126163"/>
          </a:xfrm>
        </p:spPr>
      </p:pic>
      <p:pic>
        <p:nvPicPr>
          <p:cNvPr id="89092" name="Рисунок 4" descr="Заставь свой сайт гуглиться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5072063"/>
            <a:ext cx="454818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Рисунок 5" descr="Заставь свой сайт гуглиться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5072063"/>
            <a:ext cx="45481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0528" y="-603250"/>
            <a:ext cx="10619928" cy="813593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556792" y="-1323528"/>
            <a:ext cx="14329592" cy="936148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40567" y="-1179513"/>
            <a:ext cx="10225906" cy="88566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260475" y="-1323975"/>
            <a:ext cx="11809139" cy="88566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132856" y="-1108075"/>
            <a:ext cx="15481720" cy="86407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107504"/>
            <a:ext cx="9396413" cy="9001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457200" y="260648"/>
          <a:ext cx="4038600" cy="5865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Содержимое 6" descr="d65265d0-2152-4e60-94d4-1069d37ea5b7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4355976" y="1124744"/>
            <a:ext cx="4495800" cy="4084308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250950"/>
            <a:ext cx="9396413" cy="84963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404664" y="-1179513"/>
            <a:ext cx="12025335" cy="9217026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3254" y="548680"/>
            <a:ext cx="8210718" cy="58874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2132856"/>
            <a:ext cx="5040560" cy="4104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10% людей не воруют никогда,</a:t>
            </a:r>
          </a:p>
          <a:p>
            <a:pPr algn="ctr"/>
            <a:r>
              <a:rPr lang="ru-RU" sz="3200" b="1" dirty="0" smtClean="0"/>
              <a:t>10% людей воруют ВСЕГДА,</a:t>
            </a:r>
          </a:p>
          <a:p>
            <a:pPr algn="ctr"/>
            <a:r>
              <a:rPr lang="ru-RU" sz="3200" b="1" dirty="0" smtClean="0"/>
              <a:t>80% людей будут воровать, если </a:t>
            </a:r>
          </a:p>
          <a:p>
            <a:pPr algn="ctr"/>
            <a:r>
              <a:rPr lang="ru-RU" sz="3200" b="1" dirty="0" smtClean="0"/>
              <a:t>создать им для этого условия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569" y="4293097"/>
            <a:ext cx="2359880" cy="17281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dobe Kaiti Std R" pitchFamily="18" charset="-128"/>
                <a:ea typeface="Adobe Kaiti Std R" pitchFamily="18" charset="-128"/>
              </a:rPr>
              <a:t>Александр Фукс, </a:t>
            </a:r>
          </a:p>
          <a:p>
            <a:pPr algn="ctr"/>
            <a:r>
              <a:rPr lang="ru-RU" sz="2800" b="1" dirty="0" smtClean="0">
                <a:latin typeface="Adobe Kaiti Std R" pitchFamily="18" charset="-128"/>
                <a:ea typeface="Adobe Kaiti Std R" pitchFamily="18" charset="-128"/>
              </a:rPr>
              <a:t>специалист по аудиту</a:t>
            </a:r>
            <a:endParaRPr lang="ru-RU" sz="28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85020" y="908721"/>
            <a:ext cx="4903404" cy="10081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800" dirty="0" smtClean="0">
                <a:latin typeface="Monotype Corsiva" pitchFamily="66" charset="0"/>
              </a:rPr>
              <a:t>    Цитата</a:t>
            </a:r>
            <a:endParaRPr lang="ru-RU" sz="4800" dirty="0">
              <a:latin typeface="Monotype Corsiva" pitchFamily="66" charset="0"/>
            </a:endParaRPr>
          </a:p>
        </p:txBody>
      </p:sp>
      <p:pic>
        <p:nvPicPr>
          <p:cNvPr id="12" name="Picture 2" descr="C:\Documents and Settings\Kraft\Мои документы\Мои рисунки\Заставки рубрик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4704"/>
            <a:ext cx="1526806" cy="1139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User\Pictures\Литература\Александр Фукс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91" y="1617924"/>
            <a:ext cx="1983457" cy="26591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1009676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Стивен Бейкер, обозреватель </a:t>
            </a:r>
            <a:r>
              <a:rPr lang="ru-RU" b="1" dirty="0" err="1" smtClean="0"/>
              <a:t>Business</a:t>
            </a:r>
            <a:r>
              <a:rPr lang="ru-RU" b="1" dirty="0" smtClean="0"/>
              <a:t> </a:t>
            </a:r>
            <a:r>
              <a:rPr lang="ru-RU" b="1" dirty="0" err="1" smtClean="0"/>
              <a:t>Week</a:t>
            </a:r>
            <a:r>
              <a:rPr lang="ru-RU" b="1" dirty="0" smtClean="0"/>
              <a:t> (№ 2, 2006 год)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«Только </a:t>
            </a:r>
            <a:r>
              <a:rPr lang="ru-RU" sz="3200" b="1" dirty="0"/>
              <a:t>с помощью математики и статистики современный бизнес сможет выжить во все возрастающих информационных </a:t>
            </a:r>
            <a:r>
              <a:rPr lang="ru-RU" sz="3200" b="1" dirty="0" smtClean="0"/>
              <a:t>потоках»</a:t>
            </a:r>
            <a:endParaRPr lang="ru-RU" sz="3200" b="1" dirty="0"/>
          </a:p>
        </p:txBody>
      </p:sp>
      <p:pic>
        <p:nvPicPr>
          <p:cNvPr id="7" name="Содержимое 6" descr="08-Ikonka-Statistik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772816"/>
            <a:ext cx="4536504" cy="432048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Содержимое 4"/>
          <p:cNvSpPr>
            <a:spLocks noGrp="1"/>
          </p:cNvSpPr>
          <p:nvPr>
            <p:ph sz="half" idx="1"/>
          </p:nvPr>
        </p:nvSpPr>
        <p:spPr>
          <a:xfrm>
            <a:off x="251520" y="332656"/>
            <a:ext cx="4930080" cy="6144344"/>
          </a:xfrm>
          <a:solidFill>
            <a:srgbClr val="FFFF00"/>
          </a:solidFill>
        </p:spPr>
        <p:txBody>
          <a:bodyPr/>
          <a:lstStyle/>
          <a:p>
            <a:pPr>
              <a:buFontTx/>
              <a:buNone/>
            </a:pPr>
            <a:endParaRPr lang="ru-RU" sz="2400" b="1" dirty="0" smtClean="0"/>
          </a:p>
          <a:p>
            <a:pPr>
              <a:buFontTx/>
              <a:buNone/>
            </a:pPr>
            <a:r>
              <a:rPr lang="ru-RU" sz="2400" b="1" dirty="0" smtClean="0"/>
              <a:t>Доктор экономических</a:t>
            </a:r>
          </a:p>
          <a:p>
            <a:pPr>
              <a:buFontTx/>
              <a:buNone/>
            </a:pPr>
            <a:r>
              <a:rPr lang="ru-RU" sz="2400" b="1" dirty="0" smtClean="0"/>
              <a:t>н</a:t>
            </a:r>
            <a:r>
              <a:rPr lang="ru-RU" sz="2400" b="1" dirty="0" smtClean="0"/>
              <a:t>аук, профессор </a:t>
            </a:r>
            <a:r>
              <a:rPr lang="ru-RU" sz="2400" b="1" dirty="0" smtClean="0"/>
              <a:t>кафедры</a:t>
            </a:r>
          </a:p>
          <a:p>
            <a:pPr>
              <a:buFontTx/>
              <a:buNone/>
            </a:pPr>
            <a:r>
              <a:rPr lang="ru-RU" sz="2400" b="1" dirty="0" smtClean="0"/>
              <a:t>«Аудит» ФГБОУ ВО</a:t>
            </a:r>
          </a:p>
          <a:p>
            <a:pPr>
              <a:buFontTx/>
              <a:buNone/>
            </a:pPr>
            <a:r>
              <a:rPr lang="ru-RU" sz="2400" b="1" dirty="0" smtClean="0"/>
              <a:t>«РГЭУ (РИНХ)»,  член Комитета по профессиональной этике и независимости аудиторов НП «ААС», председатель Комитета по стандартизации и методологии аудиторской деятельности Волго-Донского территориального отделения НП «ААС»</a:t>
            </a:r>
          </a:p>
          <a:p>
            <a:pPr>
              <a:buFontTx/>
              <a:buNone/>
            </a:pPr>
            <a:endParaRPr lang="ru-RU" dirty="0" smtClean="0"/>
          </a:p>
          <a:p>
            <a:endParaRPr lang="ru-RU" dirty="0" smtClean="0"/>
          </a:p>
        </p:txBody>
      </p:sp>
      <p:pic>
        <p:nvPicPr>
          <p:cNvPr id="86020" name="Содержимое 8" descr="IMG_55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43563" y="1571625"/>
            <a:ext cx="3008312" cy="4525963"/>
          </a:xfrm>
        </p:spPr>
      </p:pic>
      <p:pic>
        <p:nvPicPr>
          <p:cNvPr id="86021" name="Picture 2" descr="a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88640"/>
            <a:ext cx="143782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11" descr="K:\Магистерская программа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0"/>
            <a:ext cx="2736304" cy="1484784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00"/>
          </a:xfrm>
          <a:solidFill>
            <a:schemeClr val="accent2"/>
          </a:solidFill>
        </p:spPr>
        <p:txBody>
          <a:bodyPr/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Кафедра «Аудит» </a:t>
            </a:r>
            <a:r>
              <a:rPr lang="en-US" sz="5400" b="1" dirty="0" smtClean="0">
                <a:solidFill>
                  <a:schemeClr val="bg1"/>
                </a:solidFill>
              </a:rPr>
              <a:t/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5400" b="1" dirty="0" smtClean="0">
                <a:solidFill>
                  <a:schemeClr val="bg1"/>
                </a:solidFill>
              </a:rPr>
              <a:t/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Р. телефон: </a:t>
            </a:r>
            <a:r>
              <a:rPr lang="ru-RU" dirty="0" smtClean="0">
                <a:solidFill>
                  <a:schemeClr val="bg1"/>
                </a:solidFill>
              </a:rPr>
              <a:t>8(863) 261-38-87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  <a:hlinkClick r:id="rId2"/>
              </a:rPr>
              <a:t>bogatyy89@rambler.ru</a:t>
            </a:r>
            <a:r>
              <a:rPr lang="en-US" sz="5400" dirty="0" smtClean="0">
                <a:solidFill>
                  <a:schemeClr val="bg1"/>
                </a:solidFill>
              </a:rPr>
              <a:t/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ru-RU" sz="5400" dirty="0" smtClean="0">
                <a:solidFill>
                  <a:schemeClr val="bg1"/>
                </a:solidFill>
              </a:rPr>
              <a:t/>
            </a:r>
            <a:br>
              <a:rPr lang="ru-RU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irina.bogatyy@gmail.com</a:t>
            </a:r>
            <a:r>
              <a:rPr lang="ru-RU" sz="5400" dirty="0" smtClean="0">
                <a:solidFill>
                  <a:schemeClr val="bg1"/>
                </a:solidFill>
              </a:rPr>
              <a:t>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Андрей\Desktop\презентация аудит\cvc_4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TextBox 3"/>
          <p:cNvSpPr txBox="1">
            <a:spLocks noChangeArrowheads="1"/>
          </p:cNvSpPr>
          <p:nvPr/>
        </p:nvSpPr>
        <p:spPr bwMode="auto">
          <a:xfrm>
            <a:off x="0" y="1428750"/>
            <a:ext cx="9144000" cy="588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3838"/>
              </a:lnSpc>
            </a:pPr>
            <a:r>
              <a:rPr lang="ru-RU" sz="4400" b="1"/>
              <a:t>Благодарю за внимание!!!!!!!!</a:t>
            </a:r>
            <a:endParaRPr lang="ru-RU" sz="4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10000" b="1" dirty="0" smtClean="0"/>
              <a:t>С+Р= П</a:t>
            </a:r>
            <a:endParaRPr lang="ru-RU" sz="100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dirty="0" smtClean="0"/>
              <a:t>Событие</a:t>
            </a:r>
            <a:endParaRPr lang="ru-RU" sz="6000" dirty="0"/>
          </a:p>
        </p:txBody>
      </p:sp>
      <p:pic>
        <p:nvPicPr>
          <p:cNvPr id="9" name="Содержимое 8" descr="edd1d5982499bafd6356feddfc3faf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2060848"/>
            <a:ext cx="4040188" cy="3154372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ru-RU" sz="6600" dirty="0" smtClean="0"/>
              <a:t>Реакция</a:t>
            </a:r>
            <a:endParaRPr lang="ru-RU" sz="6600" dirty="0"/>
          </a:p>
        </p:txBody>
      </p:sp>
      <p:pic>
        <p:nvPicPr>
          <p:cNvPr id="10" name="Содержимое 9" descr="скачанные файлы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067944" y="1988840"/>
            <a:ext cx="3024335" cy="2088232"/>
          </a:xfrm>
        </p:spPr>
      </p:pic>
      <p:pic>
        <p:nvPicPr>
          <p:cNvPr id="11" name="Содержимое 6" descr="247E57E3-2C32-408B-8C45-956E6F17FCD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365104"/>
            <a:ext cx="3024336" cy="1840558"/>
          </a:xfrm>
          <a:prstGeom prst="rect">
            <a:avLst/>
          </a:prstGeom>
        </p:spPr>
      </p:pic>
      <p:pic>
        <p:nvPicPr>
          <p:cNvPr id="12" name="Содержимое 7" descr="скачанные файлы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9" y="3356992"/>
            <a:ext cx="2339752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9600" b="1" dirty="0" smtClean="0"/>
              <a:t>Последствия</a:t>
            </a:r>
            <a:endParaRPr lang="ru-RU" sz="9600" b="1" dirty="0"/>
          </a:p>
        </p:txBody>
      </p:sp>
      <p:pic>
        <p:nvPicPr>
          <p:cNvPr id="7" name="Содержимое 6" descr="image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4392488" cy="475252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zona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556792"/>
            <a:ext cx="4319463" cy="475252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5581"/>
            <a:ext cx="822960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ru-RU" b="1" dirty="0" smtClean="0"/>
              <a:t>Риски  недобросовестных действий</a:t>
            </a:r>
            <a:endParaRPr lang="ru-RU" b="1" dirty="0"/>
          </a:p>
        </p:txBody>
      </p:sp>
      <p:pic>
        <p:nvPicPr>
          <p:cNvPr id="7" name="Содержимое 6" descr="Investicionnye-riski5-300x27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00808"/>
            <a:ext cx="3888432" cy="4680520"/>
          </a:xfrm>
        </p:spPr>
      </p:pic>
      <p:pic>
        <p:nvPicPr>
          <p:cNvPr id="8" name="Содержимое 7" descr="ITAM-Mitigación-de-riesgos-150x150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700808"/>
            <a:ext cx="3816424" cy="475252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221825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4000" b="1" cap="all" dirty="0"/>
              <a:t>ИНФОРМАЦИЯ ДЛЯ АНАЛИЗА ПОКАЗАТЕЛЕЙ СОСТОЯНИЯ </a:t>
            </a:r>
            <a:br>
              <a:rPr lang="ru-RU" sz="4000" b="1" cap="all" dirty="0"/>
            </a:br>
            <a:r>
              <a:rPr lang="ru-RU" sz="4000" b="1" cap="all" dirty="0"/>
              <a:t>ЭКОНОМИЧЕСКОЙ БЕЗОПАСНОСТИ </a:t>
            </a:r>
            <a:r>
              <a:rPr lang="ru-RU" sz="4000" b="1" cap="all" dirty="0" smtClean="0"/>
              <a:t>РФ</a:t>
            </a:r>
            <a:endParaRPr lang="ru-RU" sz="4000" dirty="0"/>
          </a:p>
        </p:txBody>
      </p:sp>
      <p:pic>
        <p:nvPicPr>
          <p:cNvPr id="8" name="Содержимое 7" descr="99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636912"/>
            <a:ext cx="6048672" cy="422108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258</Words>
  <Application>Microsoft Office PowerPoint</Application>
  <PresentationFormat>Экран (4:3)</PresentationFormat>
  <Paragraphs>45</Paragraphs>
  <Slides>56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НЕДОБРОСОВЕСТНЫЕ ДЕЙСТВИЯ  КАК ОБЪЕКТ СТАТИСТИЧЕСКОГО ИССЛЕДОВАНИЯ</vt:lpstr>
      <vt:lpstr>    </vt:lpstr>
      <vt:lpstr>МСА 240 «Обязанности аудитора в отношении недобросовестных действий при проведении аудита финансовой отчетности» </vt:lpstr>
      <vt:lpstr>Слайд 4</vt:lpstr>
      <vt:lpstr>Слайд 5</vt:lpstr>
      <vt:lpstr>С+Р= П</vt:lpstr>
      <vt:lpstr>Последствия</vt:lpstr>
      <vt:lpstr>Риски  недобросовестных действий</vt:lpstr>
      <vt:lpstr>ИНФОРМАЦИЯ ДЛЯ АНАЛИЗА ПОКАЗАТЕЛЕЙ СОСТОЯНИЯ  ЭКОНОМИЧЕСКОЙ БЕЗОПАСНОСТИ РФ</vt:lpstr>
      <vt:lpstr>Уровень преступности в сфере экономики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В I полугодии 2018 г. сумма причиненного ущерба от преступлений экономической направленности по оконченным уголовным делам - 167,0 млрд. рублей.</vt:lpstr>
      <vt:lpstr>167,0 млрд. рублей.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 Стивен Бейкер, обозреватель Business Week (№ 2, 2006 год) </vt:lpstr>
      <vt:lpstr>Слайд 54</vt:lpstr>
      <vt:lpstr>Кафедра «Аудит»   Р. телефон: 8(863) 261-38-87  bogatyy89@rambler.ru  irina.bogatyy@gmail.com </vt:lpstr>
      <vt:lpstr>Слайд 56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НЕДОБРОСОВЕСТНЫЕ ДЕЙСТВИЯ  КАК ОБЪЕКТ СТАТИСТИЧЕСКОГО ИССЛЕДОВАНИЯ</dc:title>
  <dc:creator>Admin</dc:creator>
  <cp:lastModifiedBy>Admin</cp:lastModifiedBy>
  <cp:revision>27</cp:revision>
  <dcterms:created xsi:type="dcterms:W3CDTF">2018-12-03T10:03:27Z</dcterms:created>
  <dcterms:modified xsi:type="dcterms:W3CDTF">2018-12-14T12:57:18Z</dcterms:modified>
</cp:coreProperties>
</file>