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0">
  <p:sldMasterIdLst>
    <p:sldMasterId id="2147483648" r:id="rId1"/>
  </p:sldMasterIdLst>
  <p:sldIdLst>
    <p:sldId id="256" r:id="rId2"/>
    <p:sldId id="26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Темный стиль 1 —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24" autoAdjust="0"/>
    <p:restoredTop sz="94660"/>
  </p:normalViewPr>
  <p:slideViewPr>
    <p:cSldViewPr>
      <p:cViewPr varScale="1">
        <p:scale>
          <a:sx n="68" d="100"/>
          <a:sy n="68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80337318538476443"/>
          <c:y val="2.6855145446031771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41471535126301085"/>
          <c:y val="0.19019379112619017"/>
          <c:w val="0.44294470843007727"/>
          <c:h val="0.7974233748736948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Январь-декабрь
2017г.,
тыс. руб.
</c:v>
                </c:pt>
              </c:strCache>
            </c:strRef>
          </c:tx>
          <c:spPr>
            <a:ln>
              <a:solidFill>
                <a:schemeClr val="accent1">
                  <a:alpha val="0"/>
                </a:schemeClr>
              </a:solidFill>
            </a:ln>
          </c:spPr>
          <c:dPt>
            <c:idx val="0"/>
            <c:spPr>
              <a:solidFill>
                <a:schemeClr val="accent1"/>
              </a:solidFill>
              <a:ln w="19050">
                <a:solidFill>
                  <a:schemeClr val="accent1">
                    <a:alpha val="0"/>
                  </a:schemeClr>
                </a:solidFill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accent1">
                    <a:alpha val="0"/>
                  </a:schemeClr>
                </a:solidFill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accent1">
                    <a:alpha val="0"/>
                  </a:schemeClr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accent1">
                    <a:alpha val="0"/>
                  </a:schemeClr>
                </a:solidFill>
              </a:ln>
              <a:effectLst/>
            </c:spPr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accent1">
                    <a:alpha val="0"/>
                  </a:schemeClr>
                </a:solidFill>
              </a:ln>
              <a:effectLst/>
            </c:spPr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accent1">
                    <a:alpha val="0"/>
                  </a:schemeClr>
                </a:solidFill>
              </a:ln>
              <a:effectLst/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accent1">
                    <a:alpha val="0"/>
                  </a:schemeClr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5.4519595899492276E-3"/>
                  <c:y val="-0.16733646049832007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9675234737941243E-2"/>
                  <c:y val="-2.292243425970803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2087376918512879E-2"/>
                  <c:y val="2.848622760393980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770387523658601E-2"/>
                  <c:y val="6.428809075898102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7679425780008056E-3"/>
                  <c:y val="-3.289684463028531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3969455747476087E-2"/>
                  <c:y val="-0.12444877555882329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0517247693004626E-2"/>
                  <c:y val="-9.642279161087333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производство пищевых продуктов</c:v>
                </c:pt>
                <c:pt idx="1">
                  <c:v>производство напитков</c:v>
                </c:pt>
                <c:pt idx="2">
                  <c:v>производство бумаги и бумажных изделий</c:v>
                </c:pt>
                <c:pt idx="3">
                  <c:v>производство химических веществ и химических продуктов</c:v>
                </c:pt>
                <c:pt idx="4">
                  <c:v>производство резиновых и пластмассовых изделий</c:v>
                </c:pt>
                <c:pt idx="5">
                  <c:v>производство прочей неметаллической минеральной продукции</c:v>
                </c:pt>
                <c:pt idx="6">
                  <c:v>производство готовых металлических изделий, кроме машин и оборудования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33859210</c:v>
                </c:pt>
                <c:pt idx="1">
                  <c:v>11290038</c:v>
                </c:pt>
                <c:pt idx="2">
                  <c:v>3285026</c:v>
                </c:pt>
                <c:pt idx="3">
                  <c:v>6655163</c:v>
                </c:pt>
                <c:pt idx="4">
                  <c:v>4404558</c:v>
                </c:pt>
                <c:pt idx="5">
                  <c:v>4060339</c:v>
                </c:pt>
                <c:pt idx="6">
                  <c:v>8715011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571553254949118E-2"/>
          <c:y val="0.17635629143425149"/>
          <c:w val="0.29654799728810904"/>
          <c:h val="0.7915720576033649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10" y="2384208"/>
            <a:ext cx="8731317" cy="1080120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/>
            </a:r>
            <a:br>
              <a:rPr lang="ru-RU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</a:br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/>
            </a:r>
            <a:b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</a:b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0401" y="4005064"/>
            <a:ext cx="8756532" cy="255454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3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КОМПЛЕКСНЫЙ АНАЛИЗ </a:t>
            </a:r>
          </a:p>
          <a:p>
            <a:r>
              <a:rPr lang="ru-RU" sz="3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СОЦИАЛЬНО-ЭКОНОМИЧЕСКОГО </a:t>
            </a:r>
          </a:p>
          <a:p>
            <a:r>
              <a:rPr lang="ru-RU" sz="3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РАЗВИТИЯ ГОРОДА РОСТОВА-НА-ДОНУ </a:t>
            </a:r>
            <a:r>
              <a:rPr lang="ru-RU" sz="3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 2013-2017 гг.</a:t>
            </a:r>
          </a:p>
          <a:p>
            <a:endParaRPr lang="ru-RU" sz="2800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177144" y="0"/>
            <a:ext cx="2368" cy="1414094"/>
          </a:xfrm>
          <a:prstGeom prst="line">
            <a:avLst/>
          </a:prstGeom>
          <a:ln w="76200">
            <a:solidFill>
              <a:srgbClr val="00B0F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 rot="16200000">
            <a:off x="-674269" y="4865993"/>
            <a:ext cx="2103768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 spc="100" dirty="0">
              <a:solidFill>
                <a:schemeClr val="bg1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79300" y="6166474"/>
            <a:ext cx="8096819" cy="0"/>
          </a:xfrm>
          <a:prstGeom prst="line">
            <a:avLst/>
          </a:prstGeom>
          <a:ln>
            <a:solidFill>
              <a:srgbClr val="00B0F0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7170" name="Picture 2" descr="C:\Documents and Settings\niirgeu\Мои документы\Загрузки\business-affiliate-networ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05525" y="40477"/>
            <a:ext cx="1027806" cy="956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-702799" y="103320"/>
            <a:ext cx="106437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Roboto Condensed" charset="0"/>
                <a:ea typeface="Roboto Condensed" charset="0"/>
              </a:rPr>
              <a:t>МИНИСТЕРСТВО ОБРАЗОВАНИЯ И НАУКИ </a:t>
            </a:r>
            <a:r>
              <a:rPr lang="ru-RU" sz="1200" b="1" dirty="0" smtClean="0">
                <a:latin typeface="Roboto Condensed" charset="0"/>
                <a:ea typeface="Roboto Condensed" charset="0"/>
              </a:rPr>
              <a:t>РФ</a:t>
            </a:r>
            <a:r>
              <a:rPr lang="ru-RU" sz="1200" b="1" dirty="0">
                <a:latin typeface="Roboto Condensed" charset="0"/>
                <a:ea typeface="Roboto Condensed" charset="0"/>
              </a:rPr>
              <a:t> </a:t>
            </a:r>
            <a:endParaRPr lang="ru-RU" sz="1200" dirty="0">
              <a:latin typeface="Roboto Condensed" charset="0"/>
              <a:ea typeface="Roboto Condensed" charset="0"/>
            </a:endParaRPr>
          </a:p>
          <a:p>
            <a:pPr algn="ctr"/>
            <a:r>
              <a:rPr lang="ru-RU" sz="1200" b="1" dirty="0">
                <a:latin typeface="Roboto Condensed" charset="0"/>
                <a:ea typeface="Roboto Condensed" charset="0"/>
              </a:rPr>
              <a:t>Федеральное государственное бюджетное образовательное </a:t>
            </a:r>
            <a:r>
              <a:rPr lang="ru-RU" sz="1200" b="1" dirty="0" smtClean="0">
                <a:latin typeface="Roboto Condensed" charset="0"/>
                <a:ea typeface="Roboto Condensed" charset="0"/>
              </a:rPr>
              <a:t>учреждение высшего образования</a:t>
            </a:r>
          </a:p>
          <a:p>
            <a:pPr algn="ctr"/>
            <a:r>
              <a:rPr lang="ru-RU" sz="1200" b="1" dirty="0" smtClean="0">
                <a:latin typeface="Roboto Condensed" charset="0"/>
                <a:ea typeface="Roboto Condensed" charset="0"/>
              </a:rPr>
              <a:t> «</a:t>
            </a:r>
            <a:r>
              <a:rPr lang="ru-RU" sz="1200" b="1" dirty="0">
                <a:latin typeface="Roboto Condensed" charset="0"/>
                <a:ea typeface="Roboto Condensed" charset="0"/>
              </a:rPr>
              <a:t>РОСТОВСКИЙ ГОСУДАРСТВЕННЫЙ</a:t>
            </a:r>
            <a:endParaRPr lang="ru-RU" sz="1200" dirty="0">
              <a:latin typeface="Roboto Condensed" charset="0"/>
              <a:ea typeface="Roboto Condensed" charset="0"/>
            </a:endParaRPr>
          </a:p>
          <a:p>
            <a:pPr algn="ctr"/>
            <a:r>
              <a:rPr lang="ru-RU" sz="1200" b="1" dirty="0">
                <a:latin typeface="Roboto Condensed" charset="0"/>
                <a:ea typeface="Roboto Condensed" charset="0"/>
              </a:rPr>
              <a:t>ЭКОНОМИЧЕСКИЙ УНИВЕРСИТЕТ (РИНХ)»</a:t>
            </a:r>
            <a:endParaRPr lang="ru-RU" sz="1200" dirty="0">
              <a:latin typeface="Roboto Condensed" charset="0"/>
              <a:ea typeface="Roboto Condensed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50608" y="817183"/>
            <a:ext cx="7136957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250" dirty="0">
              <a:latin typeface="Roboto Condensed" charset="0"/>
              <a:ea typeface="Roboto Condensed" charset="0"/>
            </a:endParaRPr>
          </a:p>
        </p:txBody>
      </p:sp>
      <p:pic>
        <p:nvPicPr>
          <p:cNvPr id="15" name="Picture 6" descr="C:\Users\HFNote\Downloads\3-university-rgeu-logo-neagen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79166"/>
            <a:ext cx="1460357" cy="1460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Прямая соединительная линия 17"/>
          <p:cNvCxnSpPr/>
          <p:nvPr/>
        </p:nvCxnSpPr>
        <p:spPr>
          <a:xfrm>
            <a:off x="639225" y="3212976"/>
            <a:ext cx="8096819" cy="0"/>
          </a:xfrm>
          <a:prstGeom prst="line">
            <a:avLst/>
          </a:prstGeom>
          <a:ln>
            <a:solidFill>
              <a:srgbClr val="00B0F0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8367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013" y="64439"/>
            <a:ext cx="7945382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КОМПАРАТИВНЫЙ АНАЛИЗ ФУНКЦИОНИРОВАНИЯ И РАЗВИТИЯ ГОРОДА РОСТОВА-НА-ДОНУ</a:t>
            </a:r>
            <a:endParaRPr lang="ru-RU" sz="200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07504" y="0"/>
            <a:ext cx="2370" cy="1052736"/>
          </a:xfrm>
          <a:prstGeom prst="line">
            <a:avLst/>
          </a:prstGeom>
          <a:ln w="76200">
            <a:solidFill>
              <a:srgbClr val="00B0F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574954" y="6289057"/>
            <a:ext cx="539552" cy="55324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17</a:t>
            </a:r>
            <a:endParaRPr lang="ru-RU" dirty="0">
              <a:solidFill>
                <a:schemeClr val="bg1">
                  <a:lumMod val="9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660" y="1278561"/>
            <a:ext cx="9035846" cy="7144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Динамика </a:t>
            </a:r>
            <a:r>
              <a:rPr lang="ru-RU" sz="1550" dirty="0" err="1">
                <a:latin typeface="Roboto Condensed Light" panose="020B0604020202020204" charset="0"/>
                <a:ea typeface="Roboto Condensed Light" panose="020B0604020202020204" charset="0"/>
              </a:rPr>
              <a:t>рэнкинга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 города Ростова-на-Дону по показателям направления «Образование» в рейтинге городов-</a:t>
            </a:r>
            <a:r>
              <a:rPr lang="ru-RU" sz="1550" dirty="0" err="1">
                <a:latin typeface="Roboto Condensed Light" panose="020B0604020202020204" charset="0"/>
                <a:ea typeface="Roboto Condensed Light" panose="020B0604020202020204" charset="0"/>
              </a:rPr>
              <a:t>миллионников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 в 2013-2017 гг.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95425" y="1760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95425" y="1736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2181326" y="1277035"/>
            <a:ext cx="141002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1635125" y="1577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604963" y="2125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808163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23013" y="1844824"/>
            <a:ext cx="8415950" cy="0"/>
          </a:xfrm>
          <a:prstGeom prst="line">
            <a:avLst/>
          </a:prstGeom>
          <a:ln>
            <a:solidFill>
              <a:srgbClr val="00B0F0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565275" y="2857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1282237"/>
              </p:ext>
            </p:extLst>
          </p:nvPr>
        </p:nvGraphicFramePr>
        <p:xfrm>
          <a:off x="611560" y="1992962"/>
          <a:ext cx="8136904" cy="4257381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60040"/>
                <a:gridCol w="4422508"/>
                <a:gridCol w="653162"/>
                <a:gridCol w="621599"/>
                <a:gridCol w="621599"/>
                <a:gridCol w="720669"/>
                <a:gridCol w="737327"/>
              </a:tblGrid>
              <a:tr h="3256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Показатель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2013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2015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2016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2017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 anchor="ctr"/>
                </a:tc>
              </a:tr>
              <a:tr h="6512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детей в возрасте 1-6 лет, получающих дошкольную образовательную услугу и (или) услугу по их содержанию в муниципальных образовательных учреждениях, в общей численности детей в возрасте 1-6 лет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</a:tr>
              <a:tr h="3256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Число организаций, осуществляющих образовательную деятельность по образовательным программам, всего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</a:tr>
              <a:tr h="4884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Число организаций, осуществляющих образовательную деятельность по образовательным программам, дошкольные образовательные организации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</a:tr>
              <a:tr h="5263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Число мест в организациях, осуществляющих образовательную деятельность по образовательным программам дошкольного образования, присмотр и уход за детьми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</a:tr>
              <a:tr h="6512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Численность воспитанников, посещающих организации, осуществляющие образовательную деятельность по образовательным программам дошкольного образования, присмотр и уход за детьми, всего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</a:tr>
              <a:tr h="6512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Численность воспитанников, посещающих организации, осуществляющие образовательную деятельность по образовательным программам дошкольного образования, присмотр и уход за детьми, дошкольные образовательные организации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</a:tr>
              <a:tr h="2105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7.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Число общеобразовательных организаций на начало учебного года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</a:tr>
              <a:tr h="3256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Численность обучающихся в общеобразовательных организациях с учетом обособленных подразделений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145" marR="47145" marT="0" marB="0" anchor="ctr"/>
                </a:tc>
              </a:tr>
            </a:tbl>
          </a:graphicData>
        </a:graphic>
      </p:graphicFrame>
      <p:pic>
        <p:nvPicPr>
          <p:cNvPr id="17" name="Picture 3" descr="C:\Users\HFNote\Downloads\Эльреестр\line-ch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32475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0000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013" y="64439"/>
            <a:ext cx="7945382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КОМПАРАТИВНЫЙ АНАЛИЗ ФУНКЦИОНИРОВАНИЯ И РАЗВИТИЯ ГОРОДА РОСТОВА-НА-ДОНУ</a:t>
            </a:r>
            <a:endParaRPr lang="ru-RU" sz="200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07504" y="0"/>
            <a:ext cx="2370" cy="1052736"/>
          </a:xfrm>
          <a:prstGeom prst="line">
            <a:avLst/>
          </a:prstGeom>
          <a:ln w="76200">
            <a:solidFill>
              <a:srgbClr val="00B0F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574954" y="6289057"/>
            <a:ext cx="539552" cy="55324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18</a:t>
            </a:r>
            <a:endParaRPr lang="ru-RU" dirty="0">
              <a:solidFill>
                <a:schemeClr val="bg1">
                  <a:lumMod val="9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660" y="1149304"/>
            <a:ext cx="9035846" cy="7144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Динамика </a:t>
            </a:r>
            <a:r>
              <a:rPr lang="ru-RU" sz="1550" dirty="0" err="1">
                <a:latin typeface="Roboto Condensed Light" panose="020B0604020202020204" charset="0"/>
                <a:ea typeface="Roboto Condensed Light" panose="020B0604020202020204" charset="0"/>
              </a:rPr>
              <a:t>рэнкинга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 города Ростова-на-Дону по показателям направления «Образование» в рейтинге крупнейших городов ЮФО в 2013-2017 гг.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95425" y="1760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95425" y="1736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2181326" y="1277035"/>
            <a:ext cx="141002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1635125" y="1577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604963" y="2125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808163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23013" y="1760538"/>
            <a:ext cx="8415950" cy="0"/>
          </a:xfrm>
          <a:prstGeom prst="line">
            <a:avLst/>
          </a:prstGeom>
          <a:ln>
            <a:solidFill>
              <a:srgbClr val="00B0F0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565275" y="2857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3" descr="C:\Users\HFNote\Downloads\Эльреестр\line-ch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32475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74357691"/>
              </p:ext>
            </p:extLst>
          </p:nvPr>
        </p:nvGraphicFramePr>
        <p:xfrm>
          <a:off x="611560" y="1923366"/>
          <a:ext cx="7776864" cy="4604964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60040"/>
                <a:gridCol w="4248472"/>
                <a:gridCol w="720080"/>
                <a:gridCol w="648072"/>
                <a:gridCol w="576064"/>
                <a:gridCol w="648072"/>
                <a:gridCol w="576064"/>
              </a:tblGrid>
              <a:tr h="2662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Показатель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2013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2015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2016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2017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</a:tr>
              <a:tr h="6655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детей в возрасте 1-6 лет, получающих дошкольную образовательную услугу и (или) услугу по их содержанию в муниципальных образовательных учреждениях, в общей численности детей в возрасте 1-6 лет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effectLst/>
                          <a:latin typeface="+mn-lt"/>
                          <a:ea typeface="+mn-ea"/>
                        </a:rPr>
                        <a:t>5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</a:tr>
              <a:tr h="3993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Число организаций, осуществляющих образовательную деятельность по образовательным программам, всего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3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</a:tr>
              <a:tr h="532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Число организаций, осуществляющих образовательную деятельность по образовательным программам, дошкольные образовательные организации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effectLst/>
                          <a:latin typeface="+mn-lt"/>
                          <a:ea typeface="+mn-ea"/>
                        </a:rPr>
                        <a:t>2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</a:tr>
              <a:tr h="532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Число мест в организациях, осуществляющих образовательную деятельность по образовательным программам дошкольного образования, присмотр и уход за детьми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</a:tr>
              <a:tr h="6655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Численность воспитанников, посещающих организации, осуществляющие образовательную деятельность по образовательным программам дошкольного образования, присмотр и уход за детьми, всего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3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3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13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</a:tr>
              <a:tr h="7986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Численность воспитанников, посещающих организации, осуществляющие образовательную деятельность по образовательным программам дошкольного образования, присмотр и уход за детьми, дошкольные образовательные организации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3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effectLst/>
                          <a:latin typeface="+mn-lt"/>
                          <a:ea typeface="+mn-ea"/>
                        </a:rPr>
                        <a:t>2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</a:tr>
              <a:tr h="2662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Число общеобразовательных организаций на начало учебного года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effectLst/>
                          <a:latin typeface="+mn-lt"/>
                          <a:ea typeface="+mn-ea"/>
                        </a:rPr>
                        <a:t>2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</a:tr>
              <a:tr h="3993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Численность обучающихся в общеобразовательных организациях с учетом обособленных подразделений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457" marR="5445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8130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013" y="64439"/>
            <a:ext cx="7945382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КОМПАРАТИВНЫЙ АНАЛИЗ ФУНКЦИОНИРОВАНИЯ И РАЗВИТИЯ ГОРОДА РОСТОВА-НА-ДОНУ</a:t>
            </a:r>
            <a:endParaRPr lang="ru-RU" sz="200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07504" y="0"/>
            <a:ext cx="2370" cy="1052736"/>
          </a:xfrm>
          <a:prstGeom prst="line">
            <a:avLst/>
          </a:prstGeom>
          <a:ln w="76200">
            <a:solidFill>
              <a:srgbClr val="00B0F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574954" y="6289057"/>
            <a:ext cx="539552" cy="55324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19</a:t>
            </a:r>
            <a:endParaRPr lang="ru-RU" dirty="0">
              <a:solidFill>
                <a:schemeClr val="bg1">
                  <a:lumMod val="9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660" y="1149304"/>
            <a:ext cx="9035846" cy="71440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Сравнительная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динамика развития города Ростова-на-Дону с городами-</a:t>
            </a:r>
            <a:r>
              <a:rPr lang="ru-RU" sz="1550" dirty="0" err="1">
                <a:latin typeface="Roboto Condensed Light" panose="020B0604020202020204" charset="0"/>
                <a:ea typeface="Roboto Condensed Light" panose="020B0604020202020204" charset="0"/>
              </a:rPr>
              <a:t>миллионниками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 по показателю «Общая площадь жилых помещений, </a:t>
            </a: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приходящихся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в среднем на 1 жителя, </a:t>
            </a:r>
            <a:endParaRPr lang="ru-RU" sz="1550" dirty="0" smtClean="0">
              <a:latin typeface="Roboto Condensed Light" panose="020B0604020202020204" charset="0"/>
              <a:ea typeface="Roboto Condensed Light" panose="020B0604020202020204" charset="0"/>
            </a:endParaRPr>
          </a:p>
          <a:p>
            <a:pPr marL="0" indent="0" algn="ctr">
              <a:buNone/>
            </a:pP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введенных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в действие за год», </a:t>
            </a:r>
            <a:r>
              <a:rPr lang="ru-RU" sz="1550" dirty="0" err="1">
                <a:latin typeface="Roboto Condensed Light" panose="020B0604020202020204" charset="0"/>
                <a:ea typeface="Roboto Condensed Light" panose="020B0604020202020204" charset="0"/>
              </a:rPr>
              <a:t>кв.м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, 2013-2017 </a:t>
            </a: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гг.</a:t>
            </a:r>
            <a:endParaRPr lang="ru-RU" sz="1550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95425" y="1760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95425" y="1736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2181326" y="1277035"/>
            <a:ext cx="141002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604963" y="2125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808163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23013" y="1838986"/>
            <a:ext cx="8415950" cy="0"/>
          </a:xfrm>
          <a:prstGeom prst="line">
            <a:avLst/>
          </a:prstGeom>
          <a:ln>
            <a:solidFill>
              <a:srgbClr val="00B0F0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565275" y="2857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3" descr="C:\Users\HFNote\Downloads\Эльреестр\line-ch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32475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2466125"/>
              </p:ext>
            </p:extLst>
          </p:nvPr>
        </p:nvGraphicFramePr>
        <p:xfrm>
          <a:off x="539552" y="1930846"/>
          <a:ext cx="7963390" cy="4529973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1497817"/>
                <a:gridCol w="1806358"/>
                <a:gridCol w="931843"/>
                <a:gridCol w="931843"/>
                <a:gridCol w="931843"/>
                <a:gridCol w="931843"/>
                <a:gridCol w="931843"/>
              </a:tblGrid>
              <a:tr h="468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              Годы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Города-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миллионники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Ед. измерения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</a:tr>
              <a:tr h="1562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Ростов-на-Дону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кв. м.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0,93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0,99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0,99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0,99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0,99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место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Новосибирск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кв. м.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0,74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0,93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0,96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</a:rPr>
                        <a:t>0,65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место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Екатеринбург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кв. м.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0,72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0,81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</a:rPr>
                        <a:t>0,69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место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+mn-ea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Нижний Новгород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кв. м.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0,55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0,35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0,356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</a:rPr>
                        <a:t>0,47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место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+mn-ea"/>
                        </a:rPr>
                        <a:t>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Казань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кв. м.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0,55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</a:rPr>
                        <a:t>0,6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место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+mn-ea"/>
                        </a:rPr>
                        <a:t>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Челябинск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кв. м.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0,78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0,48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0,47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</a:rPr>
                        <a:t>0,58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место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Омск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кв. м.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</a:rPr>
                        <a:t>0,3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место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Самара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кв. м.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0,77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0,72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0,71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</a:rPr>
                        <a:t>0,53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место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+mn-ea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Уфа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кв. м.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0,744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0,74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0,737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0,684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</a:rPr>
                        <a:t>0,598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место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Красноярск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кв. м.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0,59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0,86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</a:rPr>
                        <a:t>0,62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место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</a:rPr>
                        <a:t>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Пермь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кв. м.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0,512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0,565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0,544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0,525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</a:rPr>
                        <a:t>0,518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место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</a:rPr>
                        <a:t>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Воронеж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кв. м.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0,815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0,905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1,011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1,079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</a:rPr>
                        <a:t>1,068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место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Волгоград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кв. м.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</a:rPr>
                        <a:t>0,4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  <a:tr h="156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место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525" marR="58525" marT="0" marB="0"/>
                </a:tc>
              </a:tr>
            </a:tbl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 flipH="1" flipV="1">
            <a:off x="539552" y="1941247"/>
            <a:ext cx="1512168" cy="4255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0467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013" y="64439"/>
            <a:ext cx="7945382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КОМПАРАТИВНЫЙ АНАЛИЗ ФУНКЦИОНИРОВАНИЯ И РАЗВИТИЯ ГОРОДА РОСТОВА-НА-ДОНУ</a:t>
            </a:r>
            <a:endParaRPr lang="ru-RU" sz="200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07504" y="0"/>
            <a:ext cx="2370" cy="1052736"/>
          </a:xfrm>
          <a:prstGeom prst="line">
            <a:avLst/>
          </a:prstGeom>
          <a:ln w="76200">
            <a:solidFill>
              <a:srgbClr val="00B0F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574954" y="6289057"/>
            <a:ext cx="539552" cy="55324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20</a:t>
            </a:r>
            <a:endParaRPr lang="ru-RU" dirty="0">
              <a:solidFill>
                <a:schemeClr val="bg1">
                  <a:lumMod val="9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660" y="1149304"/>
            <a:ext cx="9035846" cy="71440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Сравнительная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динамика развития города Ростова-на-Дону с </a:t>
            </a: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крупнейшими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городами ЮФО по показателю «Общая площадь жилых помещений</a:t>
            </a: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,</a:t>
            </a:r>
          </a:p>
          <a:p>
            <a:pPr marL="0" indent="0" algn="ctr">
              <a:buNone/>
            </a:pP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приходящихся в среднем на 1 жителя», </a:t>
            </a:r>
            <a:r>
              <a:rPr lang="ru-RU" sz="1550" dirty="0" err="1">
                <a:latin typeface="Roboto Condensed Light" panose="020B0604020202020204" charset="0"/>
                <a:ea typeface="Roboto Condensed Light" panose="020B0604020202020204" charset="0"/>
              </a:rPr>
              <a:t>кв.м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, 2013-2017 гг.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95425" y="1760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95425" y="1736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2181326" y="1277035"/>
            <a:ext cx="141002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604963" y="2125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808163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23013" y="1838986"/>
            <a:ext cx="8415950" cy="0"/>
          </a:xfrm>
          <a:prstGeom prst="line">
            <a:avLst/>
          </a:prstGeom>
          <a:ln>
            <a:solidFill>
              <a:srgbClr val="00B0F0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565275" y="2857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3" descr="C:\Users\HFNote\Downloads\Эльреестр\line-ch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32475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71035914"/>
              </p:ext>
            </p:extLst>
          </p:nvPr>
        </p:nvGraphicFramePr>
        <p:xfrm>
          <a:off x="467543" y="2125663"/>
          <a:ext cx="7983130" cy="4039641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504650"/>
                <a:gridCol w="1111216"/>
                <a:gridCol w="846642"/>
                <a:gridCol w="846642"/>
                <a:gridCol w="846642"/>
                <a:gridCol w="913669"/>
                <a:gridCol w="913669"/>
              </a:tblGrid>
              <a:tr h="71288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                                    Годы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Города-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столицы ЮФО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Ед. изм.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7626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Ростов-на-Дону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кв. м.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24,87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24,29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24,77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26,60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37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37626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Краснодар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кв. м.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29,2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33,1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37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237626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Элиста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кв. м.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27,5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37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237626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Майкоп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кв. м.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27,6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237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237626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Астрахань 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кв. м.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22,8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24,2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24,9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237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237626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Волгоград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кв. м.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22,1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22,6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23,9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237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237626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Севастополь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кв. м.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н/д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17,6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18,0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2376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н/д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cxnSp>
        <p:nvCxnSpPr>
          <p:cNvPr id="18" name="Прямая соединительная линия 17"/>
          <p:cNvCxnSpPr/>
          <p:nvPr/>
        </p:nvCxnSpPr>
        <p:spPr>
          <a:xfrm flipH="1" flipV="1">
            <a:off x="467544" y="2153621"/>
            <a:ext cx="2448272" cy="6442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7768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013" y="64439"/>
            <a:ext cx="7945382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КОМПАРАТИВНЫЙ АНАЛИЗ ФУНКЦИОНИРОВАНИЯ И РАЗВИТИЯ ГОРОДА РОСТОВА-НА-ДОНУ</a:t>
            </a:r>
            <a:endParaRPr lang="ru-RU" sz="200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07504" y="0"/>
            <a:ext cx="2370" cy="1052736"/>
          </a:xfrm>
          <a:prstGeom prst="line">
            <a:avLst/>
          </a:prstGeom>
          <a:ln w="76200">
            <a:solidFill>
              <a:srgbClr val="00B0F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574954" y="6289057"/>
            <a:ext cx="539552" cy="55324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21</a:t>
            </a:r>
            <a:endParaRPr lang="ru-RU" dirty="0">
              <a:solidFill>
                <a:schemeClr val="bg1">
                  <a:lumMod val="9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660" y="1149304"/>
            <a:ext cx="9035846" cy="7144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Объем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отгруженных товаров собственного производства, выполненных работ и услуг собственными силами по промышленности центров </a:t>
            </a: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субъектов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Южного федерального округа, млн. руб.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95425" y="1760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95425" y="1736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2181326" y="1277035"/>
            <a:ext cx="141002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604963" y="2125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808163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23013" y="1736725"/>
            <a:ext cx="8415950" cy="0"/>
          </a:xfrm>
          <a:prstGeom prst="line">
            <a:avLst/>
          </a:prstGeom>
          <a:ln>
            <a:solidFill>
              <a:srgbClr val="00B0F0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565275" y="2857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3" descr="C:\Users\HFNote\Downloads\Эльреестр\line-ch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32475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21702674"/>
              </p:ext>
            </p:extLst>
          </p:nvPr>
        </p:nvGraphicFramePr>
        <p:xfrm>
          <a:off x="755576" y="2204862"/>
          <a:ext cx="7983388" cy="3672407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1459746"/>
                <a:gridCol w="1059284"/>
                <a:gridCol w="937855"/>
                <a:gridCol w="936992"/>
                <a:gridCol w="937855"/>
                <a:gridCol w="767335"/>
                <a:gridCol w="1107512"/>
                <a:gridCol w="776809"/>
              </a:tblGrid>
              <a:tr h="9181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Город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2013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2014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2015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2016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2017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Среднее значение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Ранг 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459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Майкоп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6139,6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6887,8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10038,5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6139,6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11640,3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7301,375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459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Элиста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320,4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275,4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307,5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320,4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310,0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305,925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459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Краснодар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165680,5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220553,2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247166,8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165680,5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57908,5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199770,25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459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Астрахань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32003,7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28964,3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36959,5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14156,4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12725,6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80605,85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459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Волгоград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306680,9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372280,4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374962,8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374435,8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420252,8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357089,975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459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Ростов-на-Дону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162352,5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173862,9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230685,2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272810,1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267601,7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209927,675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7127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013" y="64439"/>
            <a:ext cx="7945382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КОМПАРАТИВНЫЙ АНАЛИЗ ФУНКЦИОНИРОВАНИЯ И РАЗВИТИЯ ГОРОДА РОСТОВА-НА-ДОНУ</a:t>
            </a:r>
            <a:endParaRPr lang="ru-RU" sz="200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07504" y="0"/>
            <a:ext cx="2370" cy="1052736"/>
          </a:xfrm>
          <a:prstGeom prst="line">
            <a:avLst/>
          </a:prstGeom>
          <a:ln w="76200">
            <a:solidFill>
              <a:srgbClr val="00B0F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574954" y="6289057"/>
            <a:ext cx="539552" cy="55324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22</a:t>
            </a:r>
            <a:endParaRPr lang="ru-RU" dirty="0">
              <a:solidFill>
                <a:schemeClr val="bg1">
                  <a:lumMod val="9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660" y="1149304"/>
            <a:ext cx="8496294" cy="1631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Сравнительная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динамика развития города Ростова-на-Дону с </a:t>
            </a: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крупнейшими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городами ЮФО по показателю «Наличие основных фондов на конец года по полной учетной стоимости для коммерческих и некоммерческих организаций (информационное, компьютерное и телекоммуникационное оборудование; вычислительная техника и оргтехника; средства </a:t>
            </a: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радиосвязи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, радиовещания и телевидения;  компьютерное программное </a:t>
            </a: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обеспечение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; базы данных)», 2013-2017 гг.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95425" y="1760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95425" y="1736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2181326" y="1277035"/>
            <a:ext cx="141002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604963" y="2125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808163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08182" y="2708920"/>
            <a:ext cx="8415950" cy="0"/>
          </a:xfrm>
          <a:prstGeom prst="line">
            <a:avLst/>
          </a:prstGeom>
          <a:ln>
            <a:solidFill>
              <a:srgbClr val="00B0F0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565275" y="2857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3" descr="C:\Users\HFNote\Downloads\Эльреестр\line-ch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32475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89302253"/>
              </p:ext>
            </p:extLst>
          </p:nvPr>
        </p:nvGraphicFramePr>
        <p:xfrm>
          <a:off x="670771" y="2919326"/>
          <a:ext cx="8053360" cy="3156585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1981677"/>
                <a:gridCol w="1160573"/>
                <a:gridCol w="982222"/>
                <a:gridCol w="982222"/>
                <a:gridCol w="982222"/>
                <a:gridCol w="982222"/>
                <a:gridCol w="982222"/>
              </a:tblGrid>
              <a:tr h="415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           </a:t>
                      </a:r>
                      <a:r>
                        <a:rPr lang="ru-RU" sz="1200" dirty="0" smtClean="0">
                          <a:effectLst/>
                        </a:rPr>
                        <a:t>                      Годы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Города 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ЮФО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Ед. измерения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Ростов-на-Дону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тыс. рублей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1773594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1990627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2099906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2128781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2127395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Астрахань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тыс. рублей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254196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277787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299067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332476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339504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Краснодар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тыс. рублей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1468924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2029232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1945129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1928064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1923865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Майкоп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тыс. рублей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124830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126900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130146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132576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139682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  <a:tr h="20701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Симферополь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тыс. рублей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</a:t>
                      </a:r>
                      <a:r>
                        <a:rPr lang="en-US" sz="1200">
                          <a:effectLst/>
                        </a:rPr>
                        <a:t>/</a:t>
                      </a:r>
                      <a:r>
                        <a:rPr lang="ru-RU" sz="1200">
                          <a:effectLst/>
                        </a:rPr>
                        <a:t>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36340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105087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104233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108307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  <a:tr h="142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</a:t>
                      </a:r>
                      <a:r>
                        <a:rPr lang="en-US" sz="1200">
                          <a:effectLst/>
                        </a:rPr>
                        <a:t>/</a:t>
                      </a:r>
                      <a:r>
                        <a:rPr lang="ru-RU" sz="1200">
                          <a:effectLst/>
                        </a:rPr>
                        <a:t>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  <a:tr h="1987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Элиста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тыс. рублей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108980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111966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113793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123269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128853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  <a:tr h="151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  <a:tr h="1905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Волгоград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тыс. рублей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461708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1987435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1353617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1476456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1478853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  <a:tr h="1670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 flipH="1" flipV="1">
            <a:off x="683568" y="2929507"/>
            <a:ext cx="1944216" cy="511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126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012" y="64439"/>
            <a:ext cx="9073523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ОЦЕНКА СТРУКТУРЫ И ДИНАМИКИ ПОКАЗАТЕЛЕЙ ФУНКЦИОНИРОВАНИЯ И РАЗВИТИЯ </a:t>
            </a:r>
            <a:b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</a:br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ГОРОДА РОСТОВА-НА-ДОНУ</a:t>
            </a:r>
            <a:endParaRPr lang="ru-RU" sz="200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07504" y="0"/>
            <a:ext cx="2370" cy="1052736"/>
          </a:xfrm>
          <a:prstGeom prst="line">
            <a:avLst/>
          </a:prstGeom>
          <a:ln w="76200">
            <a:solidFill>
              <a:srgbClr val="00B0F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574954" y="6289057"/>
            <a:ext cx="539552" cy="55324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9</a:t>
            </a:r>
            <a:endParaRPr lang="ru-RU" dirty="0">
              <a:solidFill>
                <a:schemeClr val="bg1">
                  <a:lumMod val="9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08965"/>
            <a:ext cx="8948322" cy="8884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Динамика основных показателей состояния здоровья населения </a:t>
            </a:r>
            <a:endParaRPr lang="ru-RU" sz="1550" dirty="0" smtClean="0">
              <a:latin typeface="Roboto Condensed Light" panose="020B0604020202020204" charset="0"/>
              <a:ea typeface="Roboto Condensed Light" panose="020B0604020202020204" charset="0"/>
            </a:endParaRPr>
          </a:p>
          <a:p>
            <a:pPr marL="0" indent="0" algn="ctr">
              <a:buNone/>
            </a:pP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города Ростова-на-Дону, 2013-2017 гг.</a:t>
            </a:r>
            <a:endParaRPr lang="ru-RU" sz="155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95425" y="1760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95425" y="1736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2181326" y="1277035"/>
            <a:ext cx="141002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76405853"/>
              </p:ext>
            </p:extLst>
          </p:nvPr>
        </p:nvGraphicFramePr>
        <p:xfrm>
          <a:off x="755576" y="1923366"/>
          <a:ext cx="7896870" cy="192024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465955"/>
                <a:gridCol w="1448595"/>
                <a:gridCol w="796464"/>
                <a:gridCol w="796464"/>
                <a:gridCol w="796464"/>
                <a:gridCol w="796464"/>
                <a:gridCol w="796464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Показатель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Ед. измерения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Уровень заболеваемости</a:t>
                      </a:r>
                      <a:endParaRPr lang="ru-RU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 1000 чел.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912,8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915,8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918,7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902,7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939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Заболеваемость злокачественными новообразованиями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 100 000 чел.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341,4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323,0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313,5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336,2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361,6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Заболеваемость туберкулезом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 100 000 чел.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36,6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Заболеваемость сердечно-сосудистыми заболеваниями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 100 000 чел.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49,34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34,39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46,98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58,55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59,08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7110864"/>
              </p:ext>
            </p:extLst>
          </p:nvPr>
        </p:nvGraphicFramePr>
        <p:xfrm>
          <a:off x="737119" y="4418608"/>
          <a:ext cx="7969010" cy="1810466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466729"/>
                <a:gridCol w="1512168"/>
                <a:gridCol w="720080"/>
                <a:gridCol w="792088"/>
                <a:gridCol w="838517"/>
                <a:gridCol w="817667"/>
                <a:gridCol w="821761"/>
              </a:tblGrid>
              <a:tr h="2340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Показатель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Ед. измерения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0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Смертность населения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 1000 чел.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304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Смертность населения 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от болезней системы кровообращения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 100 000 чел.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650,8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567,1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626,1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651,0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620,0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81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Смертность населения 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от новообразований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 100 000 чел.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171,1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164,4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179,7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188,0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162,8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40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Младенческая смертность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10">
                          <a:effectLst/>
                        </a:rPr>
                        <a:t>промилле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>
            <a:off x="487321" y="4293096"/>
            <a:ext cx="8415950" cy="0"/>
          </a:xfrm>
          <a:prstGeom prst="line">
            <a:avLst/>
          </a:prstGeom>
          <a:ln>
            <a:solidFill>
              <a:srgbClr val="00B0F0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Объект 2"/>
          <p:cNvSpPr txBox="1">
            <a:spLocks/>
          </p:cNvSpPr>
          <p:nvPr/>
        </p:nvSpPr>
        <p:spPr>
          <a:xfrm>
            <a:off x="487321" y="3994358"/>
            <a:ext cx="8579296" cy="888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Динамика смертности населения города Ростова-на-Дону, 2013-2017 гг.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476530" y="1794534"/>
            <a:ext cx="8415950" cy="0"/>
          </a:xfrm>
          <a:prstGeom prst="line">
            <a:avLst/>
          </a:prstGeom>
          <a:ln>
            <a:solidFill>
              <a:srgbClr val="00B0F0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22" name="Picture 2" descr="C:\Users\HFNote\Downloads\Эльреестр\ide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05242" y="62913"/>
            <a:ext cx="841869" cy="841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8457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1411" y="117279"/>
            <a:ext cx="7945382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ОЦЕНКА СТРУКТУРЫ И ДИНАМИКИ ПОКАЗАТЕЛЕЙ ФУНКЦИОНИРОВАНИЯ И РАЗВИТИЯ </a:t>
            </a:r>
            <a:b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</a:br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ГОРОДА РОСТОВА-НА-ДОНУ</a:t>
            </a:r>
            <a:endParaRPr lang="ru-RU" sz="200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07504" y="0"/>
            <a:ext cx="2370" cy="1052736"/>
          </a:xfrm>
          <a:prstGeom prst="line">
            <a:avLst/>
          </a:prstGeom>
          <a:ln w="76200">
            <a:solidFill>
              <a:srgbClr val="00B0F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574954" y="6289057"/>
            <a:ext cx="539552" cy="55324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10</a:t>
            </a:r>
            <a:endParaRPr lang="ru-RU" dirty="0">
              <a:solidFill>
                <a:schemeClr val="bg1">
                  <a:lumMod val="9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08965"/>
            <a:ext cx="8948322" cy="8884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Динамика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основных показателей по развитию дошкольного </a:t>
            </a: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образования</a:t>
            </a:r>
          </a:p>
          <a:p>
            <a:pPr marL="0" indent="0" algn="ctr">
              <a:buNone/>
            </a:pP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города Ростова-на-Дону, 2013-2017 </a:t>
            </a: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гг.</a:t>
            </a:r>
            <a:endParaRPr lang="ru-RU" sz="1550" dirty="0">
              <a:latin typeface="Roboto Condensed Light" panose="020B0604020202020204" charset="0"/>
              <a:ea typeface="Roboto Condensed Light" panose="020B0604020202020204" charset="0"/>
            </a:endParaRPr>
          </a:p>
          <a:p>
            <a:pPr marL="0" indent="0" algn="ctr">
              <a:buNone/>
            </a:pPr>
            <a:endParaRPr lang="ru-RU" sz="155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95425" y="1760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95425" y="1736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2181326" y="1277035"/>
            <a:ext cx="141002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49147019"/>
              </p:ext>
            </p:extLst>
          </p:nvPr>
        </p:nvGraphicFramePr>
        <p:xfrm>
          <a:off x="576190" y="2092458"/>
          <a:ext cx="7998764" cy="3845115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047148"/>
                <a:gridCol w="806296"/>
                <a:gridCol w="723269"/>
                <a:gridCol w="832831"/>
                <a:gridCol w="838822"/>
                <a:gridCol w="843102"/>
                <a:gridCol w="907296"/>
              </a:tblGrid>
              <a:tr h="181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Ед. изм.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2013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2014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2016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2017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</a:tr>
              <a:tr h="8783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Число организаций, осуществляющих образовательную деятельность по образовательным программам дошкольного образования, присмотр и уход за детьми</a:t>
                      </a:r>
                      <a:endParaRPr lang="ru-RU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ед.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181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178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192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 212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212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</a:tr>
              <a:tr h="10882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Численность воспитанников, посещающих организации, осуществляющие образовательную деятельность по образовательным программам дошкольного образования, присмотр и уход за детьми, всего, человек</a:t>
                      </a:r>
                      <a:r>
                        <a:rPr lang="ru-RU" sz="1200" b="0" baseline="30000">
                          <a:effectLst/>
                        </a:rPr>
                        <a:t> </a:t>
                      </a:r>
                      <a:endParaRPr lang="ru-RU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37966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41784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46195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 50117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50811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</a:tr>
              <a:tr h="10862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Число мест в организациях, осуществляющих образовательную деятельность по образовательным программам дошкольного образования, присмотр и уход за детьми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ед.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29599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32801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35757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38866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39306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</a:tr>
              <a:tr h="5699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Доля охвата детей старшего дошкольного возраста (от 5 до 7 лет), обучающихся в системе </a:t>
                      </a:r>
                      <a:r>
                        <a:rPr lang="ru-RU" sz="1200" b="0" dirty="0" err="1">
                          <a:effectLst/>
                        </a:rPr>
                        <a:t>предшкольного</a:t>
                      </a:r>
                      <a:r>
                        <a:rPr lang="ru-RU" sz="1200" b="0" dirty="0">
                          <a:effectLst/>
                        </a:rPr>
                        <a:t> образования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%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н/д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95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96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98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</a:tr>
            </a:tbl>
          </a:graphicData>
        </a:graphic>
      </p:graphicFrame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1635125" y="1577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95536" y="1777295"/>
            <a:ext cx="8415950" cy="0"/>
          </a:xfrm>
          <a:prstGeom prst="line">
            <a:avLst/>
          </a:prstGeom>
          <a:ln>
            <a:solidFill>
              <a:srgbClr val="00B0F0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24" name="Picture 2" descr="C:\Users\HFNote\Downloads\Эльреестр\ide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98273" y="49188"/>
            <a:ext cx="945727" cy="94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8992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0223"/>
            <a:ext cx="7945382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ОЦЕНКА СТРУКТУРЫ И ДИНАМИКИ ПОКАЗАТЕЛЕЙ ФУНКЦИОНИРОВАНИЯ И РАЗВИТИЯ </a:t>
            </a:r>
            <a:b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</a:br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ГОРОДА РОСТОВА-НА-ДОНУ</a:t>
            </a:r>
            <a:endParaRPr lang="ru-RU" sz="200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07504" y="0"/>
            <a:ext cx="2370" cy="1052736"/>
          </a:xfrm>
          <a:prstGeom prst="line">
            <a:avLst/>
          </a:prstGeom>
          <a:ln w="76200">
            <a:solidFill>
              <a:srgbClr val="00B0F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574954" y="6289057"/>
            <a:ext cx="539552" cy="55324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11</a:t>
            </a:r>
            <a:endParaRPr lang="ru-RU" dirty="0">
              <a:solidFill>
                <a:schemeClr val="bg1">
                  <a:lumMod val="9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08965"/>
            <a:ext cx="9035846" cy="8884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Динамика основных показателей по развитию общего </a:t>
            </a: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образования</a:t>
            </a:r>
          </a:p>
          <a:p>
            <a:pPr marL="0" indent="0" algn="ctr">
              <a:buNone/>
            </a:pP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города Ростова-на-Дону, 2013-2017 гг.</a:t>
            </a:r>
            <a:endParaRPr lang="ru-RU" sz="155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95425" y="1760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95425" y="1736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2181326" y="1277035"/>
            <a:ext cx="141002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1635125" y="1577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0696416"/>
              </p:ext>
            </p:extLst>
          </p:nvPr>
        </p:nvGraphicFramePr>
        <p:xfrm>
          <a:off x="395536" y="1923366"/>
          <a:ext cx="8415949" cy="406908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487690"/>
                <a:gridCol w="1124136"/>
                <a:gridCol w="909833"/>
                <a:gridCol w="758194"/>
                <a:gridCol w="682374"/>
                <a:gridCol w="682374"/>
                <a:gridCol w="771348"/>
              </a:tblGrid>
              <a:tr h="226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Показатель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Ед. изм.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2013 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2014 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2015 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2016 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2017 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4221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Число общеобразовательных организаций на начало учебного года, всего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ед.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137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128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135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8443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Численность обучающихся общеобразовательных организаций с учетом обособленных подразделений (филиалов), всего</a:t>
                      </a:r>
                      <a:endParaRPr lang="ru-RU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чел.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88801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89971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91331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95964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99554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4221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Количество выпускников, не получивших аттестат о среднем общем образовании</a:t>
                      </a:r>
                      <a:endParaRPr lang="ru-RU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чел.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н/д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165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106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6332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Количество 100-балльных работ по всем предметам в рамках итоговой государственной аттестации 11(12) классы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ед.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н/д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6332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Удельный вес учащихся 10-11 классов, обучающихся по программам профильного обучения</a:t>
                      </a:r>
                      <a:endParaRPr lang="ru-RU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62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65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66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66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8443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Удельный вес численности школьников, обучающихся по федеральным государственным образовательным стандартам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40,2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50,3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60,93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70,6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77,9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604963" y="2125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Picture 2" descr="C:\Users\HFNote\Downloads\Эльреестр\ide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98273" y="49188"/>
            <a:ext cx="945727" cy="94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357016" y="1785271"/>
            <a:ext cx="8415950" cy="0"/>
          </a:xfrm>
          <a:prstGeom prst="line">
            <a:avLst/>
          </a:prstGeom>
          <a:ln>
            <a:solidFill>
              <a:srgbClr val="00B0F0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335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013" y="64439"/>
            <a:ext cx="7945382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ОЦЕНКА СТРУКТУРЫ И ДИНАМИКИ ПОКАЗАТЕЛЕЙ ФУНКЦИОНИРОВАНИЯ И РАЗВИТИЯ </a:t>
            </a:r>
            <a:b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</a:br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ГОРОДА РОСТОВА-НА-ДОНУ</a:t>
            </a:r>
            <a:endParaRPr lang="ru-RU" sz="200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07504" y="0"/>
            <a:ext cx="2370" cy="1052736"/>
          </a:xfrm>
          <a:prstGeom prst="line">
            <a:avLst/>
          </a:prstGeom>
          <a:ln w="76200">
            <a:solidFill>
              <a:srgbClr val="00B0F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574954" y="6289057"/>
            <a:ext cx="539552" cy="55324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12</a:t>
            </a:r>
            <a:endParaRPr lang="ru-RU" dirty="0">
              <a:solidFill>
                <a:schemeClr val="bg1">
                  <a:lumMod val="9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08965"/>
            <a:ext cx="9035846" cy="7144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Отгружено товаров собственного производства, выполнено работ и услуг собственными силами по промышленности города Ростова-на-Дону (по крупным и средним  предприятиям), тыс. руб.</a:t>
            </a:r>
            <a:endParaRPr lang="ru-RU" sz="155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95425" y="1760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95425" y="1736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2181326" y="1277035"/>
            <a:ext cx="141002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1635125" y="1577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604963" y="2125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9246479"/>
              </p:ext>
            </p:extLst>
          </p:nvPr>
        </p:nvGraphicFramePr>
        <p:xfrm>
          <a:off x="323013" y="1770653"/>
          <a:ext cx="8251943" cy="4647686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816940"/>
                <a:gridCol w="1233443"/>
                <a:gridCol w="1107731"/>
                <a:gridCol w="1086011"/>
                <a:gridCol w="1007818"/>
              </a:tblGrid>
              <a:tr h="1562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2013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2014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2015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2016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</a:tr>
              <a:tr h="1832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Обрабатывающие производства</a:t>
                      </a:r>
                      <a:endParaRPr lang="ru-RU" sz="13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181040111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161015234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216335896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259513614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</a:tr>
              <a:tr h="1832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из них:</a:t>
                      </a:r>
                      <a:endParaRPr lang="ru-RU" sz="13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</a:tr>
              <a:tr h="3664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производство пищевых продуктов, включая напитки, и табака</a:t>
                      </a:r>
                      <a:endParaRPr lang="ru-RU" sz="13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marR="6032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68358842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58035043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82161536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79241851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</a:tr>
              <a:tr h="1832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текстильное и швейное производство</a:t>
                      </a:r>
                      <a:endParaRPr lang="ru-RU" sz="13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28089816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13566415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12074808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13497942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</a:tr>
              <a:tr h="3664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производство кожи, изделий из кожи и производство обуви</a:t>
                      </a:r>
                      <a:endParaRPr lang="ru-RU" sz="13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917117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619849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722323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934467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</a:tr>
              <a:tr h="3664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обработка древесины и производство изделий из дерева</a:t>
                      </a:r>
                      <a:endParaRPr lang="ru-RU" sz="13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3861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4504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3155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</a:tr>
              <a:tr h="4378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целлюлозно-бумажное производство; издательская и полиграфическая деятельность</a:t>
                      </a:r>
                      <a:endParaRPr lang="ru-RU" sz="13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3710927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4452093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5222688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5778421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</a:tr>
              <a:tr h="1832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химическое производство</a:t>
                      </a:r>
                      <a:endParaRPr lang="ru-RU" sz="13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3223843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3669059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5038567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5895201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</a:tr>
              <a:tr h="2067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производство резиновых и пластмассовых изделий</a:t>
                      </a:r>
                      <a:endParaRPr lang="ru-RU" sz="13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4436715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2514335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2848317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4069355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</a:tr>
              <a:tr h="3664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производство прочих неметаллических минеральных продуктов</a:t>
                      </a:r>
                      <a:endParaRPr lang="ru-RU" sz="13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3141408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3184617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3159010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2846387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</a:tr>
              <a:tr h="3958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металлургическое производство и производство готовых металлических изделий</a:t>
                      </a:r>
                      <a:endParaRPr lang="ru-RU" sz="13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6433408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6960309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7166675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9731065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</a:tr>
              <a:tr h="1832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производство машин и оборудования</a:t>
                      </a:r>
                      <a:endParaRPr lang="ru-RU" sz="13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18998235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21988218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28443626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38810978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</a:tr>
              <a:tr h="3664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производство электрооборудования, электронного и оптического оборудования</a:t>
                      </a:r>
                      <a:endParaRPr lang="ru-RU" sz="13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6451544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7787839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10588360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9104186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</a:tr>
              <a:tr h="2693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производство транспортных средств и оборудования</a:t>
                      </a:r>
                      <a:endParaRPr lang="ru-RU" sz="13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35172946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36753192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57246258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87701415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</a:tr>
              <a:tr h="1832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</a:rPr>
                        <a:t>прочие производства</a:t>
                      </a:r>
                      <a:endParaRPr lang="ru-RU" sz="13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2101449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1479679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1660573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1901503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297" marR="16297" marT="0" marB="0"/>
                </a:tc>
              </a:tr>
            </a:tbl>
          </a:graphicData>
        </a:graphic>
      </p:graphicFrame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808163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Picture 2" descr="C:\Users\HFNote\Downloads\Эльреестр\ide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98273" y="49188"/>
            <a:ext cx="945727" cy="94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8848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013" y="64439"/>
            <a:ext cx="7945382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ОЦЕНКА СТРУКТУРЫ И ДИНАМИКИ ПОКАЗАТЕЛЕЙ ФУНКЦИОНИРОВАНИЯ И РАЗВИТИЯ</a:t>
            </a:r>
            <a:b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</a:br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 ГОРОДА РОСТОВА-НА-ДОНУ</a:t>
            </a:r>
            <a:endParaRPr lang="ru-RU" sz="200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07504" y="0"/>
            <a:ext cx="2370" cy="1052736"/>
          </a:xfrm>
          <a:prstGeom prst="line">
            <a:avLst/>
          </a:prstGeom>
          <a:ln w="76200">
            <a:solidFill>
              <a:srgbClr val="00B0F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574954" y="6289057"/>
            <a:ext cx="539552" cy="55324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13</a:t>
            </a:r>
            <a:endParaRPr lang="ru-RU" dirty="0">
              <a:solidFill>
                <a:schemeClr val="bg1">
                  <a:lumMod val="9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08965"/>
            <a:ext cx="9035846" cy="71440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Отгружено товаров собственного производства, выполнено работ и услуг собственными силами промышленностью города Ростова-на-Дну по от-дельным видам экономической деятельности за январь-декабрь 2017 года (по крупным и средним предприятиям)</a:t>
            </a:r>
            <a:endParaRPr lang="ru-RU" sz="155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95425" y="1760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95425" y="1736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2181326" y="1277035"/>
            <a:ext cx="141002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1635125" y="1577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604963" y="2125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808163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7" name="Диаграмма 26"/>
          <p:cNvGraphicFramePr/>
          <p:nvPr>
            <p:extLst>
              <p:ext uri="{D42A27DB-BD31-4B8C-83A1-F6EECF244321}">
                <p14:modId xmlns:p14="http://schemas.microsoft.com/office/powerpoint/2010/main" xmlns="" val="3939563843"/>
              </p:ext>
            </p:extLst>
          </p:nvPr>
        </p:nvGraphicFramePr>
        <p:xfrm>
          <a:off x="36513" y="1577975"/>
          <a:ext cx="9114505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8" name="Picture 2" descr="C:\Users\HFNote\Downloads\Эльреестр\ide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98273" y="49188"/>
            <a:ext cx="945727" cy="94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432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013" y="64439"/>
            <a:ext cx="7945382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ОЦЕНКА СТРУКТУРЫ И ДИНАМИКИ ПОКАЗАТЕЛЕЙ ФУНКЦИОНИРОВАНИЯ И РАЗВИТИЯ</a:t>
            </a:r>
            <a:b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</a:br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 ГОРОДА РОСТОВА-НА-ДОНУ</a:t>
            </a:r>
            <a:endParaRPr lang="ru-RU" sz="200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07504" y="0"/>
            <a:ext cx="2370" cy="1052736"/>
          </a:xfrm>
          <a:prstGeom prst="line">
            <a:avLst/>
          </a:prstGeom>
          <a:ln w="76200">
            <a:solidFill>
              <a:srgbClr val="00B0F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574954" y="6289057"/>
            <a:ext cx="539552" cy="55324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14</a:t>
            </a:r>
            <a:endParaRPr lang="ru-RU" dirty="0">
              <a:solidFill>
                <a:schemeClr val="bg1">
                  <a:lumMod val="9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660" y="1379524"/>
            <a:ext cx="9035846" cy="7144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Динамика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основных показателей состояния строительного сектора </a:t>
            </a:r>
            <a:endParaRPr lang="ru-RU" sz="1550" dirty="0" smtClean="0">
              <a:latin typeface="Roboto Condensed Light" panose="020B0604020202020204" charset="0"/>
              <a:ea typeface="Roboto Condensed Light" panose="020B0604020202020204" charset="0"/>
            </a:endParaRPr>
          </a:p>
          <a:p>
            <a:pPr marL="0" indent="0" algn="ctr">
              <a:buNone/>
            </a:pP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города Ростова-на-Дону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, 2013-2017 гг.</a:t>
            </a:r>
            <a:endParaRPr lang="ru-RU" sz="155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95425" y="1760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95425" y="1736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2181326" y="1277035"/>
            <a:ext cx="141002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1635125" y="1577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604963" y="2125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808163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8" name="Picture 2" descr="C:\Users\HFNote\Downloads\Эльреестр\ide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98273" y="49188"/>
            <a:ext cx="945727" cy="94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61107235"/>
              </p:ext>
            </p:extLst>
          </p:nvPr>
        </p:nvGraphicFramePr>
        <p:xfrm>
          <a:off x="683567" y="2348880"/>
          <a:ext cx="8118571" cy="3644328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2304257"/>
                <a:gridCol w="1203357"/>
                <a:gridCol w="867389"/>
                <a:gridCol w="935892"/>
                <a:gridCol w="935892"/>
                <a:gridCol w="935892"/>
                <a:gridCol w="935892"/>
              </a:tblGrid>
              <a:tr h="564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Показатели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Ед. изм.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2013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2014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2015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2016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2017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Ввод жилых  домов (годовой)</a:t>
                      </a:r>
                      <a:endParaRPr lang="ru-RU" sz="160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тыс. кв. м    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1025,1</a:t>
                      </a:r>
                      <a:endParaRPr lang="ru-RU" sz="160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1102,7</a:t>
                      </a:r>
                      <a:endParaRPr lang="ru-RU" sz="160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1111,1</a:t>
                      </a:r>
                      <a:endParaRPr lang="ru-RU" sz="160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1113,2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1118,5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83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т. ч. ведено в действие индивидуальных жилых домов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тыс. кв. м.</a:t>
                      </a:r>
                      <a:endParaRPr lang="ru-RU" sz="160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590,6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509,2</a:t>
                      </a:r>
                      <a:endParaRPr lang="ru-RU" sz="160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575,0</a:t>
                      </a:r>
                      <a:endParaRPr lang="ru-RU" sz="160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487,2</a:t>
                      </a:r>
                      <a:endParaRPr lang="ru-RU" sz="160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454,0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Объем работ, выполненных по виду деятельности «Строительство»  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млн. руб.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51247,1</a:t>
                      </a:r>
                      <a:endParaRPr lang="ru-RU" sz="160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57475,7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63567,8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53203,4</a:t>
                      </a:r>
                      <a:endParaRPr lang="ru-RU" sz="160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45584,7</a:t>
                      </a:r>
                      <a:endParaRPr lang="ru-RU" sz="1600" dirty="0">
                        <a:effectLst/>
                        <a:latin typeface="Roboto Condensed Light" panose="020B0604020202020204" charset="0"/>
                        <a:ea typeface="Roboto Condensed Light" panose="020B060402020202020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>
            <a:off x="467544" y="2093925"/>
            <a:ext cx="8415950" cy="0"/>
          </a:xfrm>
          <a:prstGeom prst="line">
            <a:avLst/>
          </a:prstGeom>
          <a:ln>
            <a:solidFill>
              <a:srgbClr val="00B0F0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692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013" y="64439"/>
            <a:ext cx="7945382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ОЦЕНКА СТРУКТУРЫ И ДИНАМИКИ ПОКАЗАТЕЛЕЙ ФУНКЦИОНИРОВАНИЯ И РАЗВИТИЯ</a:t>
            </a:r>
            <a:b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</a:br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 ГОРОДА РОСТОВА-НА-ДОНУ</a:t>
            </a:r>
            <a:endParaRPr lang="ru-RU" sz="200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07504" y="0"/>
            <a:ext cx="2370" cy="1052736"/>
          </a:xfrm>
          <a:prstGeom prst="line">
            <a:avLst/>
          </a:prstGeom>
          <a:ln w="76200">
            <a:solidFill>
              <a:srgbClr val="00B0F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574954" y="6289057"/>
            <a:ext cx="539552" cy="55324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15</a:t>
            </a:r>
            <a:endParaRPr lang="ru-RU" dirty="0">
              <a:solidFill>
                <a:schemeClr val="bg1">
                  <a:lumMod val="9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660" y="1379524"/>
            <a:ext cx="9035846" cy="7144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Показатели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работы пассажирского транспорта и создания </a:t>
            </a: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улично-дорожной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сети с усовершенствованным покрытием, 2013-2017 гг.</a:t>
            </a:r>
            <a:endParaRPr lang="ru-RU" sz="155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95425" y="1760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95425" y="1736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2181326" y="1277035"/>
            <a:ext cx="141002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1635125" y="1577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604963" y="2125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808163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8" name="Picture 2" descr="C:\Users\HFNote\Downloads\Эльреестр\ide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98273" y="49188"/>
            <a:ext cx="945727" cy="94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67544" y="2093925"/>
            <a:ext cx="8415950" cy="0"/>
          </a:xfrm>
          <a:prstGeom prst="line">
            <a:avLst/>
          </a:prstGeom>
          <a:ln>
            <a:solidFill>
              <a:srgbClr val="00B0F0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2427924"/>
              </p:ext>
            </p:extLst>
          </p:nvPr>
        </p:nvGraphicFramePr>
        <p:xfrm>
          <a:off x="467545" y="2329814"/>
          <a:ext cx="8424935" cy="3475450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2912581"/>
                <a:gridCol w="1192349"/>
                <a:gridCol w="835198"/>
                <a:gridCol w="835198"/>
                <a:gridCol w="835198"/>
                <a:gridCol w="835198"/>
                <a:gridCol w="979213"/>
              </a:tblGrid>
              <a:tr h="5088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Показатель 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Ед. измерения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2013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2014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2015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2016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2017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effectLst/>
                        </a:rPr>
                        <a:t>Объем перевозки пассажиров всеми видами общественного транспорта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effectLst/>
                        </a:rPr>
                        <a:t>млн. чел.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effectLst/>
                        </a:rPr>
                        <a:t>200,0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effectLst/>
                        </a:rPr>
                        <a:t>201,0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kern="1200">
                          <a:effectLst/>
                        </a:rPr>
                        <a:t>202,0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kern="1200">
                          <a:effectLst/>
                        </a:rPr>
                        <a:t>204,0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kern="1200">
                          <a:effectLst/>
                        </a:rPr>
                        <a:t>205,0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31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kern="1200">
                          <a:effectLst/>
                        </a:rPr>
                        <a:t>Количество обновленных городских автобусов большой вместимости коммерческих предприятий (ежегодно)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effectLst/>
                        </a:rPr>
                        <a:t>ед. 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kern="1200">
                          <a:effectLst/>
                        </a:rPr>
                        <a:t>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kern="1200">
                          <a:effectLst/>
                        </a:rPr>
                        <a:t>58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effectLst/>
                        </a:rPr>
                        <a:t>18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effectLst/>
                        </a:rPr>
                        <a:t>16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kern="1200">
                          <a:effectLst/>
                        </a:rPr>
                        <a:t>16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Протяженность улично-дорожной сети с  асфальтобетонным и щебеночно-тырсовым покрытием, км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км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1009,3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1009,3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1009,3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1009,3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1009,3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3471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013" y="64439"/>
            <a:ext cx="7945382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ОЦЕНКА СТРУКТУРЫ И ДИНАМИКИ ПОКАЗАТЕЛЕЙ ФУНКЦИОНИРОВАНИЯ И РАЗВИТИЯ</a:t>
            </a:r>
            <a:b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</a:br>
            <a:r>
              <a:rPr lang="ru-RU" sz="2000" b="1" dirty="0" smtClean="0">
                <a:latin typeface="Roboto Condensed Light" panose="020B0604020202020204" charset="0"/>
                <a:ea typeface="Roboto Condensed Light" panose="020B0604020202020204" charset="0"/>
              </a:rPr>
              <a:t> ГОРОДА РОСТОВА-НА-ДОНУ</a:t>
            </a:r>
            <a:endParaRPr lang="ru-RU" sz="200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07504" y="0"/>
            <a:ext cx="2370" cy="1052736"/>
          </a:xfrm>
          <a:prstGeom prst="line">
            <a:avLst/>
          </a:prstGeom>
          <a:ln w="76200">
            <a:solidFill>
              <a:srgbClr val="00B0F0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574954" y="6289057"/>
            <a:ext cx="539552" cy="55324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16</a:t>
            </a:r>
            <a:endParaRPr lang="ru-RU" dirty="0">
              <a:solidFill>
                <a:schemeClr val="bg1">
                  <a:lumMod val="9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660" y="1379524"/>
            <a:ext cx="9035846" cy="7144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Динамика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основных показателей жилищно-коммунальной </a:t>
            </a: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инфраструктуры </a:t>
            </a:r>
          </a:p>
          <a:p>
            <a:pPr marL="0" indent="0" algn="ctr">
              <a:buNone/>
            </a:pP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города </a:t>
            </a:r>
            <a:r>
              <a:rPr lang="ru-RU" sz="1550" dirty="0">
                <a:latin typeface="Roboto Condensed Light" panose="020B0604020202020204" charset="0"/>
                <a:ea typeface="Roboto Condensed Light" panose="020B0604020202020204" charset="0"/>
              </a:rPr>
              <a:t>Ростова-на-Дону, 2013-2017 </a:t>
            </a:r>
            <a:r>
              <a:rPr lang="ru-RU" sz="1550" dirty="0" smtClean="0">
                <a:latin typeface="Roboto Condensed Light" panose="020B0604020202020204" charset="0"/>
                <a:ea typeface="Roboto Condensed Light" panose="020B0604020202020204" charset="0"/>
              </a:rPr>
              <a:t>гг.</a:t>
            </a:r>
            <a:endParaRPr lang="ru-RU" sz="1550" b="1" dirty="0"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95425" y="1760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95425" y="1736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2181326" y="1277035"/>
            <a:ext cx="141002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1635125" y="1577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604963" y="2125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808163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8" name="Picture 2" descr="C:\Users\HFNote\Downloads\Эльреестр\ide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98273" y="49188"/>
            <a:ext cx="945727" cy="94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67544" y="2093925"/>
            <a:ext cx="8415950" cy="0"/>
          </a:xfrm>
          <a:prstGeom prst="line">
            <a:avLst/>
          </a:prstGeom>
          <a:ln>
            <a:solidFill>
              <a:srgbClr val="00B0F0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11890228"/>
              </p:ext>
            </p:extLst>
          </p:nvPr>
        </p:nvGraphicFramePr>
        <p:xfrm>
          <a:off x="435299" y="2564904"/>
          <a:ext cx="8424936" cy="297180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642494"/>
                <a:gridCol w="1494207"/>
                <a:gridCol w="936104"/>
                <a:gridCol w="864096"/>
                <a:gridCol w="864096"/>
                <a:gridCol w="864096"/>
                <a:gridCol w="759843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Показатель 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Ед. измерения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2013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2014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2015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2016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2017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</a:rPr>
                        <a:t>Производство и распределение электроэнергии, газа и воды</a:t>
                      </a:r>
                      <a:endParaRPr lang="ru-RU" sz="15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млн.руб.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33785,8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35799,9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38280,8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41654,7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n-lt"/>
                          <a:ea typeface="+mn-ea"/>
                        </a:rPr>
                        <a:t>45325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b="0">
                          <a:effectLst/>
                        </a:rPr>
                        <a:t>Производство и распределение электроэнергии, газа и воды</a:t>
                      </a:r>
                      <a:endParaRPr lang="ru-RU" sz="15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млн.руб.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26986,2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29378,3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30340,2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32049,5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n-lt"/>
                          <a:ea typeface="+mn-ea"/>
                        </a:rPr>
                        <a:t>33885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</a:rPr>
                        <a:t>Производство и распределение электроэнергии, газа и воды</a:t>
                      </a:r>
                      <a:endParaRPr lang="ru-RU" sz="15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effectLst/>
                        </a:rPr>
                        <a:t>млн.руб</a:t>
                      </a:r>
                      <a:r>
                        <a:rPr lang="ru-RU" sz="1500" dirty="0">
                          <a:effectLst/>
                        </a:rPr>
                        <a:t>.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68078,8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69806,0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75500,4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80802,2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n-lt"/>
                          <a:ea typeface="+mn-ea"/>
                        </a:rPr>
                        <a:t>86476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b="0" dirty="0">
                          <a:effectLst/>
                        </a:rPr>
                        <a:t>Производство и распределение электроэнергии, газа и воды</a:t>
                      </a:r>
                      <a:endParaRPr lang="ru-RU" sz="15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млн.руб.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3627,7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3844,9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4057,60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4238,8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n-lt"/>
                          <a:ea typeface="+mn-ea"/>
                        </a:rPr>
                        <a:t>4428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565275" y="2857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08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2058</Words>
  <Application>Microsoft Office PowerPoint</Application>
  <PresentationFormat>Экран (4:3)</PresentationFormat>
  <Paragraphs>1033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</vt:lpstr>
      <vt:lpstr>ОЦЕНКА СТРУКТУРЫ И ДИНАМИКИ ПОКАЗАТЕЛЕЙ ФУНКЦИОНИРОВАНИЯ И РАЗВИТИЯ  ГОРОДА РОСТОВА-НА-ДОНУ</vt:lpstr>
      <vt:lpstr>ОЦЕНКА СТРУКТУРЫ И ДИНАМИКИ ПОКАЗАТЕЛЕЙ ФУНКЦИОНИРОВАНИЯ И РАЗВИТИЯ  ГОРОДА РОСТОВА-НА-ДОНУ</vt:lpstr>
      <vt:lpstr>ОЦЕНКА СТРУКТУРЫ И ДИНАМИКИ ПОКАЗАТЕЛЕЙ ФУНКЦИОНИРОВАНИЯ И РАЗВИТИЯ  ГОРОДА РОСТОВА-НА-ДОНУ</vt:lpstr>
      <vt:lpstr>ОЦЕНКА СТРУКТУРЫ И ДИНАМИКИ ПОКАЗАТЕЛЕЙ ФУНКЦИОНИРОВАНИЯ И РАЗВИТИЯ  ГОРОДА РОСТОВА-НА-ДОНУ</vt:lpstr>
      <vt:lpstr>ОЦЕНКА СТРУКТУРЫ И ДИНАМИКИ ПОКАЗАТЕЛЕЙ ФУНКЦИОНИРОВАНИЯ И РАЗВИТИЯ  ГОРОДА РОСТОВА-НА-ДОНУ</vt:lpstr>
      <vt:lpstr>ОЦЕНКА СТРУКТУРЫ И ДИНАМИКИ ПОКАЗАТЕЛЕЙ ФУНКЦИОНИРОВАНИЯ И РАЗВИТИЯ  ГОРОДА РОСТОВА-НА-ДОНУ</vt:lpstr>
      <vt:lpstr>ОЦЕНКА СТРУКТУРЫ И ДИНАМИКИ ПОКАЗАТЕЛЕЙ ФУНКЦИОНИРОВАНИЯ И РАЗВИТИЯ  ГОРОДА РОСТОВА-НА-ДОНУ</vt:lpstr>
      <vt:lpstr>ОЦЕНКА СТРУКТУРЫ И ДИНАМИКИ ПОКАЗАТЕЛЕЙ ФУНКЦИОНИРОВАНИЯ И РАЗВИТИЯ  ГОРОДА РОСТОВА-НА-ДОНУ</vt:lpstr>
      <vt:lpstr>КОМПАРАТИВНЫЙ АНАЛИЗ ФУНКЦИОНИРОВАНИЯ И РАЗВИТИЯ ГОРОДА РОСТОВА-НА-ДОНУ</vt:lpstr>
      <vt:lpstr>КОМПАРАТИВНЫЙ АНАЛИЗ ФУНКЦИОНИРОВАНИЯ И РАЗВИТИЯ ГОРОДА РОСТОВА-НА-ДОНУ</vt:lpstr>
      <vt:lpstr>КОМПАРАТИВНЫЙ АНАЛИЗ ФУНКЦИОНИРОВАНИЯ И РАЗВИТИЯ ГОРОДА РОСТОВА-НА-ДОНУ</vt:lpstr>
      <vt:lpstr>КОМПАРАТИВНЫЙ АНАЛИЗ ФУНКЦИОНИРОВАНИЯ И РАЗВИТИЯ ГОРОДА РОСТОВА-НА-ДОНУ</vt:lpstr>
      <vt:lpstr>КОМПАРАТИВНЫЙ АНАЛИЗ ФУНКЦИОНИРОВАНИЯ И РАЗВИТИЯ ГОРОДА РОСТОВА-НА-ДОНУ</vt:lpstr>
      <vt:lpstr>КОМПАРАТИВНЫЙ АНАЛИЗ ФУНКЦИОНИРОВАНИЯ И РАЗВИТИЯ ГОРОДА РОСТОВА-НА-ДОНУ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МЕЖДИСЦИПЛИНАРНАЯ РАБОТА</dc:title>
  <dc:creator>Светлана Г. Мигаль</dc:creator>
  <cp:lastModifiedBy>Оля</cp:lastModifiedBy>
  <cp:revision>86</cp:revision>
  <dcterms:created xsi:type="dcterms:W3CDTF">2018-02-16T17:12:38Z</dcterms:created>
  <dcterms:modified xsi:type="dcterms:W3CDTF">2018-12-17T19:29:17Z</dcterms:modified>
</cp:coreProperties>
</file>