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81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9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26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3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91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74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91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6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4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4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DD52-73FF-4B7C-AFF8-BDAF742E99AC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5088-6F87-4D5B-AEB8-F5F3362514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9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630616" cy="2259683"/>
          </a:xfrm>
        </p:spPr>
        <p:txBody>
          <a:bodyPr>
            <a:noAutofit/>
          </a:bodyPr>
          <a:lstStyle/>
          <a:p>
            <a:r>
              <a:rPr lang="ru-RU" sz="3200" b="1" i="1" dirty="0"/>
              <a:t>Каким я вижу будущее российского         статистического  образования!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                                 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В основе всего будущего лежит настоящее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73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i="1" dirty="0"/>
              <a:t>Необходимо учитывать важнейшие вызовы </a:t>
            </a:r>
            <a:r>
              <a:rPr lang="en-US" sz="2700" b="1" i="1" dirty="0"/>
              <a:t>IASE</a:t>
            </a:r>
            <a:r>
              <a:rPr lang="ru-RU" sz="2700" b="1" i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sz="3000" b="1" i="1" dirty="0"/>
              <a:t>1. Повышение эффективности статистического образования на уровне колледжей и школ, где необходимо ввести статистику в расписание занятий;</a:t>
            </a:r>
          </a:p>
          <a:p>
            <a:pPr lvl="0" algn="just"/>
            <a:r>
              <a:rPr lang="ru-RU" sz="3000" b="1" i="1" dirty="0"/>
              <a:t> 2. Развитие статистической грамотности среди детей и взрослых; </a:t>
            </a:r>
          </a:p>
          <a:p>
            <a:pPr lvl="0" algn="just"/>
            <a:r>
              <a:rPr lang="ru-RU" sz="3000" b="1" i="1" dirty="0"/>
              <a:t>3. Интеграция новейших технологий в образовательном процессе; </a:t>
            </a:r>
          </a:p>
          <a:p>
            <a:pPr lvl="0" algn="just"/>
            <a:r>
              <a:rPr lang="ru-RU" sz="3000" b="1" i="1" dirty="0"/>
              <a:t>4. Проведение научных исследований в области статистического </a:t>
            </a:r>
            <a:r>
              <a:rPr lang="ru-RU" sz="3000" b="1" i="1" dirty="0" smtClean="0"/>
              <a:t>образования.</a:t>
            </a:r>
            <a:endParaRPr lang="ru-RU" sz="3000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53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b="1" i="1" dirty="0"/>
              <a:t>Совершенствование статистического образования в Российской Федерации должно быть неразрывно связано с </a:t>
            </a:r>
            <a:r>
              <a:rPr lang="ru-RU" sz="2000" b="1" i="1" dirty="0" smtClean="0"/>
              <a:t>созданием и плодотворной </a:t>
            </a:r>
            <a:r>
              <a:rPr lang="ru-RU" sz="2000" b="1" i="1" dirty="0"/>
              <a:t>деятельностью учебно-методического объединения </a:t>
            </a:r>
            <a:r>
              <a:rPr lang="ru-RU" sz="2000" b="1" i="1" dirty="0" smtClean="0"/>
              <a:t> </a:t>
            </a:r>
            <a:r>
              <a:rPr lang="ru-RU" sz="2000" b="1" i="1" dirty="0"/>
              <a:t>по направлению «Статистика</a:t>
            </a:r>
            <a:r>
              <a:rPr lang="ru-RU" sz="2000" b="1" i="1" dirty="0" smtClean="0"/>
              <a:t>»</a:t>
            </a:r>
            <a:r>
              <a:rPr lang="ru-RU" sz="2400" b="1" i="1" dirty="0"/>
              <a:t/>
            </a:r>
            <a:br>
              <a:rPr lang="ru-RU" sz="2400" b="1" i="1" dirty="0"/>
            </a:b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ru-RU" b="1" i="1" dirty="0"/>
              <a:t>Основные направления деятельности ФУМО отражены в п. 16 Типового Положения. Наиболее важные из них: 1. организация работы по актуализации федеральных государственных образовательных стандартов высшего образования с учетом положений соответствующих профессиональных стандартов; 2. осуществление методического сопровождения реализации федеральных государственных образовательных стандартов высшего образования; 3. обеспечение научно-методического и учебно-методического сопровождения разработки и реализации образовательных программ; 4. участие в разработке и (или) экспертизе фонда оценочных средств для промежуточной аттестации обучающихся и для итоговой (государственной итоговой) аттестации; 5. участие в экспертизе содержания и фондов оценочных средств, открытых онлайн курсов и формирование рекомендаций по их использованию при реализации образовательных программ высшего образования; 6. участие в разработке программ повышения квалификации и профессиональной </a:t>
            </a:r>
            <a:r>
              <a:rPr lang="ru-RU" b="1" i="1" dirty="0" smtClean="0"/>
              <a:t>переподготовки.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301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b="1" i="1" dirty="0" smtClean="0"/>
              <a:t>Классические вузы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b="1" i="1" dirty="0"/>
              <a:t>Подготовка специалистов в классических университетах по направлению «Статистика» позволит обеспечить занятость в таких сферах как, например, испытание лекарств, приборов, оружия и вооружения, анализ динамики климата, экологии и загрязнения окружающей среды, популяции животных, распространение информации по сетям, анализ предпочтений клиентов и онлайн-пользователей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391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sz="2400" b="1" i="1" dirty="0" smtClean="0"/>
              <a:t>Необходимо срочно сформировать научное направление (было 08.00.11) – Статистика (статистические науки), куда войдут: математическая статистика; статистики включающие весь перечень ОКВЭД; социальную статистику; правовую статистику; статистику населения; технологические и  сельскохозяйственную статистики; статистику климата; экологическую статистику; медицинскую статистику; региональную статистику; информационные технологии в статистике; статистическое наблюдение и анализ данных; управление данными и статистические методы прогнозирования. </a:t>
            </a:r>
            <a:endParaRPr lang="ru-RU" sz="2400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166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Предлагаемый паспорт специальности – Статистика (статистические науки):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 algn="just"/>
            <a:r>
              <a:rPr lang="ru-RU" sz="2900" b="1" i="1" dirty="0"/>
              <a:t>Исходные парадигмы, базовые концепции, основополагающие принципы, постулаты и правила </a:t>
            </a:r>
            <a:r>
              <a:rPr lang="ru-RU" sz="2900" b="1" i="1" dirty="0" smtClean="0"/>
              <a:t>статистики;</a:t>
            </a:r>
          </a:p>
          <a:p>
            <a:pPr lvl="0" algn="just"/>
            <a:r>
              <a:rPr lang="ru-RU" sz="2900" b="1" i="1" dirty="0" smtClean="0"/>
              <a:t>История статистической методологии познания;</a:t>
            </a:r>
          </a:p>
          <a:p>
            <a:pPr algn="just"/>
            <a:r>
              <a:rPr lang="ru-RU" sz="2900" b="1" i="1" dirty="0" smtClean="0"/>
              <a:t>Статистическая методология научных исследований;</a:t>
            </a:r>
          </a:p>
          <a:p>
            <a:pPr algn="just"/>
            <a:r>
              <a:rPr lang="ru-RU" sz="2900" b="1" i="1" dirty="0" smtClean="0"/>
              <a:t> </a:t>
            </a:r>
            <a:r>
              <a:rPr lang="ru-RU" sz="2900" b="1" i="1" dirty="0"/>
              <a:t>Теоретические и методологические основы и целевые установки </a:t>
            </a:r>
            <a:r>
              <a:rPr lang="ru-RU" sz="2900" b="1" i="1" dirty="0" smtClean="0"/>
              <a:t>статистики;</a:t>
            </a:r>
            <a:endParaRPr lang="ru-RU" sz="2900" b="1" i="1" dirty="0"/>
          </a:p>
          <a:p>
            <a:pPr lvl="0" algn="just"/>
            <a:r>
              <a:rPr lang="ru-RU" sz="2900" b="1" i="1" dirty="0" smtClean="0"/>
              <a:t>История </a:t>
            </a:r>
            <a:r>
              <a:rPr lang="ru-RU" sz="2900" b="1" i="1" dirty="0"/>
              <a:t>развития методологии, теории и организации </a:t>
            </a:r>
            <a:r>
              <a:rPr lang="ru-RU" sz="2900" b="1" i="1" dirty="0" smtClean="0"/>
              <a:t>статистики;</a:t>
            </a:r>
            <a:endParaRPr lang="ru-RU" sz="2900" b="1" i="1" dirty="0"/>
          </a:p>
          <a:p>
            <a:pPr lvl="0" algn="just"/>
            <a:r>
              <a:rPr lang="ru-RU" sz="2900" b="1" i="1" dirty="0"/>
              <a:t>Регулирование и стандартизация </a:t>
            </a:r>
            <a:r>
              <a:rPr lang="ru-RU" sz="2900" b="1" i="1" dirty="0" smtClean="0"/>
              <a:t>статистики;</a:t>
            </a:r>
            <a:endParaRPr lang="ru-RU" sz="2900" b="1" i="1" dirty="0"/>
          </a:p>
          <a:p>
            <a:pPr lvl="0" algn="just"/>
            <a:r>
              <a:rPr lang="ru-RU" sz="2900" b="1" i="1" dirty="0"/>
              <a:t>Адаптация национальных систем статистики, их соответствие международным </a:t>
            </a:r>
            <a:r>
              <a:rPr lang="ru-RU" sz="2900" b="1" i="1" dirty="0" smtClean="0"/>
              <a:t>стандартам;</a:t>
            </a:r>
            <a:endParaRPr lang="ru-RU" sz="2900" b="1" i="1" dirty="0"/>
          </a:p>
          <a:p>
            <a:pPr lvl="0" algn="just"/>
            <a:r>
              <a:rPr lang="ru-RU" sz="2900" b="1" i="1" dirty="0"/>
              <a:t>Особенности формирования статистической отчетности по отраслям, территориям и другим сегментам хозяйственной </a:t>
            </a:r>
            <a:r>
              <a:rPr lang="ru-RU" sz="2900" b="1" i="1" dirty="0" smtClean="0"/>
              <a:t>деятельности;</a:t>
            </a:r>
            <a:endParaRPr lang="ru-RU" sz="2900" b="1" i="1" dirty="0"/>
          </a:p>
          <a:p>
            <a:pPr lvl="0" algn="just"/>
            <a:r>
              <a:rPr lang="ru-RU" sz="2900" b="1" i="1" dirty="0"/>
              <a:t>Методология применения современных информационных и коммуникационных технологий в области </a:t>
            </a:r>
            <a:r>
              <a:rPr lang="ru-RU" sz="2900" b="1" i="1" dirty="0" smtClean="0"/>
              <a:t>статистики;</a:t>
            </a:r>
            <a:endParaRPr lang="ru-RU" sz="2900" b="1" i="1" dirty="0"/>
          </a:p>
          <a:p>
            <a:pPr lvl="0" algn="just"/>
            <a:r>
              <a:rPr lang="ru-RU" sz="2900" b="1" i="1" dirty="0" smtClean="0"/>
              <a:t>Методология </a:t>
            </a:r>
            <a:r>
              <a:rPr lang="ru-RU" sz="2900" b="1" i="1" dirty="0"/>
              <a:t>построения статистических </a:t>
            </a:r>
            <a:r>
              <a:rPr lang="ru-RU" sz="2900" b="1" i="1" dirty="0" smtClean="0"/>
              <a:t>показателей;</a:t>
            </a:r>
          </a:p>
          <a:p>
            <a:pPr lvl="0" algn="just"/>
            <a:r>
              <a:rPr lang="ru-RU" sz="2900" b="1" i="1" dirty="0" smtClean="0"/>
              <a:t>Методы </a:t>
            </a:r>
            <a:r>
              <a:rPr lang="ru-RU" sz="2900" b="1" i="1" dirty="0"/>
              <a:t>обработки статистической информации: классификация и группировки, </a:t>
            </a:r>
            <a:r>
              <a:rPr lang="ru-RU" sz="2900" b="1" i="1" dirty="0" smtClean="0"/>
              <a:t>выявление </a:t>
            </a:r>
            <a:r>
              <a:rPr lang="ru-RU" sz="2900" b="1" i="1" dirty="0"/>
              <a:t>трендов и циклов, </a:t>
            </a:r>
            <a:r>
              <a:rPr lang="ru-RU" sz="2900" b="1" i="1" dirty="0" smtClean="0"/>
              <a:t>прогнозирования явлений </a:t>
            </a:r>
            <a:r>
              <a:rPr lang="ru-RU" sz="2900" b="1" i="1" dirty="0"/>
              <a:t>и </a:t>
            </a:r>
            <a:r>
              <a:rPr lang="ru-RU" sz="2900" b="1" i="1" dirty="0" smtClean="0"/>
              <a:t>процессов;</a:t>
            </a:r>
            <a:endParaRPr lang="ru-RU" sz="2900" b="1" i="1" dirty="0"/>
          </a:p>
          <a:p>
            <a:pPr lvl="0" algn="just"/>
            <a:r>
              <a:rPr lang="ru-RU" sz="2900" b="1" i="1" dirty="0" smtClean="0"/>
              <a:t>Методы измерения </a:t>
            </a:r>
            <a:r>
              <a:rPr lang="ru-RU" sz="2900" b="1" i="1" dirty="0"/>
              <a:t>рисков, оценки </a:t>
            </a:r>
            <a:r>
              <a:rPr lang="ru-RU" sz="2900" b="1" i="1" dirty="0" smtClean="0"/>
              <a:t>рисков</a:t>
            </a:r>
            <a:r>
              <a:rPr lang="ru-RU" sz="2900" b="1" i="1" dirty="0"/>
              <a:t>, принятия решений в условиях неопределенности и </a:t>
            </a:r>
            <a:r>
              <a:rPr lang="ru-RU" sz="2900" b="1" i="1" dirty="0" smtClean="0"/>
              <a:t>риска;</a:t>
            </a:r>
            <a:endParaRPr lang="ru-RU" sz="2900" b="1" i="1" dirty="0"/>
          </a:p>
          <a:p>
            <a:pPr lvl="0" algn="just"/>
            <a:r>
              <a:rPr lang="ru-RU" sz="2900" b="1" i="1" dirty="0"/>
              <a:t>Прикладные статистические исследования </a:t>
            </a:r>
            <a:r>
              <a:rPr lang="ru-RU" sz="2900" b="1" i="1" dirty="0" smtClean="0"/>
              <a:t> </a:t>
            </a:r>
            <a:r>
              <a:rPr lang="ru-RU" sz="2900" b="1" i="1" dirty="0"/>
              <a:t>сфер общественной, экономической, финансовой жизни общества, направленные на выявление, измерение, анализ, прогнозирование, моделирование складывающейся конъюнктуры и разработки перспективных вариантов развития предприятий, организаций, отраслей экономики России и других </a:t>
            </a:r>
            <a:r>
              <a:rPr lang="ru-RU" sz="2900" b="1" i="1" dirty="0" smtClean="0"/>
              <a:t>стран;</a:t>
            </a:r>
          </a:p>
          <a:p>
            <a:pPr lvl="0" algn="just"/>
            <a:r>
              <a:rPr lang="ru-RU" sz="2900" b="1" i="1" dirty="0" smtClean="0"/>
              <a:t>Статистические исследования инноваций в различных сферах научно-практической деятельности</a:t>
            </a:r>
            <a:r>
              <a:rPr lang="ru-RU" sz="2400" b="1" i="1" dirty="0" smtClean="0"/>
              <a:t>.</a:t>
            </a:r>
            <a:r>
              <a:rPr lang="ru-RU" sz="2400" b="1" i="1" dirty="0"/>
              <a:t>	</a:t>
            </a:r>
          </a:p>
          <a:p>
            <a:endParaRPr lang="ru-RU" sz="2400" b="1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413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В.Н. Афанасьев</a:t>
            </a:r>
            <a:br>
              <a:rPr lang="ru-RU" b="1" dirty="0"/>
            </a:b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</a:rPr>
              <a:t>vAfanassyev@gmail.com</a:t>
            </a:r>
            <a:endParaRPr lang="ru-RU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               Благодарю за внимание!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7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Статистическая наука: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 smtClean="0"/>
              <a:t>СТАТИСТИКА</a:t>
            </a:r>
            <a:r>
              <a:rPr lang="ru-RU" i="1" dirty="0" smtClean="0"/>
              <a:t> -  </a:t>
            </a:r>
            <a:r>
              <a:rPr lang="ru-RU" b="1" i="1" dirty="0"/>
              <a:t>наука о методах количественной характеристики, анализа, моделирования и прогнозирования различных массовых варьирующих стохастических явлений в пространстве и во времени.</a:t>
            </a:r>
            <a:r>
              <a:rPr lang="ru-RU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634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Специалистам - статистикам следует сознавать, что "их" наука - это не только знания о статистической отчетности, переписях, сводке и классификациях информации, но также и наука об устройстве </a:t>
            </a:r>
            <a:r>
              <a:rPr lang="ru-RU" b="1" i="1" dirty="0" smtClean="0"/>
              <a:t>мира! 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58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/>
              <a:t>Сейчас мы </a:t>
            </a:r>
            <a:r>
              <a:rPr lang="ru-RU" sz="2400" b="1" i="1" dirty="0"/>
              <a:t>видим сложности в трудоустройстве наших выпускников в РФ, даже по сравнению с выпускниками других профилей направления «Экономика». </a:t>
            </a:r>
            <a:br>
              <a:rPr lang="ru-RU" sz="2400" b="1" i="1" dirty="0"/>
            </a:b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i="1" dirty="0"/>
              <a:t>Преподаватели статистических дисциплин, особенно в экономических вузах, с опаской встретили открытие направления «Статистика» в Разделе 01 Математика и механика ОКСО. Профиль в направлении «Экономика» им был ближе, по разным причинам, в том числе и в связи, в большинстве случаев, с базовым экономическим образованием самих преподавателей. Кроме этого многие экономические вузы не имеют лицензий на математическое обучение, теперь их необходимо получать. А если строго подойти к уровню применения в исследованиях статистических дисциплин у экономистов, то мы увидим, что у биологов, психологов, физиков и т.п. развитие статистических методов в исследованиях более развито, по сравнению с исследованиями экономистов разных профилей.</a:t>
            </a:r>
          </a:p>
        </p:txBody>
      </p:sp>
    </p:spTree>
    <p:extLst>
      <p:ext uri="{BB962C8B-B14F-4D97-AF65-F5344CB8AC3E}">
        <p14:creationId xmlns:p14="http://schemas.microsoft.com/office/powerpoint/2010/main" val="131823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«</a:t>
            </a:r>
            <a:r>
              <a:rPr lang="ru-RU" b="1" i="1" dirty="0" err="1"/>
              <a:t>Неэкономисты</a:t>
            </a:r>
            <a:r>
              <a:rPr lang="ru-RU" b="1" i="1" dirty="0"/>
              <a:t>», более широко и глубоко применяют статистико-математические методы. Экономисты же консервативны и инертны в основном из-за тесной привязки к политическим структурам, которым, в основном, не нужны глубокие статистические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85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/>
              <a:t>Что необходимо далее делать, в этой ситуации нам, членам РАС, для развития статистического образования в РФ? Тем более, мы, руководители подразделений образовательных заведений должны уметь предугадывать спрос на нужных специалистов минимум на 5 лет вперед.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90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i="1" dirty="0"/>
              <a:t>История статистической науки и образования </a:t>
            </a:r>
            <a:r>
              <a:rPr lang="ru-RU" b="1" i="1" dirty="0" smtClean="0"/>
              <a:t>подсказывает </a:t>
            </a:r>
            <a:r>
              <a:rPr lang="ru-RU" b="1" i="1" dirty="0"/>
              <a:t>путь развития статистического образования. Ответ на этот вопрос отчасти дан нами в статье: «К истории статистической методологии познания» (сайт РАС - Открытое обсуждение) и мой доклад на 2ом съезде РАС, где поэтапно рассмотрено развитие статистического образования (статистическую образованность) в России, ее прошлое, настоящее и будущее.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41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/>
              <a:t>Будущее в статистическом образовании связано с инновационными подходами: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i="1" dirty="0"/>
              <a:t>Социальным заказом для системы высшего образования является подготовка компетентных специалистов, способных ориентироваться и адаптироваться к реалиям быстро изменяющегося мира. Использование новейших средств коммуникаций, позволяющих осуществлять быстрый и дистанционный доступ к базам данных и знаний, кардинально меняет требования   к   содержанию   теоретической   и   практической   подготовки статистиков, характеру организации образовательного процесса. Получают распространение новые формы </a:t>
            </a:r>
            <a:r>
              <a:rPr lang="en-US" b="1" i="1" dirty="0"/>
              <a:t>on</a:t>
            </a:r>
            <a:r>
              <a:rPr lang="ru-RU" b="1" i="1" dirty="0"/>
              <a:t>-</a:t>
            </a:r>
            <a:r>
              <a:rPr lang="en-US" b="1" i="1" dirty="0"/>
              <a:t>line</a:t>
            </a:r>
            <a:r>
              <a:rPr lang="ru-RU" b="1" i="1" dirty="0"/>
              <a:t> обучения. Достигается перестройка учебных процессов с одновременным изменением системы взаимоотношений между преподавателями и учащимися в пользу повышения роли интерактивных контактов между учащимися, регулирования времени, места и скорости </a:t>
            </a:r>
            <a:r>
              <a:rPr lang="ru-RU" b="1" i="1" dirty="0" smtClean="0"/>
              <a:t>обучения.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775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b="1" i="1" dirty="0"/>
              <a:t>В статистическом образовании классических университетов РФ необходимо уделять больше внимания изменениям в программах обучения на неэкономических факультетах, а также ликвидировать обеспокоенность «уничтожения» предметной области </a:t>
            </a:r>
            <a:r>
              <a:rPr lang="ru-RU" b="1" i="1" dirty="0" smtClean="0"/>
              <a:t>статистики.</a:t>
            </a:r>
          </a:p>
          <a:p>
            <a:pPr algn="just"/>
            <a:r>
              <a:rPr lang="ru-RU" b="1" i="1" dirty="0"/>
              <a:t>При приеме абитуриентов на направление «Статистика» необходимо выделить третьим ЕГЭ - информатику или обществознание.</a:t>
            </a:r>
          </a:p>
          <a:p>
            <a:pPr lvl="0" algn="just"/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242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1029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Каким я вижу будущее российского         статистического  образования!                                      </vt:lpstr>
      <vt:lpstr>Статистическая наука:</vt:lpstr>
      <vt:lpstr>Презентация PowerPoint</vt:lpstr>
      <vt:lpstr>Сейчас мы видим сложности в трудоустройстве наших выпускников в РФ, даже по сравнению с выпускниками других профилей направления «Экономика».  </vt:lpstr>
      <vt:lpstr>Презентация PowerPoint</vt:lpstr>
      <vt:lpstr>Презентация PowerPoint</vt:lpstr>
      <vt:lpstr>Презентация PowerPoint</vt:lpstr>
      <vt:lpstr>Будущее в статистическом образовании связано с инновационными подходами: </vt:lpstr>
      <vt:lpstr>Презентация PowerPoint</vt:lpstr>
      <vt:lpstr>Необходимо учитывать важнейшие вызовы IASE:  </vt:lpstr>
      <vt:lpstr>Совершенствование статистического образования в Российской Федерации должно быть неразрывно связано с созданием и плодотворной деятельностью учебно-методического объединения  по направлению «Статистика» </vt:lpstr>
      <vt:lpstr>Классические вузы:</vt:lpstr>
      <vt:lpstr>Презентация PowerPoint</vt:lpstr>
      <vt:lpstr>Предлагаемый паспорт специальности – Статистика (статистические науки):</vt:lpstr>
      <vt:lpstr>В.Н. Афанасьев vAfanassyev@gmail.com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Каким я вижу будущее российского         статистического  образования!                                      </dc:title>
  <dc:creator>Владимир</dc:creator>
  <cp:lastModifiedBy>Владимир</cp:lastModifiedBy>
  <cp:revision>46</cp:revision>
  <dcterms:created xsi:type="dcterms:W3CDTF">2018-11-28T08:03:08Z</dcterms:created>
  <dcterms:modified xsi:type="dcterms:W3CDTF">2018-11-29T08:34:10Z</dcterms:modified>
</cp:coreProperties>
</file>