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304" r:id="rId2"/>
    <p:sldId id="257" r:id="rId3"/>
    <p:sldId id="258" r:id="rId4"/>
    <p:sldId id="282" r:id="rId5"/>
    <p:sldId id="283" r:id="rId6"/>
    <p:sldId id="260" r:id="rId7"/>
    <p:sldId id="261" r:id="rId8"/>
    <p:sldId id="262" r:id="rId9"/>
    <p:sldId id="263" r:id="rId10"/>
    <p:sldId id="295" r:id="rId11"/>
    <p:sldId id="264" r:id="rId12"/>
    <p:sldId id="284" r:id="rId13"/>
    <p:sldId id="296" r:id="rId14"/>
    <p:sldId id="297" r:id="rId15"/>
    <p:sldId id="298" r:id="rId16"/>
    <p:sldId id="299" r:id="rId17"/>
    <p:sldId id="300" r:id="rId18"/>
    <p:sldId id="303" r:id="rId19"/>
    <p:sldId id="302" r:id="rId20"/>
    <p:sldId id="301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6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BCB358-1162-4609-B867-DED4FF38FD0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76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796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BDD9-998D-40DA-A122-7BC7ECDA609F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C1B58-774E-4781-A0D2-3C8D984A3CC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162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ru" sz="1000">
                <a:solidFill>
                  <a:schemeClr val="dk2"/>
                </a:solidFill>
              </a:rPr>
              <a:t>‹#›</a:t>
            </a:fld>
            <a:endParaRPr lang="ru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cdpo_i_s@bk.ru" TargetMode="Externa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357849"/>
            <a:ext cx="6669360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700" cap="all" dirty="0">
              <a:solidFill>
                <a:srgbClr val="C00000"/>
              </a:solidFill>
              <a:latin typeface="Book Antiqua"/>
              <a:ea typeface="+mj-ea"/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lang="ru-RU" sz="2700" b="1" cap="all" dirty="0">
                <a:solidFill>
                  <a:srgbClr val="C00000"/>
                </a:solidFill>
                <a:latin typeface="Book Antiqua"/>
                <a:ea typeface="+mj-ea"/>
                <a:cs typeface="+mj-cs"/>
              </a:rPr>
              <a:t>НАЦИОНАЛЬНАЯ СИСТЕМА ПРОФЕССИОНАЛЬНЫХ КВАЛИФИКАЦИЙ</a:t>
            </a:r>
          </a:p>
          <a:p>
            <a:pPr algn="ctr">
              <a:lnSpc>
                <a:spcPct val="150000"/>
              </a:lnSpc>
            </a:pPr>
            <a:r>
              <a:rPr lang="ru-RU" sz="1800" b="1" cap="all" dirty="0">
                <a:solidFill>
                  <a:srgbClr val="C00000"/>
                </a:solidFill>
                <a:latin typeface="Book Antiqua"/>
                <a:ea typeface="+mj-ea"/>
                <a:cs typeface="+mj-cs"/>
              </a:rPr>
              <a:t>(оценка квалификаций)</a:t>
            </a:r>
          </a:p>
          <a:p>
            <a:pPr algn="ctr"/>
            <a:endParaRPr lang="ru-RU" sz="2700" cap="all" dirty="0">
              <a:solidFill>
                <a:srgbClr val="C00000"/>
              </a:solidFill>
              <a:latin typeface="Book Antiqua"/>
              <a:ea typeface="+mj-ea"/>
              <a:cs typeface="+mj-cs"/>
            </a:endParaRPr>
          </a:p>
          <a:p>
            <a:pPr algn="ctr"/>
            <a:endParaRPr lang="ru-RU" sz="2700" cap="all" dirty="0">
              <a:solidFill>
                <a:srgbClr val="C00000"/>
              </a:solidFill>
              <a:latin typeface="Book Antiqua"/>
              <a:ea typeface="+mj-ea"/>
              <a:cs typeface="+mj-cs"/>
            </a:endParaRPr>
          </a:p>
          <a:p>
            <a:pPr algn="ctr"/>
            <a:r>
              <a:rPr lang="ru-RU" sz="1200" cap="all" dirty="0">
                <a:solidFill>
                  <a:schemeClr val="tx1"/>
                </a:solidFill>
                <a:latin typeface="Book Antiqua"/>
                <a:ea typeface="+mj-ea"/>
                <a:cs typeface="+mj-cs"/>
              </a:rPr>
              <a:t>Г.МОСКВА </a:t>
            </a:r>
            <a:r>
              <a:rPr lang="ru-RU" sz="1200" cap="all" dirty="0" smtClean="0">
                <a:solidFill>
                  <a:schemeClr val="tx1"/>
                </a:solidFill>
                <a:latin typeface="Book Antiqua"/>
                <a:ea typeface="+mj-ea"/>
                <a:cs typeface="+mj-cs"/>
              </a:rPr>
              <a:t>14 апреля 2017 </a:t>
            </a:r>
            <a:r>
              <a:rPr lang="ru-RU" sz="1200" cap="all" dirty="0">
                <a:solidFill>
                  <a:schemeClr val="tx1"/>
                </a:solidFill>
                <a:latin typeface="Book Antiqua"/>
                <a:ea typeface="+mj-ea"/>
                <a:cs typeface="+mj-cs"/>
              </a:rPr>
              <a:t>г.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893" y="300150"/>
            <a:ext cx="1823189" cy="921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13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7967" y="5002020"/>
            <a:ext cx="4884383" cy="1414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32509" y="195486"/>
            <a:ext cx="8364682" cy="4806534"/>
          </a:xfrm>
        </p:spPr>
        <p:txBody>
          <a:bodyPr/>
          <a:lstStyle/>
          <a:p>
            <a:r>
              <a:rPr lang="ru-RU" b="1" dirty="0" smtClean="0"/>
              <a:t>Центр </a:t>
            </a:r>
            <a:r>
              <a:rPr lang="ru-RU" b="1" dirty="0"/>
              <a:t>оценки квалификаций </a:t>
            </a:r>
            <a:r>
              <a:rPr lang="ru-RU" dirty="0"/>
              <a:t> - юридическое лицо или его структурное подразделение, прошедшее отбор советом по профессиональным квалификациям и наделенное полномочиями для проведения независимой оценки </a:t>
            </a:r>
            <a:r>
              <a:rPr lang="ru-RU" dirty="0" smtClean="0"/>
              <a:t>квалификации</a:t>
            </a:r>
            <a:endParaRPr lang="ru-RU" dirty="0"/>
          </a:p>
          <a:p>
            <a:r>
              <a:rPr lang="ru-RU" b="1" dirty="0"/>
              <a:t>Экзаменационный центр </a:t>
            </a:r>
            <a:r>
              <a:rPr lang="ru-RU" dirty="0"/>
              <a:t> - структурное подразделение ЦОК или организации, на базе которой создан ЭЦ, обеспечивающее проведение профессионального экзамена, в </a:t>
            </a:r>
            <a:r>
              <a:rPr lang="ru-RU" dirty="0" err="1"/>
              <a:t>т.ч</a:t>
            </a:r>
            <a:r>
              <a:rPr lang="ru-RU" dirty="0"/>
              <a:t>. </a:t>
            </a:r>
            <a:r>
              <a:rPr lang="ru-RU" dirty="0"/>
              <a:t>вне фактического месторасположения </a:t>
            </a:r>
            <a:r>
              <a:rPr lang="ru-RU" dirty="0" smtClean="0"/>
              <a:t>ЦОК</a:t>
            </a:r>
          </a:p>
          <a:p>
            <a:r>
              <a:rPr lang="ru-RU" b="1" dirty="0"/>
              <a:t>Полномочиями ЦОК </a:t>
            </a:r>
            <a:r>
              <a:rPr lang="ru-RU" dirty="0"/>
              <a:t>может быть наделено юридическое лицо, если оно не является образовательной организацией и не учреждено образовательной организацией (образовательными организациями)</a:t>
            </a:r>
          </a:p>
          <a:p>
            <a:r>
              <a:rPr lang="ru-RU" b="1" dirty="0" smtClean="0"/>
              <a:t>Область </a:t>
            </a:r>
            <a:r>
              <a:rPr lang="ru-RU" b="1" dirty="0"/>
              <a:t>деятельности ЦОК </a:t>
            </a:r>
            <a:r>
              <a:rPr lang="ru-RU" dirty="0"/>
              <a:t>определяется условиями действия Аттестата соответствия ЦОК, регистрируется в Федеральном реестре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822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145473"/>
            <a:ext cx="8520600" cy="100791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ru-RU" sz="1800" b="1" dirty="0">
                <a:solidFill>
                  <a:srgbClr val="C00000"/>
                </a:solidFill>
              </a:rPr>
              <a:t>Требования к экспертам и квалификационной комиссии ЦОК</a:t>
            </a:r>
            <a:br>
              <a:rPr lang="ru-RU" sz="1800" b="1" dirty="0">
                <a:solidFill>
                  <a:srgbClr val="C00000"/>
                </a:solidFill>
              </a:rPr>
            </a:br>
            <a:r>
              <a:rPr lang="ru-RU" sz="1800" dirty="0"/>
              <a:t/>
            </a:r>
            <a:br>
              <a:rPr lang="ru-RU" sz="1800" dirty="0"/>
            </a:br>
            <a:r>
              <a:rPr lang="ru" sz="1800" b="1" dirty="0" smtClean="0"/>
              <a:t> </a:t>
            </a:r>
            <a:endParaRPr lang="ru" sz="1800" b="1" dirty="0"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319644"/>
            <a:ext cx="8520600" cy="345591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 smtClean="0">
                <a:solidFill>
                  <a:srgbClr val="000000"/>
                </a:solidFill>
              </a:rPr>
              <a:t> </a:t>
            </a:r>
            <a:endParaRPr lang="ru" sz="2000" b="1" dirty="0">
              <a:solidFill>
                <a:srgbClr val="000000"/>
              </a:solidFill>
            </a:endParaRP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ЦОК должен располагать составом экспертов (экспертов по оценке	квалификации),	аттестованных в установленном СПК порядке</a:t>
            </a: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endParaRPr lang="ru-RU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Специалисты сторонних организаций включаются в состав экспертов ЦОК при наличии действующего договора между специалистом и ЦОК </a:t>
            </a: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endParaRPr lang="ru-RU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>
              <a:lnSpc>
                <a:spcPct val="100000"/>
              </a:lnSpc>
              <a:spcAft>
                <a:spcPts val="0"/>
              </a:spcAft>
            </a:pPr>
            <a:r>
              <a:rPr lang="ru-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Состав экспертов ЦОК должен обеспечивать формирование квалификационной комиссии не менее чем из трех экспертов </a:t>
            </a:r>
          </a:p>
          <a:p>
            <a:pPr lvl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311700" y="103909"/>
            <a:ext cx="8520600" cy="44680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>
              <a:buSzPct val="45833"/>
            </a:pPr>
            <a:r>
              <a:rPr lang="ru-RU" sz="2400" b="1" dirty="0">
                <a:solidFill>
                  <a:srgbClr val="C00000"/>
                </a:solidFill>
              </a:rPr>
              <a:t>Рамка квалификаций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" sz="2400" b="1" dirty="0" smtClean="0"/>
              <a:t> </a:t>
            </a:r>
            <a:endParaRPr lang="ru" sz="2400" b="1"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311700" y="1081548"/>
            <a:ext cx="8520600" cy="393547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ru-RU" sz="1400" dirty="0"/>
              <a:t>Системное и структурированное по уровням описание признаваемых квалификаций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ru-RU" sz="1400" b="1" dirty="0"/>
              <a:t>Назначение: </a:t>
            </a:r>
          </a:p>
          <a:p>
            <a:pPr marL="45720" algn="just">
              <a:lnSpc>
                <a:spcPct val="100000"/>
              </a:lnSpc>
              <a:spcAft>
                <a:spcPts val="600"/>
              </a:spcAft>
            </a:pPr>
            <a:r>
              <a:rPr lang="ru-RU" sz="1400" dirty="0"/>
              <a:t>  – Инструмент классификации квалификаций </a:t>
            </a:r>
          </a:p>
          <a:p>
            <a:pPr marL="45720" algn="just">
              <a:lnSpc>
                <a:spcPct val="100000"/>
              </a:lnSpc>
              <a:spcAft>
                <a:spcPts val="600"/>
              </a:spcAft>
            </a:pPr>
            <a:r>
              <a:rPr lang="ru-RU" sz="1400" dirty="0"/>
              <a:t>  – Инструмент для измерения и определения взаимосвязи результатов обучения с дипломами, сертификатами об образовании и обучении. </a:t>
            </a:r>
          </a:p>
          <a:p>
            <a:pPr lvl="0" algn="just">
              <a:buClr>
                <a:schemeClr val="dk1"/>
              </a:buClr>
              <a:buSzPct val="55000"/>
            </a:pPr>
            <a:r>
              <a:rPr lang="ru" sz="2000" b="1" dirty="0" smtClean="0">
                <a:solidFill>
                  <a:srgbClr val="000000"/>
                </a:solidFill>
              </a:rPr>
              <a:t> </a:t>
            </a:r>
            <a:endParaRPr lang="ru-RU" sz="1400" dirty="0">
              <a:solidFill>
                <a:srgbClr val="000000"/>
              </a:solidFill>
            </a:endParaRPr>
          </a:p>
          <a:p>
            <a:pPr lvl="0" algn="just">
              <a:buClr>
                <a:schemeClr val="dk1"/>
              </a:buClr>
              <a:buSzPct val="55000"/>
            </a:pPr>
            <a:r>
              <a:rPr lang="ru-RU" sz="1400" dirty="0">
                <a:solidFill>
                  <a:srgbClr val="000000"/>
                </a:solidFill>
              </a:rPr>
              <a:t>Описание профессиональных квалификаций должно быть структурированно по уровням в соответствие с  приказом Министерства труда и социальной защиты Российской Федерации от 12 апреля 2013 г. № 148н «Уровни квалификации в целях разработки проектов профессиональных стандартов» </a:t>
            </a:r>
          </a:p>
          <a:p>
            <a:pPr lvl="0" algn="just">
              <a:buClr>
                <a:schemeClr val="dk1"/>
              </a:buClr>
              <a:buSzPct val="55000"/>
            </a:pPr>
            <a:r>
              <a:rPr lang="ru-RU" sz="1200" dirty="0">
                <a:solidFill>
                  <a:srgbClr val="000000"/>
                </a:solidFill>
              </a:rPr>
              <a:t>9 уровней квалификации</a:t>
            </a:r>
          </a:p>
          <a:p>
            <a:pPr lvl="0" algn="just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endParaRPr lang="ru" sz="2000" b="1" dirty="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sz="19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endParaRPr sz="20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5268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7967" y="4948014"/>
            <a:ext cx="4884383" cy="1954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8425" y="249492"/>
            <a:ext cx="7649497" cy="469852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	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Профессиональные </a:t>
            </a:r>
            <a:r>
              <a:rPr lang="ru-RU" sz="2400" b="1" dirty="0">
                <a:solidFill>
                  <a:srgbClr val="C00000"/>
                </a:solidFill>
              </a:rPr>
              <a:t>квалификации</a:t>
            </a:r>
            <a:endParaRPr lang="ru-RU" sz="2400" dirty="0"/>
          </a:p>
          <a:p>
            <a:pPr marL="34290"/>
            <a:r>
              <a:rPr lang="ru-RU" sz="2100" dirty="0"/>
              <a:t> </a:t>
            </a:r>
            <a:endParaRPr lang="ru-RU" sz="2100" dirty="0"/>
          </a:p>
          <a:p>
            <a:pPr algn="ctr"/>
            <a:r>
              <a:rPr lang="ru-RU" sz="2100" dirty="0"/>
              <a:t>Формат наименования квалификации включает следующие поля:</a:t>
            </a:r>
          </a:p>
          <a:p>
            <a:r>
              <a:rPr lang="ru-RU" sz="2100" dirty="0"/>
              <a:t>1.	Характеристика субъекта профессиональной деятельности (обязательное поле), при необходимости может быть дополнено уточняющей характеристикой.</a:t>
            </a:r>
          </a:p>
          <a:p>
            <a:r>
              <a:rPr lang="ru-RU" sz="2100" dirty="0"/>
              <a:t>2.	Характеристика объекта (-</a:t>
            </a:r>
            <a:r>
              <a:rPr lang="ru-RU" sz="2100" dirty="0" err="1"/>
              <a:t>ов</a:t>
            </a:r>
            <a:r>
              <a:rPr lang="ru-RU" sz="2100" dirty="0"/>
              <a:t>) профессиональной деятельности (рекомендательное поле).</a:t>
            </a:r>
          </a:p>
          <a:p>
            <a:r>
              <a:rPr lang="ru-RU" sz="2100" dirty="0"/>
              <a:t>3.	Уровень квалификации (рекомендательное поле).</a:t>
            </a:r>
          </a:p>
          <a:p>
            <a:r>
              <a:rPr lang="ru-RU" sz="2100" dirty="0"/>
              <a:t>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389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7967" y="5056026"/>
            <a:ext cx="4884383" cy="8747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53729" y="951570"/>
            <a:ext cx="7334865" cy="4104456"/>
          </a:xfrm>
        </p:spPr>
        <p:txBody>
          <a:bodyPr>
            <a:normAutofit/>
          </a:bodyPr>
          <a:lstStyle/>
          <a:p>
            <a:r>
              <a:rPr lang="ru-RU" dirty="0"/>
              <a:t>	</a:t>
            </a:r>
            <a:r>
              <a:rPr lang="ru-RU" dirty="0">
                <a:solidFill>
                  <a:schemeClr val="tx1"/>
                </a:solidFill>
              </a:rPr>
              <a:t>П</a:t>
            </a:r>
            <a:r>
              <a:rPr lang="ru-RU" dirty="0">
                <a:solidFill>
                  <a:schemeClr val="tx1"/>
                </a:solidFill>
              </a:rPr>
              <a:t>ри формировании наименования квалификации необходимо учитывать, что наименование должно отвечать следующим требованиям:</a:t>
            </a:r>
          </a:p>
          <a:p>
            <a:pPr marL="34290"/>
            <a:r>
              <a:rPr lang="ru-RU" dirty="0">
                <a:solidFill>
                  <a:schemeClr val="tx1"/>
                </a:solidFill>
              </a:rPr>
              <a:t>  -</a:t>
            </a:r>
            <a:r>
              <a:rPr lang="ru-RU" dirty="0">
                <a:solidFill>
                  <a:schemeClr val="tx1"/>
                </a:solidFill>
              </a:rPr>
              <a:t>	обеспечивать идентификацию квалификации, отличие конкретной квалификации от других;</a:t>
            </a:r>
          </a:p>
          <a:p>
            <a:pPr marL="34290"/>
            <a:r>
              <a:rPr lang="ru-RU" dirty="0">
                <a:solidFill>
                  <a:schemeClr val="tx1"/>
                </a:solidFill>
              </a:rPr>
              <a:t>  -</a:t>
            </a:r>
            <a:r>
              <a:rPr lang="ru-RU" dirty="0">
                <a:solidFill>
                  <a:schemeClr val="tx1"/>
                </a:solidFill>
              </a:rPr>
              <a:t>	быть понимаемым и признаваемым в отдельной отрасли и в экономике в целом;</a:t>
            </a:r>
          </a:p>
          <a:p>
            <a:pPr marL="34290"/>
            <a:r>
              <a:rPr lang="ru-RU" dirty="0">
                <a:solidFill>
                  <a:schemeClr val="tx1"/>
                </a:solidFill>
              </a:rPr>
              <a:t>  -</a:t>
            </a:r>
            <a:r>
              <a:rPr lang="ru-RU" dirty="0">
                <a:solidFill>
                  <a:schemeClr val="tx1"/>
                </a:solidFill>
              </a:rPr>
              <a:t>	соответствовать правилам русского языка.</a:t>
            </a:r>
          </a:p>
          <a:p>
            <a:pPr marL="274320" lvl="1"/>
            <a:endParaRPr lang="ru-RU" sz="1800" dirty="0"/>
          </a:p>
          <a:p>
            <a:pPr marL="3429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20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7967" y="5002020"/>
            <a:ext cx="4884383" cy="1414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40773" y="303498"/>
            <a:ext cx="7737987" cy="4484812"/>
          </a:xfrm>
        </p:spPr>
        <p:txBody>
          <a:bodyPr/>
          <a:lstStyle/>
          <a:p>
            <a:r>
              <a:rPr lang="ru-RU" sz="1400" b="1" i="1" dirty="0" smtClean="0">
                <a:solidFill>
                  <a:schemeClr val="tx1"/>
                </a:solidFill>
              </a:rPr>
              <a:t>Оценочное </a:t>
            </a:r>
            <a:r>
              <a:rPr lang="ru-RU" sz="1400" b="1" i="1" dirty="0">
                <a:solidFill>
                  <a:schemeClr val="tx1"/>
                </a:solidFill>
              </a:rPr>
              <a:t>средство </a:t>
            </a:r>
            <a:r>
              <a:rPr lang="ru-RU" sz="1400" dirty="0">
                <a:solidFill>
                  <a:schemeClr val="tx1"/>
                </a:solidFill>
              </a:rPr>
              <a:t>- комплекс заданий, критериев оценки, используемых центрами оценки квалификации при проведении профессионального экзамена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В состав комплекта оценочных средств входит паспорт, оценочные средства для теоретического этапа профессионального экзамена и оценочные средства для практического этапа профессионального экзамена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  <a:p>
            <a:r>
              <a:rPr lang="ru-RU" sz="1400" dirty="0">
                <a:solidFill>
                  <a:schemeClr val="tx1"/>
                </a:solidFill>
              </a:rPr>
              <a:t>Паспорт оценочного средства включает</a:t>
            </a:r>
          </a:p>
          <a:p>
            <a:pPr marL="34290"/>
            <a:r>
              <a:rPr lang="ru-RU" sz="1400" dirty="0">
                <a:solidFill>
                  <a:schemeClr val="tx1"/>
                </a:solidFill>
              </a:rPr>
              <a:t>-	характеристику области применения оценочных средств;</a:t>
            </a:r>
          </a:p>
          <a:p>
            <a:pPr marL="34290"/>
            <a:r>
              <a:rPr lang="ru-RU" sz="1400" dirty="0">
                <a:solidFill>
                  <a:schemeClr val="tx1"/>
                </a:solidFill>
              </a:rPr>
              <a:t>-	инструменты оценивания для теоретического и практического этапов профессионального экзамена;</a:t>
            </a:r>
          </a:p>
          <a:p>
            <a:pPr marL="34290"/>
            <a:r>
              <a:rPr lang="ru-RU" sz="1400" dirty="0">
                <a:solidFill>
                  <a:schemeClr val="tx1"/>
                </a:solidFill>
              </a:rPr>
              <a:t>-	требования к материально-техническому обеспечению оценочных мероприятий.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833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7967" y="4948014"/>
            <a:ext cx="4884383" cy="1954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2787" y="303498"/>
            <a:ext cx="8190271" cy="464451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2400" b="1" i="1" dirty="0"/>
              <a:t> Протокол заседания Национального совета при Президенте РФ по профессиональным квалификациям от 2 марта 2016 г. </a:t>
            </a:r>
            <a:r>
              <a:rPr lang="ru-RU" sz="2400" b="1" i="1" dirty="0"/>
              <a:t>№ </a:t>
            </a:r>
            <a:r>
              <a:rPr lang="ru-RU" sz="2400" b="1" i="1" dirty="0" smtClean="0"/>
              <a:t>14</a:t>
            </a:r>
            <a:endParaRPr lang="ru-RU" sz="2400" b="1" i="1" dirty="0"/>
          </a:p>
          <a:p>
            <a:pPr algn="just"/>
            <a:r>
              <a:rPr lang="ru-RU" sz="600" b="1" i="1" dirty="0"/>
              <a:t>					</a:t>
            </a:r>
            <a:r>
              <a:rPr lang="ru-RU" sz="1350" b="1" i="1" dirty="0"/>
              <a:t>(Выписка)</a:t>
            </a:r>
          </a:p>
          <a:p>
            <a:pPr algn="just"/>
            <a:r>
              <a:rPr lang="ru-RU" sz="2400" b="1" i="1" dirty="0"/>
              <a:t>О наделении Национальной ассоциации офисных специалистов и административных работников полномочиями Совета по профессиональным квалификациям в области административной поддержки управления</a:t>
            </a:r>
          </a:p>
          <a:p>
            <a:pPr algn="just"/>
            <a:endParaRPr lang="ru-RU" sz="2400" b="1" i="1" dirty="0"/>
          </a:p>
          <a:p>
            <a:pPr algn="just"/>
            <a:r>
              <a:rPr lang="ru-RU" sz="2200" dirty="0"/>
              <a:t>Одобрить создание Совета по профессиональным квалификациям офисных специалистов и вспомогательных административных работников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dirty="0"/>
              <a:t>Наделить Национальную ассоциацию офисных специалистов и административных работников следующими полномочиями Совета по профессиональным квалификациям офисных специалистов и вспомогательных административных работников: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109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9706" y="0"/>
            <a:ext cx="5623560" cy="519522"/>
          </a:xfrm>
        </p:spPr>
        <p:txBody>
          <a:bodyPr>
            <a:noAutofit/>
          </a:bodyPr>
          <a:lstStyle/>
          <a:p>
            <a:pPr algn="ctr"/>
            <a:r>
              <a:rPr lang="ru-RU" sz="1200" dirty="0"/>
              <a:t>продолжение</a:t>
            </a: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04799" y="411510"/>
            <a:ext cx="8504903" cy="4644516"/>
          </a:xfrm>
        </p:spPr>
        <p:txBody>
          <a:bodyPr>
            <a:noAutofit/>
          </a:bodyPr>
          <a:lstStyle/>
          <a:p>
            <a:pPr marL="34290" algn="just"/>
            <a:r>
              <a:rPr lang="ru-RU" sz="1600" dirty="0"/>
              <a:t> </a:t>
            </a:r>
            <a:r>
              <a:rPr lang="ru-RU" sz="1600" b="1" dirty="0"/>
              <a:t>Проведение </a:t>
            </a:r>
            <a:r>
              <a:rPr lang="ru-RU" sz="1600" b="1" dirty="0"/>
              <a:t>мониторинга рынка труда</a:t>
            </a:r>
            <a:r>
              <a:rPr lang="ru-RU" sz="1600" dirty="0"/>
              <a:t>, потребности в квалификациях, появления новых профессий, изменений в наименованиях и перечнях </a:t>
            </a:r>
            <a:r>
              <a:rPr lang="ru-RU" sz="1600" dirty="0"/>
              <a:t>профессий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b="1" dirty="0"/>
              <a:t>Разработка</a:t>
            </a:r>
            <a:r>
              <a:rPr lang="ru-RU" sz="1600" b="1" dirty="0"/>
              <a:t>, актуализация и организация применения профессиональных </a:t>
            </a:r>
            <a:r>
              <a:rPr lang="ru-RU" sz="1600" b="1" dirty="0"/>
              <a:t>стандартов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Разработка, актуализация и организация применения </a:t>
            </a:r>
            <a:r>
              <a:rPr lang="ru-RU" sz="1600" b="1" dirty="0"/>
              <a:t>отраслевой рамки квалификаций и квалификационных </a:t>
            </a:r>
            <a:r>
              <a:rPr lang="ru-RU" sz="1600" b="1" dirty="0"/>
              <a:t>требований</a:t>
            </a:r>
            <a:r>
              <a:rPr lang="ru-RU" sz="1600" b="1" dirty="0" smtClean="0"/>
              <a:t>;</a:t>
            </a:r>
            <a:endParaRPr lang="ru-RU" sz="1600" b="1" dirty="0"/>
          </a:p>
          <a:p>
            <a:pPr algn="just"/>
            <a:r>
              <a:rPr lang="ru-RU" sz="1600" dirty="0"/>
              <a:t>Организация, координация и контроль деятельности </a:t>
            </a:r>
            <a:r>
              <a:rPr lang="ru-RU" sz="1600" b="1" dirty="0"/>
              <a:t>по оценке и присвоению профессиональных квалификаций </a:t>
            </a:r>
            <a:r>
              <a:rPr lang="ru-RU" sz="1600" dirty="0"/>
              <a:t>в </a:t>
            </a:r>
            <a:r>
              <a:rPr lang="ru-RU" sz="1600" dirty="0"/>
              <a:t>соответствии с профессиональными стандартами и иными установленными квалификационными требованиями</a:t>
            </a:r>
            <a:r>
              <a:rPr lang="ru-RU" sz="1600" dirty="0" smtClean="0"/>
              <a:t>;</a:t>
            </a:r>
            <a:endParaRPr lang="ru-RU" sz="1600" dirty="0"/>
          </a:p>
          <a:p>
            <a:pPr algn="just"/>
            <a:r>
              <a:rPr lang="ru-RU" sz="1600" dirty="0"/>
              <a:t>Участие в определении потребностей в образовании и обучении, разработке образовательных стандартов профессионального образования, в обновлении и </a:t>
            </a:r>
            <a:r>
              <a:rPr lang="ru-RU" sz="1600" b="1" dirty="0"/>
              <a:t>профессионально-общественной аккредитации </a:t>
            </a:r>
            <a:r>
              <a:rPr lang="ru-RU" sz="1600" dirty="0"/>
              <a:t>профессиональных образовательных </a:t>
            </a:r>
            <a:r>
              <a:rPr lang="ru-RU" sz="1600" dirty="0"/>
              <a:t>программ.</a:t>
            </a:r>
          </a:p>
          <a:p>
            <a:pPr algn="just"/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5501859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016" y="216308"/>
            <a:ext cx="8520600" cy="1445343"/>
          </a:xfrm>
        </p:spPr>
        <p:txBody>
          <a:bodyPr/>
          <a:lstStyle/>
          <a:p>
            <a:pPr algn="ctr"/>
            <a:r>
              <a:rPr lang="ru-RU" sz="1800" b="1" dirty="0"/>
              <a:t>Выписка из Протокола №</a:t>
            </a:r>
            <a:r>
              <a:rPr lang="ru-RU" sz="1800" b="1" dirty="0" smtClean="0"/>
              <a:t>1 Заседания </a:t>
            </a:r>
            <a:r>
              <a:rPr lang="ru-RU" sz="1800" b="1" dirty="0"/>
              <a:t>Совета по профессиональным квалификациям офисных специалистов и вспомогательных административных </a:t>
            </a:r>
            <a:r>
              <a:rPr lang="ru-RU" sz="1800" b="1" dirty="0" smtClean="0"/>
              <a:t>работников от «15» </a:t>
            </a:r>
            <a:r>
              <a:rPr lang="ru-RU" sz="1800" b="1" dirty="0"/>
              <a:t>марта 2016 года</a:t>
            </a:r>
            <a:br>
              <a:rPr lang="ru-RU" sz="1800" b="1" dirty="0"/>
            </a:br>
            <a:endParaRPr lang="ru-RU" sz="1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700" y="1661652"/>
            <a:ext cx="8520600" cy="2907223"/>
          </a:xfrm>
        </p:spPr>
        <p:txBody>
          <a:bodyPr/>
          <a:lstStyle/>
          <a:p>
            <a:r>
              <a:rPr lang="ru-RU" dirty="0"/>
              <a:t>Включить в состав Совета </a:t>
            </a:r>
            <a:r>
              <a:rPr lang="ru-RU" b="1" dirty="0"/>
              <a:t>Пономаренко Алексея Николаевича </a:t>
            </a:r>
            <a:r>
              <a:rPr lang="ru-RU" dirty="0"/>
              <a:t>- Председателя Правления Общероссийской общественной организации «Российская ассоциация статистиков». </a:t>
            </a:r>
            <a:endParaRPr lang="ru-RU" dirty="0" smtClean="0"/>
          </a:p>
          <a:p>
            <a:r>
              <a:rPr lang="ru-RU" dirty="0"/>
              <a:t>Включить в область деятельности Совета профессиональный стандарт </a:t>
            </a:r>
            <a:r>
              <a:rPr lang="ru-RU" b="1" dirty="0"/>
              <a:t>«Статистик», </a:t>
            </a:r>
            <a:r>
              <a:rPr lang="ru-RU" dirty="0"/>
              <a:t>разработанный Общероссийской общественной организацией «Российская ассоциация статистиков», утвержденный Приказом Минтруда России от 8 сентября 2015 г. N 605н. 	 </a:t>
            </a:r>
          </a:p>
        </p:txBody>
      </p:sp>
    </p:spTree>
    <p:extLst>
      <p:ext uri="{BB962C8B-B14F-4D97-AF65-F5344CB8AC3E}">
        <p14:creationId xmlns:p14="http://schemas.microsoft.com/office/powerpoint/2010/main" val="4081903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600" b="1" dirty="0"/>
              <a:t>Общероссийская общественная организация «Российская ассоциация статистиков»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400" dirty="0" smtClean="0"/>
              <a:t>разработан профессиональный стандарт </a:t>
            </a:r>
            <a:r>
              <a:rPr lang="ru-RU" sz="1400" b="1" dirty="0"/>
              <a:t>«Статистик», </a:t>
            </a:r>
            <a:r>
              <a:rPr lang="ru-RU" sz="1400" dirty="0"/>
              <a:t>(утвержден Приказом Минтруда № 605н от 08.09.2015 г.  Зарегистрировано в Минюсте России 2 октября 2015 г. №39121);</a:t>
            </a:r>
          </a:p>
          <a:p>
            <a:pPr lvl="0"/>
            <a:r>
              <a:rPr lang="ru-RU" sz="1400" dirty="0" smtClean="0"/>
              <a:t>разработаны </a:t>
            </a:r>
            <a:r>
              <a:rPr lang="ru-RU" sz="1400" dirty="0"/>
              <a:t>наименований</a:t>
            </a:r>
            <a:r>
              <a:rPr lang="ru-RU" sz="1400" b="1" i="1" dirty="0"/>
              <a:t> профессиональных квалификаций:</a:t>
            </a:r>
            <a:endParaRPr lang="ru-RU" sz="1400" dirty="0"/>
          </a:p>
          <a:p>
            <a:r>
              <a:rPr lang="ru-RU" sz="1400" b="1" i="1" dirty="0"/>
              <a:t>- Специалист по проведению статистических наблюдений в целях сбора первичных статистических данных - 4 квалификационный уровень</a:t>
            </a:r>
            <a:endParaRPr lang="ru-RU" sz="1400" dirty="0"/>
          </a:p>
          <a:p>
            <a:r>
              <a:rPr lang="ru-RU" sz="1400" b="1" i="1" dirty="0"/>
              <a:t>- Специалист по обработке статистических данных - 6 квалификационный уровень</a:t>
            </a:r>
            <a:endParaRPr lang="ru-RU" sz="1400" dirty="0"/>
          </a:p>
          <a:p>
            <a:r>
              <a:rPr lang="ru-RU" sz="1400" b="1" i="1" dirty="0"/>
              <a:t>- Специалист по научно-методологической деятельности в статистике - 7 квалификационный уровень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432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197426"/>
            <a:ext cx="8520600" cy="494607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" sz="2400" i="1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" sz="2400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i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ru" sz="20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Государство дает ясный сигнал, что стандарты будут внедрены на практике … Профстандарты, в первую очередь, должны стать обязательными для государственных организаций и компаний с государственным участием, для бюджетных учреждений»</a:t>
            </a:r>
            <a:r>
              <a:rPr lang="r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273050" lvl="0" algn="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ans Symbols"/>
              <a:buNone/>
            </a:pPr>
            <a:endParaRPr lang="ru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lvl="0" algn="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ans Symbols"/>
              <a:buNone/>
            </a:pPr>
            <a:r>
              <a:rPr lang="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Президент </a:t>
            </a:r>
            <a:r>
              <a:rPr lang="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Российской Федерации         В.В. </a:t>
            </a:r>
            <a:r>
              <a:rPr lang="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Путин</a:t>
            </a:r>
          </a:p>
          <a:p>
            <a:pPr marL="27305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</a:pPr>
            <a:endParaRPr lang="ru-RU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</a:pPr>
            <a:endParaRPr lang="ru-RU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</a:pP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ru-RU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 система даст новый импульс для повышения квалификаций, для развития новых навыков и новых потребностей рынка труда</a:t>
            </a:r>
            <a:r>
              <a:rPr lang="ru-RU" i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</a:t>
            </a:r>
          </a:p>
          <a:p>
            <a:pPr marL="27305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</a:pPr>
            <a:endParaRPr lang="ru-RU" i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Министр 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труда и социальной защиты РФ 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М.А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Топилин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ru-RU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</a:pPr>
            <a:endParaRPr lang="ru-RU" i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73050"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ans Symbols"/>
              <a:buNone/>
            </a:pPr>
            <a:endParaRPr lang="ru" b="1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0BD0D9"/>
              </a:buClr>
              <a:buSzPct val="25000"/>
              <a:buFont typeface="Noto Sans Symbols"/>
              <a:buNone/>
            </a:pPr>
            <a:endParaRPr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7967" y="4731990"/>
            <a:ext cx="4884383" cy="41151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17755" y="548640"/>
            <a:ext cx="7275871" cy="3913320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7200" b="1" dirty="0">
                <a:solidFill>
                  <a:srgbClr val="C00000"/>
                </a:solidFill>
              </a:rPr>
              <a:t>Спасибо за внимание!</a:t>
            </a:r>
          </a:p>
          <a:p>
            <a:pPr algn="ctr"/>
            <a:endParaRPr lang="ru-RU" sz="7200" b="1" dirty="0"/>
          </a:p>
          <a:p>
            <a:pPr algn="ctr"/>
            <a:r>
              <a:rPr lang="ru-RU" sz="7200" b="1" dirty="0"/>
              <a:t>Хлюснева</a:t>
            </a:r>
            <a:r>
              <a:rPr lang="en-US" sz="7200" b="1" dirty="0"/>
              <a:t> </a:t>
            </a:r>
            <a:r>
              <a:rPr lang="ru-RU" sz="7200" b="1" dirty="0"/>
              <a:t> Людмила</a:t>
            </a:r>
            <a:r>
              <a:rPr lang="en-US" sz="7200" b="1" dirty="0"/>
              <a:t> </a:t>
            </a:r>
            <a:r>
              <a:rPr lang="ru-RU" sz="7200" b="1" dirty="0"/>
              <a:t> Петровна – Председатель  СПК офисных специалистов и административных работников</a:t>
            </a:r>
          </a:p>
          <a:p>
            <a:pPr algn="ctr"/>
            <a:r>
              <a:rPr lang="en-US" sz="7200" b="1" dirty="0"/>
              <a:t>www. center-expert.org</a:t>
            </a:r>
          </a:p>
          <a:p>
            <a:pPr algn="ctr"/>
            <a:r>
              <a:rPr lang="ru-RU" sz="7200" b="1" dirty="0"/>
              <a:t>телефон: 8-(903) 588-80-24 </a:t>
            </a:r>
            <a:endParaRPr lang="en-US" sz="7200" b="1" dirty="0"/>
          </a:p>
          <a:p>
            <a:pPr algn="ctr"/>
            <a:r>
              <a:rPr lang="en-US" sz="7200" b="1" dirty="0"/>
              <a:t>email</a:t>
            </a:r>
            <a:r>
              <a:rPr lang="ru-RU" sz="7200" b="1" dirty="0"/>
              <a:t>:      </a:t>
            </a:r>
            <a:r>
              <a:rPr lang="en-US" sz="7200" b="1" u="sng" dirty="0" err="1">
                <a:hlinkClick r:id="rId2"/>
              </a:rPr>
              <a:t>cdpo</a:t>
            </a:r>
            <a:r>
              <a:rPr lang="ru-RU" sz="7200" b="1" u="sng" dirty="0">
                <a:hlinkClick r:id="rId2"/>
              </a:rPr>
              <a:t>_</a:t>
            </a:r>
            <a:r>
              <a:rPr lang="en-US" sz="7200" b="1" u="sng" dirty="0" err="1">
                <a:hlinkClick r:id="rId2"/>
              </a:rPr>
              <a:t>i</a:t>
            </a:r>
            <a:r>
              <a:rPr lang="ru-RU" sz="7200" b="1" u="sng" dirty="0">
                <a:hlinkClick r:id="rId2"/>
              </a:rPr>
              <a:t>_</a:t>
            </a:r>
            <a:r>
              <a:rPr lang="en-US" sz="7200" b="1" u="sng" dirty="0">
                <a:hlinkClick r:id="rId2"/>
              </a:rPr>
              <a:t>s</a:t>
            </a:r>
            <a:r>
              <a:rPr lang="ru-RU" sz="7200" b="1" u="sng" dirty="0">
                <a:hlinkClick r:id="rId2"/>
              </a:rPr>
              <a:t>@</a:t>
            </a:r>
            <a:r>
              <a:rPr lang="en-US" sz="7200" b="1" u="sng" dirty="0" err="1">
                <a:hlinkClick r:id="rId2"/>
              </a:rPr>
              <a:t>bk</a:t>
            </a:r>
            <a:r>
              <a:rPr lang="ru-RU" sz="7200" b="1" u="sng" dirty="0">
                <a:hlinkClick r:id="rId2"/>
              </a:rPr>
              <a:t>.</a:t>
            </a:r>
            <a:r>
              <a:rPr lang="en-US" sz="7200" b="1" u="sng" dirty="0" err="1">
                <a:hlinkClick r:id="rId2"/>
              </a:rPr>
              <a:t>ru</a:t>
            </a:r>
            <a:endParaRPr lang="ru-RU" sz="7200" dirty="0"/>
          </a:p>
          <a:p>
            <a:endParaRPr lang="ru-RU" dirty="0"/>
          </a:p>
          <a:p>
            <a:r>
              <a:rPr lang="ru-RU" dirty="0" smtClean="0"/>
              <a:t>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599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74725" y="103910"/>
            <a:ext cx="8520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buSzPct val="39285"/>
            </a:pPr>
            <a:r>
              <a:rPr lang="ru" b="1" dirty="0" smtClean="0"/>
              <a:t> </a:t>
            </a:r>
            <a:r>
              <a:rPr lang="ru-RU" sz="2000" b="1" dirty="0"/>
              <a:t>Профессиональные стандарты</a:t>
            </a:r>
            <a:r>
              <a:rPr lang="ru-RU" b="1" dirty="0"/>
              <a:t/>
            </a:r>
            <a:br>
              <a:rPr lang="ru-RU" b="1" dirty="0"/>
            </a:br>
            <a:endParaRPr lang="ru" b="1" dirty="0"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561110"/>
            <a:ext cx="8520600" cy="439535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</a:pP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ТРУДОВОЙ </a:t>
            </a:r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КОДЕКС РОССИЙСКОЙ ФЕДЕРАЦИИ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статья 195.3. Порядок применения профессиональных стандартов </a:t>
            </a:r>
          </a:p>
          <a:p>
            <a:pPr algn="just">
              <a:spcAft>
                <a:spcPts val="0"/>
              </a:spcAft>
            </a:pP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Правительства Российской Федерации от 27 июня 2016 года № 584 «Особенности применения профессиональных стандартов в части требований, обязательных для применения государственными внебюджетными фондами Российской Федерации, государственными или муниципальными учреждениями, государственными или муниципальными унитарными предприятиями, а также государственными корпорациями, государственными компаниями и хозяйственными обществами, более пятидесяти процентов акций (долей) в уставном капитале которых находится в государственной собственности или муниципальной собственности</a:t>
            </a: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3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Разработка планов по организации применения профессиональных стандартов, </a:t>
            </a:r>
            <a:endParaRPr lang="ru-RU" sz="1200" i="1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Переход </a:t>
            </a: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профессиональные стандарты – до 2020 года.</a:t>
            </a:r>
          </a:p>
          <a:p>
            <a:pPr algn="just">
              <a:spcAft>
                <a:spcPts val="0"/>
              </a:spcAft>
            </a:pPr>
            <a:endParaRPr lang="ru-RU" sz="12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2016 году – утверждено накопительным итогом 852 ПС.  Актуализировано 35 ПС.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стадии подготовки приказов об утверждении - 98 ПС.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Проведена модернизация программно-аппаратного комплекса «Профессиональные стандарты».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 программный комплекс по разработке ПС и квалификаций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2017 год – разработка 70  ПС и актуализация 50 ПС</a:t>
            </a:r>
          </a:p>
          <a:p>
            <a:pPr lvl="0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None/>
            </a:pPr>
            <a:endParaRPr lang="ru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700" y="145472"/>
            <a:ext cx="8520600" cy="384463"/>
          </a:xfrm>
        </p:spPr>
        <p:txBody>
          <a:bodyPr/>
          <a:lstStyle/>
          <a:p>
            <a:pPr algn="ctr"/>
            <a:r>
              <a:rPr lang="ru-RU" sz="1600" b="1" dirty="0"/>
              <a:t>Развитие инфраструктуры национальной системы квалификаций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9090" y="546284"/>
            <a:ext cx="8520600" cy="4264707"/>
          </a:xfrm>
        </p:spPr>
        <p:txBody>
          <a:bodyPr/>
          <a:lstStyle/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Национальным советом при Президенте Российской Федерации образовано 28 советов по профессиональным квалификациям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№ 676 от 18 декабря 2016 г. «О внесении изменений в Положение о Национальном совете при Президенте Российской Федерации по профессиональным квалификациям и в состав этого Совета, утвержденные Указом Президента Российской Федерации от 16 апреля 2014 г. № 249».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Расширены полномочия Национального совета в части независимой оценки квалификаций.</a:t>
            </a: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полномочия Национального совета в отношении СПК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закона от 3 июля 2016 г. № 238-ФЗ «О независимой оценке квалификации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функции советов по профессиональным квалификациям, центров оценки квалификаций в области независимой оценки квалификаций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 системы – Национальное агентство развития квалификаций.</a:t>
            </a:r>
          </a:p>
          <a:p>
            <a:pPr lvl="1" algn="ctr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591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700" y="124692"/>
            <a:ext cx="8520600" cy="415636"/>
          </a:xfrm>
        </p:spPr>
        <p:txBody>
          <a:bodyPr/>
          <a:lstStyle/>
          <a:p>
            <a:pPr algn="ctr"/>
            <a:r>
              <a:rPr lang="ru-RU" alt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Законодательство в области независимой оценки квалификаций</a:t>
            </a:r>
            <a:br>
              <a:rPr lang="ru-RU" alt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700" y="644236"/>
            <a:ext cx="8520600" cy="4166755"/>
          </a:xfrm>
        </p:spPr>
        <p:txBody>
          <a:bodyPr/>
          <a:lstStyle/>
          <a:p>
            <a:pPr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закона от 3 июля 2016 г. № 238-ФЗ «О независимой оценке квалификации»</a:t>
            </a:r>
          </a:p>
          <a:p>
            <a:pPr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закона от 3 июля 2016 г. № 239-ФЗ «О внесении изменений в Трудовой кодекс Российской Федерации в связи с принятием Федерального закона «О независимой оценке квалификации» - регулирование порядка направления работодателями работников на прохождение оценки квалификации, а также предоставления гарантий и компенсаций в период прохождения оценки квалификации .</a:t>
            </a:r>
          </a:p>
          <a:p>
            <a:pPr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Федеральный закона от 3 июля 2016 г. № 251-ФЗ «О внесении изменений в часть вторую Налогового кодекса Российской Федерации в связи с принятием Федерального закона «О независимой оценке квалификации.</a:t>
            </a:r>
          </a:p>
          <a:p>
            <a:pPr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20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145473"/>
            <a:ext cx="8520600" cy="519545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buClr>
                <a:srgbClr val="04617B"/>
              </a:buClr>
              <a:buSzPct val="25000"/>
            </a:pPr>
            <a:r>
              <a:rPr lang="ru" sz="2600" b="1" dirty="0" smtClean="0"/>
              <a:t> </a:t>
            </a:r>
            <a:r>
              <a:rPr lang="ru-RU" sz="1600" b="1" dirty="0"/>
              <a:t>Утверждены документы</a:t>
            </a:r>
            <a:r>
              <a:rPr lang="ru-RU" sz="2600" b="1" dirty="0"/>
              <a:t/>
            </a:r>
            <a:br>
              <a:rPr lang="ru-RU" sz="2600" b="1" dirty="0"/>
            </a:br>
            <a:endParaRPr lang="ru" sz="2600" b="1" dirty="0"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581891"/>
            <a:ext cx="8520600" cy="429183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400" b="1" dirty="0"/>
              <a:t>Постановление Правительства Российской Федерации от 16 ноября 2016 г.  № 1204 «Об утверждении Правил проведения центром оценки квалификаций независимой оценки квалификации в форме профессионального экзамена»</a:t>
            </a:r>
          </a:p>
          <a:p>
            <a:pPr lvl="0">
              <a:lnSpc>
                <a:spcPct val="100000"/>
              </a:lnSpc>
            </a:pPr>
            <a:r>
              <a:rPr lang="ru-RU" sz="1100" dirty="0"/>
              <a:t>Профессиональный экзамен проводится ЦОК для подтверждения соответствия квалификации соискателя положениям профессионального стандарта или квалификационным требованиям, установленным нормативными правовыми актами Российской Федерации.</a:t>
            </a:r>
          </a:p>
          <a:p>
            <a:pPr lvl="0"/>
            <a:r>
              <a:rPr lang="ru-RU" sz="1100" dirty="0"/>
              <a:t>Профессиональный экзамен проводится по инициативе соискателя за счет средств либо по направлению работодателя за счет средств работодателя в порядке, установленном трудовым законодательством.</a:t>
            </a:r>
          </a:p>
          <a:p>
            <a:pPr lvl="0"/>
            <a:r>
              <a:rPr lang="ru-RU" sz="1100" dirty="0"/>
              <a:t>Проведение профессионального экзамена осуществляется в соответствии с оценочными средствами, утвержденными СПК.</a:t>
            </a:r>
          </a:p>
          <a:p>
            <a:pPr lvl="0"/>
            <a:r>
              <a:rPr lang="ru-RU" sz="1100" dirty="0"/>
              <a:t>Профессиональный экзамен считается успешно пройденным, если соискателем достигнут результат, соответствующий критериям оценки, определенным оценочными средствами для проведения независимой оценки квалификации.</a:t>
            </a:r>
          </a:p>
          <a:p>
            <a:pPr lvl="0"/>
            <a:r>
              <a:rPr lang="ru-RU" sz="1100" dirty="0"/>
              <a:t>СПК  проверяет и признает результаты независимой оценки квалификации, принимает решение о выдаче соискателю ЦОК свидетельства о квалификации или заключения о прохождении профессионального экзамена.</a:t>
            </a:r>
          </a:p>
          <a:p>
            <a:pPr lvl="0"/>
            <a:r>
              <a:rPr lang="ru-RU" sz="1100" dirty="0"/>
              <a:t>ЦОК на основании решения СПК  оформляет и выдает соискателю свидетельство о квалификации или заключение о прохождении профессионального экзамена, включающее рекомендации для соискателя.</a:t>
            </a:r>
          </a:p>
          <a:p>
            <a:pPr lvl="0">
              <a:spcBef>
                <a:spcPts val="0"/>
              </a:spcBef>
              <a:buNone/>
            </a:pPr>
            <a:endParaRPr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145473"/>
            <a:ext cx="8520600" cy="33250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buClr>
                <a:srgbClr val="04617B"/>
              </a:buClr>
              <a:buSzPct val="25000"/>
            </a:pPr>
            <a:r>
              <a:rPr lang="ru-RU" sz="1600" b="1" dirty="0"/>
              <a:t>Утверждены приказы Минтруда России 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" sz="2400" b="1" dirty="0" smtClean="0"/>
              <a:t> </a:t>
            </a:r>
            <a:endParaRPr lang="ru" sz="2400" b="1" dirty="0"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758536"/>
            <a:ext cx="8520600" cy="438496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Примерного положения о совете по профессиональным квалификациям и Порядка наделения совета по профессиональным квалификациям полномочиями по организации проведения независимой оценки квалификации по определенному виду профессиональной деятельности и прекращения этих полномочий» (приказ № 758н от 19.12.2016)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 к центрам оценки квалификаций и порядка отбора организаций для наделения их полномочиями по проведению независимой оценки квалификации и прекращения этих полномочий» (приказ № 759н от 19.12.2016)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формы бланка свидетельства о квалификации и приложения к нему, технических требований к бланку свидетельства о квалификации, порядка заполнения бланка свидетельства о квалификации и выдачи дубликата свидетельства о квалификации, а также формы заключения о прохождении профессионального экзамена» (приказ от 12.12.2016 № 725н)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образца заявления для проведения независимой оценки квалификации и Порядка подачи такого заявления» (приказ от 2.12.2016 № 706н)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об апелляционной комиссии по рассмотрению жалоб, связанных с результатами прохождения профессионального экзамена и выдачей свидетельства о квалификации» (приказ от 1.12.2016 № 701н)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разработке  наименований квалификаций и требований к квалификации, на соответствие которым проводится независимая оценка квалификации» (приказ от 12.12.2016 № 726н)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разработке оценочных средств для проведения независимой оценки квалификации» (приказ от 1.11.2016 № 601н)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формирования и ведения реестра сведений о проведении независимой оценки квалификации и доступа к ним, а также перечня сведений, содержащихся в указанном реестре» (приказ от 15.11.2016 № 649н)</a:t>
            </a:r>
          </a:p>
          <a:p>
            <a:pPr marL="285750" indent="-285750">
              <a:lnSpc>
                <a:spcPct val="90000"/>
              </a:lnSpc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осуществления мониторинга и контроля в сфере независимой оценки квалификации» (приказ от 14.12.2016 № 729н)</a:t>
            </a:r>
          </a:p>
          <a:p>
            <a:pPr lvl="0">
              <a:spcBef>
                <a:spcPts val="0"/>
              </a:spcBef>
              <a:buNone/>
            </a:pPr>
            <a:endParaRPr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145474"/>
            <a:ext cx="8520600" cy="36580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ru-RU" sz="2400" b="1" dirty="0" smtClean="0">
                <a:solidFill>
                  <a:srgbClr val="C00000"/>
                </a:solidFill>
              </a:rPr>
              <a:t>Итоги </a:t>
            </a:r>
            <a:r>
              <a:rPr lang="ru-RU" sz="2400" b="1" dirty="0">
                <a:solidFill>
                  <a:srgbClr val="C00000"/>
                </a:solidFill>
              </a:rPr>
              <a:t>2016 года</a:t>
            </a:r>
            <a:endParaRPr lang="ru" sz="2400" b="1" dirty="0">
              <a:solidFill>
                <a:srgbClr val="C00000"/>
              </a:solidFill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776748"/>
            <a:ext cx="8520600" cy="429669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Сформирована экспертное сообщество, проведено обучение экспертов по вопросам развития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квалификаций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ru-RU" sz="1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Разработано: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около 1 100  описаний квалификаций;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около 300 комплектов оценочных </a:t>
            </a:r>
            <a:r>
              <a:rPr lang="ru-RU" sz="16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средств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ru-RU" sz="1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Сформированы </a:t>
            </a: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информационные ресурсы Национальной системы квалификаций: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Реестр сведений о проведении независимой оценки квалификаций  - НОК-НАРК.РФ,  NOK-NARK.RU;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Портал разработки профессиональных стандартов и квалификаций http://dev.nspkrf.ru/ (временный адрес)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Информационно-аналитическая платформа для проведению опросов - http://opros.rosmintrud.ru/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Программный комплекс  по разработке, экспертизе и </a:t>
            </a:r>
            <a:r>
              <a:rPr lang="ru-RU" sz="1600" b="1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валидации</a:t>
            </a:r>
            <a:r>
              <a:rPr lang="ru-RU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оценочных средств</a:t>
            </a:r>
          </a:p>
          <a:p>
            <a:pPr lvl="0">
              <a:spcBef>
                <a:spcPts val="0"/>
              </a:spcBef>
              <a:buNone/>
            </a:pPr>
            <a:endParaRPr lang="ru"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88490"/>
            <a:ext cx="8520600" cy="49340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/>
            <a:r>
              <a:rPr lang="ru-RU" sz="1800" b="1" dirty="0">
                <a:solidFill>
                  <a:srgbClr val="C00000"/>
                </a:solidFill>
              </a:rPr>
              <a:t>Необходимые условия к формированию системы оценки квалификаций</a:t>
            </a:r>
            <a:r>
              <a:rPr lang="ru-RU" sz="1800" dirty="0">
                <a:solidFill>
                  <a:srgbClr val="C00000"/>
                </a:solidFill>
              </a:rPr>
              <a:t/>
            </a:r>
            <a:br>
              <a:rPr lang="ru-RU" sz="1800" dirty="0">
                <a:solidFill>
                  <a:srgbClr val="C00000"/>
                </a:solidFill>
              </a:rPr>
            </a:br>
            <a:endParaRPr sz="1800" dirty="0">
              <a:solidFill>
                <a:srgbClr val="C00000"/>
              </a:solidFill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00190" y="737419"/>
            <a:ext cx="8520600" cy="421736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Разработаны </a:t>
            </a:r>
            <a:r>
              <a:rPr lang="ru-RU" sz="1400" b="1" dirty="0">
                <a:solidFill>
                  <a:schemeClr val="tx1"/>
                </a:solidFill>
              </a:rPr>
              <a:t>профессиональные стандарты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Разработана </a:t>
            </a:r>
            <a:r>
              <a:rPr lang="ru-RU" sz="1400" b="1" dirty="0">
                <a:solidFill>
                  <a:schemeClr val="tx1"/>
                </a:solidFill>
              </a:rPr>
              <a:t>отраслевая рамка профессиональных квалификаций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Утверждены </a:t>
            </a:r>
            <a:r>
              <a:rPr lang="ru-RU" sz="1400" b="1" dirty="0">
                <a:solidFill>
                  <a:schemeClr val="tx1"/>
                </a:solidFill>
              </a:rPr>
              <a:t>названия профессиональные квалификации для проведения оценки квалификаций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По </a:t>
            </a:r>
            <a:r>
              <a:rPr lang="ru-RU" sz="1400" b="1" dirty="0">
                <a:solidFill>
                  <a:schemeClr val="tx1"/>
                </a:solidFill>
              </a:rPr>
              <a:t>методике обучены эксперты – разработчики оценочных средств и </a:t>
            </a:r>
            <a:r>
              <a:rPr lang="ru-RU" sz="1400" b="1" dirty="0" err="1">
                <a:solidFill>
                  <a:schemeClr val="tx1"/>
                </a:solidFill>
              </a:rPr>
              <a:t>валидаторы</a:t>
            </a:r>
            <a:endParaRPr lang="ru-RU" sz="1400" b="1" dirty="0">
              <a:solidFill>
                <a:schemeClr val="tx1"/>
              </a:solidFill>
            </a:endParaRP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Разработаны </a:t>
            </a:r>
            <a:r>
              <a:rPr lang="ru-RU" sz="1400" b="1" dirty="0">
                <a:solidFill>
                  <a:schemeClr val="tx1"/>
                </a:solidFill>
              </a:rPr>
              <a:t>оценочные средства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Разработан </a:t>
            </a:r>
            <a:r>
              <a:rPr lang="ru-RU" sz="1400" b="1" dirty="0">
                <a:solidFill>
                  <a:schemeClr val="tx1"/>
                </a:solidFill>
              </a:rPr>
              <a:t>полный пакет документов по организации проведения оценки квалификаций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Обучены </a:t>
            </a:r>
            <a:r>
              <a:rPr lang="ru-RU" sz="1400" b="1" dirty="0">
                <a:solidFill>
                  <a:schemeClr val="tx1"/>
                </a:solidFill>
              </a:rPr>
              <a:t>и аттестованы эксперты и технические эксперты ЦОК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Создана </a:t>
            </a:r>
            <a:r>
              <a:rPr lang="ru-RU" sz="1400" b="1" dirty="0">
                <a:solidFill>
                  <a:schemeClr val="tx1"/>
                </a:solidFill>
              </a:rPr>
              <a:t>сеть центров оценки квалификаций</a:t>
            </a:r>
          </a:p>
          <a:p>
            <a:pPr lvl="0"/>
            <a:r>
              <a:rPr lang="ru-RU" sz="1400" b="1" dirty="0" smtClean="0">
                <a:solidFill>
                  <a:schemeClr val="tx1"/>
                </a:solidFill>
              </a:rPr>
              <a:t>- Скорректирована </a:t>
            </a:r>
            <a:r>
              <a:rPr lang="ru-RU" sz="1400" b="1" dirty="0">
                <a:solidFill>
                  <a:schemeClr val="tx1"/>
                </a:solidFill>
              </a:rPr>
              <a:t>система образования и обучения требованиям профессиональных стандартов</a:t>
            </a:r>
          </a:p>
          <a:p>
            <a:pPr lvl="0">
              <a:spcBef>
                <a:spcPts val="0"/>
              </a:spcBef>
              <a:buNone/>
            </a:pPr>
            <a:endParaRPr lang="ru" sz="14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1482</Words>
  <Application>Microsoft Office PowerPoint</Application>
  <PresentationFormat>Экран (16:9)</PresentationFormat>
  <Paragraphs>159</Paragraphs>
  <Slides>20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Book Antiqua</vt:lpstr>
      <vt:lpstr>Calibri</vt:lpstr>
      <vt:lpstr>Noto Sans Symbols</vt:lpstr>
      <vt:lpstr>Times New Roman</vt:lpstr>
      <vt:lpstr>Wingdings</vt:lpstr>
      <vt:lpstr>simple-light-2</vt:lpstr>
      <vt:lpstr>Презентация PowerPoint</vt:lpstr>
      <vt:lpstr>Презентация PowerPoint</vt:lpstr>
      <vt:lpstr> Профессиональные стандарты </vt:lpstr>
      <vt:lpstr>Развитие инфраструктуры национальной системы квалификаций </vt:lpstr>
      <vt:lpstr>Законодательство в области независимой оценки квалификаций </vt:lpstr>
      <vt:lpstr> Утверждены документы </vt:lpstr>
      <vt:lpstr>Утверждены приказы Минтруда России   </vt:lpstr>
      <vt:lpstr>Итоги 2016 года</vt:lpstr>
      <vt:lpstr>Необходимые условия к формированию системы оценки квалификаций </vt:lpstr>
      <vt:lpstr>Презентация PowerPoint</vt:lpstr>
      <vt:lpstr>Требования к экспертам и квалификационной комиссии ЦОК   </vt:lpstr>
      <vt:lpstr>Рамка квалификаций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продолжение</vt:lpstr>
      <vt:lpstr>Выписка из Протокола №1 Заседания Совета по профессиональным квалификациям офисных специалистов и вспомогательных административных работников от «15» марта 2016 года </vt:lpstr>
      <vt:lpstr>Общероссийская общественная организация «Российская ассоциация статистиков»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 профессиональных стандартов  на предприятии (в организации): нормативное регулирование и алгоритм действий работодателя</dc:title>
  <cp:lastModifiedBy>Lyudmila Hlyusneva</cp:lastModifiedBy>
  <cp:revision>35</cp:revision>
  <dcterms:modified xsi:type="dcterms:W3CDTF">2017-04-14T08:02:52Z</dcterms:modified>
</cp:coreProperties>
</file>