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5" r:id="rId3"/>
    <p:sldId id="293" r:id="rId4"/>
    <p:sldId id="294" r:id="rId5"/>
    <p:sldId id="259" r:id="rId6"/>
    <p:sldId id="260" r:id="rId7"/>
    <p:sldId id="261" r:id="rId8"/>
    <p:sldId id="262" r:id="rId9"/>
    <p:sldId id="277" r:id="rId10"/>
    <p:sldId id="285" r:id="rId11"/>
    <p:sldId id="264" r:id="rId12"/>
    <p:sldId id="265" r:id="rId13"/>
    <p:sldId id="266" r:id="rId14"/>
    <p:sldId id="267" r:id="rId15"/>
    <p:sldId id="268" r:id="rId16"/>
    <p:sldId id="274" r:id="rId17"/>
    <p:sldId id="281" r:id="rId18"/>
    <p:sldId id="288" r:id="rId19"/>
    <p:sldId id="289" r:id="rId20"/>
    <p:sldId id="283" r:id="rId21"/>
    <p:sldId id="284" r:id="rId22"/>
    <p:sldId id="292" r:id="rId23"/>
    <p:sldId id="295" r:id="rId24"/>
    <p:sldId id="296" r:id="rId25"/>
    <p:sldId id="273" r:id="rId26"/>
    <p:sldId id="29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FFFF"/>
    <a:srgbClr val="000099"/>
    <a:srgbClr val="0E521B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15F65D4-1C75-4FF0-BB1F-F7311E4A2120}" type="datetimeFigureOut">
              <a:rPr lang="ru-RU"/>
              <a:pPr>
                <a:defRPr/>
              </a:pPr>
              <a:t>19.10.2015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F05BA11-289C-4035-8C80-2DE946F80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261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7A882-DA54-476C-A59B-43E36343B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C9A22-72D6-4479-9C57-27F27BB6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61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DC9A1-68D9-4955-B5ED-5E3B3D5DA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110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9875D-61FB-44BD-BC10-A9A49ADD5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2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ACF15-01F9-4A54-9C42-C1ED8E434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49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7FA6E-2E6B-4882-9DCC-F1FA2C0C0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60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7E074-2081-46E7-9BB6-446D8D0F1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42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77E89-1A8D-49C5-9DFB-E80A67813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31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B7100-52AD-44A7-8E51-D0686AD01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9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D97BE-853B-48E9-8682-146C7795A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4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D1BD1-5446-480D-9892-8EDAB5B63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20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E4D81-BDE8-47FA-8D59-9EE42EF9D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5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9C0B22-5393-4089-9930-DD178CC05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_________Microsoft_Word_97-20032.doc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nsus@academ.or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__________Microsoft_Excel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96975"/>
            <a:ext cx="7772400" cy="1470025"/>
          </a:xfrm>
        </p:spPr>
        <p:txBody>
          <a:bodyPr/>
          <a:lstStyle/>
          <a:p>
            <a:r>
              <a:rPr lang="ru-RU" sz="3600" smtClean="0">
                <a:solidFill>
                  <a:srgbClr val="800000"/>
                </a:solidFill>
              </a:rPr>
              <a:t>Анализ воздействия роста цен энергии на размеры теневой экономики в странах мира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357563"/>
            <a:ext cx="8137525" cy="2735262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800000"/>
                </a:solidFill>
              </a:rPr>
              <a:t>Никита Суслов </a:t>
            </a:r>
          </a:p>
          <a:p>
            <a:pPr eaLnBrk="1" hangingPunct="1"/>
            <a:r>
              <a:rPr lang="ru-RU" sz="2000" smtClean="0">
                <a:solidFill>
                  <a:srgbClr val="800000"/>
                </a:solidFill>
              </a:rPr>
              <a:t>и</a:t>
            </a:r>
          </a:p>
          <a:p>
            <a:pPr eaLnBrk="1" hangingPunct="1"/>
            <a:r>
              <a:rPr lang="ru-RU" sz="2000" smtClean="0">
                <a:solidFill>
                  <a:srgbClr val="800000"/>
                </a:solidFill>
              </a:rPr>
              <a:t>Екатерина Мельтенисова</a:t>
            </a:r>
          </a:p>
          <a:p>
            <a:pPr eaLnBrk="1" hangingPunct="1"/>
            <a:r>
              <a:rPr lang="ru-RU" sz="2000" smtClean="0">
                <a:solidFill>
                  <a:srgbClr val="800000"/>
                </a:solidFill>
              </a:rPr>
              <a:t>Институт экономики и организации промышленного производства СО РАН</a:t>
            </a:r>
            <a:r>
              <a:rPr lang="ru-RU" sz="200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rot="5400000" flipH="1" flipV="1">
            <a:off x="-396875" y="3284538"/>
            <a:ext cx="3887787" cy="1588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547813" y="5229225"/>
            <a:ext cx="5616575" cy="158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уга 5"/>
          <p:cNvSpPr/>
          <p:nvPr/>
        </p:nvSpPr>
        <p:spPr>
          <a:xfrm flipH="1">
            <a:off x="1547813" y="2205038"/>
            <a:ext cx="6769100" cy="5229225"/>
          </a:xfrm>
          <a:prstGeom prst="arc">
            <a:avLst>
              <a:gd name="adj1" fmla="val 14702470"/>
              <a:gd name="adj2" fmla="val 152894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3240088" y="3681413"/>
            <a:ext cx="3024187" cy="71437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4427538" y="1773238"/>
            <a:ext cx="620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max</a:t>
            </a:r>
            <a:endParaRPr lang="ru-RU"/>
          </a:p>
        </p:txBody>
      </p:sp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5651500" y="5300663"/>
            <a:ext cx="2371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/>
              <a:t>Доля налогов в ВВП</a:t>
            </a:r>
          </a:p>
        </p:txBody>
      </p:sp>
      <p:sp>
        <p:nvSpPr>
          <p:cNvPr id="11272" name="TextBox 10"/>
          <p:cNvSpPr txBox="1">
            <a:spLocks noChangeArrowheads="1"/>
          </p:cNvSpPr>
          <p:nvPr/>
        </p:nvSpPr>
        <p:spPr bwMode="auto">
          <a:xfrm>
            <a:off x="971550" y="908050"/>
            <a:ext cx="1825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/>
              <a:t>Доля ТЭ в ВВП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2413" y="981075"/>
            <a:ext cx="8712200" cy="5688013"/>
          </a:xfrm>
          <a:ln w="1905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i="1" smtClean="0">
                <a:solidFill>
                  <a:srgbClr val="003300"/>
                </a:solidFill>
              </a:rPr>
              <a:t>Friedman, E,, Johnson, S,, Kaufmann, D, and Zoido-Lobaton, P,, ,, </a:t>
            </a:r>
            <a:r>
              <a:rPr lang="ru-RU" sz="2000" i="1" smtClean="0">
                <a:solidFill>
                  <a:srgbClr val="003300"/>
                </a:solidFill>
              </a:rPr>
              <a:t>«</a:t>
            </a:r>
            <a:r>
              <a:rPr lang="en-US" sz="2000" i="1" smtClean="0">
                <a:solidFill>
                  <a:srgbClr val="003300"/>
                </a:solidFill>
              </a:rPr>
              <a:t>Dodging the grabbing hand: The determinants of unofficial activity in 69 countries</a:t>
            </a:r>
            <a:r>
              <a:rPr lang="ru-RU" sz="2000" i="1" smtClean="0">
                <a:solidFill>
                  <a:srgbClr val="003300"/>
                </a:solidFill>
              </a:rPr>
              <a:t>»</a:t>
            </a:r>
            <a:r>
              <a:rPr lang="en-US" sz="2000" i="1" smtClean="0">
                <a:solidFill>
                  <a:srgbClr val="003300"/>
                </a:solidFill>
              </a:rPr>
              <a:t>, Journal of Public Economics, 76/4, 2000,</a:t>
            </a:r>
            <a:r>
              <a:rPr lang="en-US" sz="2000" smtClean="0">
                <a:solidFill>
                  <a:srgbClr val="0033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solidFill>
                <a:srgbClr val="00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</a:t>
            </a:r>
            <a:r>
              <a:rPr lang="ru-RU" sz="2000" smtClean="0">
                <a:solidFill>
                  <a:srgbClr val="990033"/>
                </a:solidFill>
              </a:rPr>
              <a:t>Задача представительной фирмы</a:t>
            </a:r>
            <a:r>
              <a:rPr lang="en-US" sz="2000" smtClean="0">
                <a:solidFill>
                  <a:srgbClr val="990033"/>
                </a:solidFill>
              </a:rPr>
              <a:t>:</a:t>
            </a:r>
            <a:r>
              <a:rPr lang="en-US" sz="200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b="1" i="1" smtClean="0">
                <a:solidFill>
                  <a:srgbClr val="660033"/>
                </a:solidFill>
              </a:rPr>
              <a:t>max[(1-t-r)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</a:t>
            </a:r>
            <a:r>
              <a:rPr lang="en-US" sz="2000" b="1" i="1" smtClean="0">
                <a:solidFill>
                  <a:srgbClr val="660033"/>
                </a:solidFill>
              </a:rPr>
              <a:t>(Y-Y</a:t>
            </a:r>
            <a:r>
              <a:rPr lang="en-US" sz="2000" b="1" i="1" baseline="-25000" smtClean="0">
                <a:solidFill>
                  <a:srgbClr val="660033"/>
                </a:solidFill>
              </a:rPr>
              <a:t>2</a:t>
            </a:r>
            <a:r>
              <a:rPr lang="en-US" sz="2000" b="1" i="1" smtClean="0">
                <a:solidFill>
                  <a:srgbClr val="660033"/>
                </a:solidFill>
              </a:rPr>
              <a:t>)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</a:t>
            </a:r>
            <a:r>
              <a:rPr lang="en-US" sz="2000" b="1" i="1" smtClean="0">
                <a:solidFill>
                  <a:srgbClr val="660033"/>
                </a:solidFill>
              </a:rPr>
              <a:t>R(T)+Y</a:t>
            </a:r>
            <a:r>
              <a:rPr lang="en-US" sz="2000" b="1" i="1" baseline="-25000" smtClean="0">
                <a:solidFill>
                  <a:srgbClr val="660033"/>
                </a:solidFill>
              </a:rPr>
              <a:t>2</a:t>
            </a:r>
            <a:r>
              <a:rPr lang="en-US" sz="2000" b="1" i="1" smtClean="0">
                <a:solidFill>
                  <a:srgbClr val="660033"/>
                </a:solidFill>
              </a:rPr>
              <a:t>-(k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</a:t>
            </a:r>
            <a:r>
              <a:rPr lang="en-US" sz="2000" b="1" i="1" smtClean="0">
                <a:solidFill>
                  <a:srgbClr val="660033"/>
                </a:solidFill>
              </a:rPr>
              <a:t>(Y</a:t>
            </a:r>
            <a:r>
              <a:rPr lang="en-US" sz="2000" b="1" i="1" baseline="-25000" smtClean="0">
                <a:solidFill>
                  <a:srgbClr val="660033"/>
                </a:solidFill>
              </a:rPr>
              <a:t>2</a:t>
            </a:r>
            <a:r>
              <a:rPr lang="en-US" sz="2000" b="1" i="1" smtClean="0">
                <a:solidFill>
                  <a:srgbClr val="660033"/>
                </a:solidFill>
              </a:rPr>
              <a:t>)</a:t>
            </a:r>
            <a:r>
              <a:rPr lang="en-US" sz="2000" b="1" i="1" baseline="30000" smtClean="0">
                <a:solidFill>
                  <a:srgbClr val="660033"/>
                </a:solidFill>
              </a:rPr>
              <a:t>2</a:t>
            </a:r>
            <a:r>
              <a:rPr lang="en-US" sz="2000" b="1" i="1" smtClean="0">
                <a:solidFill>
                  <a:srgbClr val="660033"/>
                </a:solidFill>
              </a:rPr>
              <a:t>/2)]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000" b="1" i="1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i="1" smtClean="0">
                <a:solidFill>
                  <a:srgbClr val="660033"/>
                </a:solidFill>
              </a:rPr>
              <a:t>Y</a:t>
            </a:r>
            <a:r>
              <a:rPr lang="en-US" sz="2000" b="1" i="1" baseline="-25000" smtClean="0">
                <a:solidFill>
                  <a:srgbClr val="660033"/>
                </a:solidFill>
              </a:rPr>
              <a:t>2</a:t>
            </a:r>
            <a:r>
              <a:rPr lang="en-US" sz="2000" b="1" i="1" smtClean="0"/>
              <a:t> </a:t>
            </a:r>
            <a:r>
              <a:rPr lang="en-US" sz="2000" i="1" smtClean="0"/>
              <a:t>– </a:t>
            </a:r>
            <a:r>
              <a:rPr lang="ru-RU" sz="2000" smtClean="0">
                <a:solidFill>
                  <a:srgbClr val="990033"/>
                </a:solidFill>
              </a:rPr>
              <a:t>объем теневого дохода</a:t>
            </a:r>
            <a:r>
              <a:rPr lang="en-US" sz="2000" i="1" smtClean="0">
                <a:solidFill>
                  <a:srgbClr val="990033"/>
                </a:solidFill>
              </a:rPr>
              <a:t>,</a:t>
            </a:r>
            <a:r>
              <a:rPr lang="en-US" sz="2000" b="1" i="1" smtClean="0">
                <a:solidFill>
                  <a:srgbClr val="990033"/>
                </a:solidFill>
              </a:rPr>
              <a:t> </a:t>
            </a:r>
            <a:r>
              <a:rPr lang="en-US" sz="2000" b="1" i="1" smtClean="0">
                <a:solidFill>
                  <a:srgbClr val="660033"/>
                </a:solidFill>
              </a:rPr>
              <a:t>t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ru-RU" sz="2000" smtClean="0">
                <a:solidFill>
                  <a:srgbClr val="990033"/>
                </a:solidFill>
              </a:rPr>
              <a:t>–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ru-RU" sz="2000" smtClean="0">
                <a:solidFill>
                  <a:srgbClr val="990033"/>
                </a:solidFill>
              </a:rPr>
              <a:t>налоговая ставка</a:t>
            </a:r>
            <a:r>
              <a:rPr lang="en-US" sz="2000" smtClean="0">
                <a:solidFill>
                  <a:srgbClr val="990033"/>
                </a:solidFill>
              </a:rPr>
              <a:t>, </a:t>
            </a:r>
            <a:r>
              <a:rPr lang="en-US" sz="2000" b="1" i="1" smtClean="0">
                <a:solidFill>
                  <a:srgbClr val="660033"/>
                </a:solidFill>
              </a:rPr>
              <a:t>r</a:t>
            </a:r>
            <a:r>
              <a:rPr lang="en-US" sz="2000" smtClean="0">
                <a:solidFill>
                  <a:srgbClr val="990033"/>
                </a:solidFill>
              </a:rPr>
              <a:t> –</a:t>
            </a:r>
            <a:r>
              <a:rPr lang="ru-RU" sz="2000" smtClean="0">
                <a:solidFill>
                  <a:srgbClr val="990033"/>
                </a:solidFill>
              </a:rPr>
              <a:t> норма издержек, вызванных неадекватным регулированием</a:t>
            </a:r>
            <a:r>
              <a:rPr lang="en-US" sz="2000" smtClean="0">
                <a:solidFill>
                  <a:srgbClr val="990033"/>
                </a:solidFill>
              </a:rPr>
              <a:t>, </a:t>
            </a:r>
            <a:r>
              <a:rPr lang="en-US" sz="2000" b="1" i="1" smtClean="0">
                <a:solidFill>
                  <a:srgbClr val="660033"/>
                </a:solidFill>
              </a:rPr>
              <a:t>k</a:t>
            </a:r>
            <a:r>
              <a:rPr lang="en-US" sz="2000" smtClean="0">
                <a:solidFill>
                  <a:srgbClr val="990033"/>
                </a:solidFill>
              </a:rPr>
              <a:t> – </a:t>
            </a:r>
            <a:r>
              <a:rPr lang="ru-RU" sz="2000" smtClean="0">
                <a:solidFill>
                  <a:srgbClr val="990033"/>
                </a:solidFill>
              </a:rPr>
              <a:t>индекс эффективности легального контроля</a:t>
            </a:r>
            <a:r>
              <a:rPr lang="en-US" sz="2000" smtClean="0">
                <a:solidFill>
                  <a:srgbClr val="990033"/>
                </a:solidFill>
              </a:rPr>
              <a:t>, </a:t>
            </a:r>
            <a:r>
              <a:rPr lang="en-US" sz="2000" b="1" i="1" smtClean="0">
                <a:solidFill>
                  <a:srgbClr val="660033"/>
                </a:solidFill>
              </a:rPr>
              <a:t>R(T)</a:t>
            </a:r>
            <a:r>
              <a:rPr lang="en-US" sz="2000" b="1" i="1" smtClean="0">
                <a:solidFill>
                  <a:srgbClr val="990033"/>
                </a:solidFill>
              </a:rPr>
              <a:t> </a:t>
            </a:r>
            <a:r>
              <a:rPr lang="en-US" sz="2000" smtClean="0">
                <a:solidFill>
                  <a:srgbClr val="990033"/>
                </a:solidFill>
              </a:rPr>
              <a:t> – </a:t>
            </a:r>
            <a:r>
              <a:rPr lang="ru-RU" sz="2000" smtClean="0">
                <a:solidFill>
                  <a:srgbClr val="990033"/>
                </a:solidFill>
              </a:rPr>
              <a:t>отдача средств, инвестированных легально</a:t>
            </a:r>
            <a:r>
              <a:rPr lang="en-US" sz="2000" smtClean="0">
                <a:solidFill>
                  <a:srgbClr val="990033"/>
                </a:solidFill>
              </a:rPr>
              <a:t>, </a:t>
            </a:r>
            <a:r>
              <a:rPr lang="en-US" sz="2000" b="1" i="1" smtClean="0">
                <a:solidFill>
                  <a:srgbClr val="660033"/>
                </a:solidFill>
              </a:rPr>
              <a:t>T</a:t>
            </a:r>
            <a:r>
              <a:rPr lang="en-US" sz="2000" smtClean="0">
                <a:solidFill>
                  <a:srgbClr val="990033"/>
                </a:solidFill>
              </a:rPr>
              <a:t>  – </a:t>
            </a:r>
            <a:r>
              <a:rPr lang="ru-RU" sz="2000" smtClean="0">
                <a:solidFill>
                  <a:srgbClr val="990033"/>
                </a:solidFill>
              </a:rPr>
              <a:t>общий налоговый доход, при этом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en-US" sz="2000" b="1" i="1" smtClean="0">
                <a:solidFill>
                  <a:srgbClr val="660033"/>
                </a:solidFill>
              </a:rPr>
              <a:t>dR/dT&gt;0</a:t>
            </a:r>
            <a:r>
              <a:rPr lang="en-US" sz="2000" smtClean="0">
                <a:solidFill>
                  <a:srgbClr val="990033"/>
                </a:solidFill>
              </a:rPr>
              <a:t>, </a:t>
            </a:r>
            <a:endParaRPr lang="ru-RU" sz="20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990033"/>
                </a:solidFill>
              </a:rPr>
              <a:t>Мы предполагаем</a:t>
            </a:r>
            <a:r>
              <a:rPr lang="en-US" sz="2000" smtClean="0">
                <a:solidFill>
                  <a:srgbClr val="990033"/>
                </a:solidFill>
              </a:rPr>
              <a:t>: </a:t>
            </a:r>
            <a:r>
              <a:rPr lang="en-US" sz="2000" b="1" i="1" smtClean="0">
                <a:solidFill>
                  <a:srgbClr val="660033"/>
                </a:solidFill>
              </a:rPr>
              <a:t>R</a:t>
            </a:r>
            <a:r>
              <a:rPr lang="en-US" sz="2000" smtClean="0">
                <a:solidFill>
                  <a:srgbClr val="660033"/>
                </a:solidFill>
              </a:rPr>
              <a:t> </a:t>
            </a:r>
            <a:r>
              <a:rPr lang="ru-RU" sz="2000" smtClean="0">
                <a:solidFill>
                  <a:srgbClr val="800000"/>
                </a:solidFill>
              </a:rPr>
              <a:t>есть функция также средних издержек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en-US" sz="2000" b="1" i="1" smtClean="0">
                <a:solidFill>
                  <a:srgbClr val="660033"/>
                </a:solidFill>
              </a:rPr>
              <a:t>ACOST</a:t>
            </a:r>
            <a:r>
              <a:rPr lang="en-US" sz="2000" smtClean="0">
                <a:solidFill>
                  <a:srgbClr val="990033"/>
                </a:solidFill>
              </a:rPr>
              <a:t>: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b="1" i="1" smtClean="0">
                <a:solidFill>
                  <a:srgbClr val="660033"/>
                </a:solidFill>
              </a:rPr>
              <a:t>R= R(T, ACOST),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ru-RU" sz="2000" smtClean="0">
                <a:solidFill>
                  <a:srgbClr val="990033"/>
                </a:solidFill>
              </a:rPr>
              <a:t>так что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</a:t>
            </a:r>
            <a:r>
              <a:rPr lang="en-US" sz="2000" b="1" i="1" smtClean="0">
                <a:solidFill>
                  <a:srgbClr val="660033"/>
                </a:solidFill>
              </a:rPr>
              <a:t>R/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</a:t>
            </a:r>
            <a:r>
              <a:rPr lang="en-US" sz="2000" b="1" i="1" smtClean="0">
                <a:solidFill>
                  <a:srgbClr val="660033"/>
                </a:solidFill>
              </a:rPr>
              <a:t>T&gt;0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ru-RU" sz="2000" smtClean="0">
                <a:solidFill>
                  <a:srgbClr val="990033"/>
                </a:solidFill>
              </a:rPr>
              <a:t>и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</a:t>
            </a:r>
            <a:r>
              <a:rPr lang="en-US" sz="2000" b="1" i="1" smtClean="0">
                <a:solidFill>
                  <a:srgbClr val="660033"/>
                </a:solidFill>
              </a:rPr>
              <a:t>R/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</a:t>
            </a:r>
            <a:r>
              <a:rPr lang="en-US" sz="2000" b="1" i="1" smtClean="0">
                <a:solidFill>
                  <a:srgbClr val="660033"/>
                </a:solidFill>
              </a:rPr>
              <a:t> ACOST</a:t>
            </a:r>
            <a:r>
              <a:rPr lang="en-US" sz="2000" b="1" i="1" baseline="-25000" smtClean="0">
                <a:solidFill>
                  <a:srgbClr val="660033"/>
                </a:solidFill>
              </a:rPr>
              <a:t> </a:t>
            </a:r>
            <a:r>
              <a:rPr lang="en-US" sz="2000" b="1" i="1" smtClean="0">
                <a:solidFill>
                  <a:srgbClr val="660033"/>
                </a:solidFill>
              </a:rPr>
              <a:t>&lt;0,</a:t>
            </a:r>
            <a:r>
              <a:rPr lang="en-US" sz="2000" b="1" i="1" smtClean="0">
                <a:solidFill>
                  <a:srgbClr val="990033"/>
                </a:solidFill>
              </a:rPr>
              <a:t>  </a:t>
            </a:r>
            <a:endParaRPr lang="ru-RU" sz="2000" b="1" i="1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990033"/>
                </a:solidFill>
              </a:rPr>
              <a:t>Равновесный объем теневого дохода фирмы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endParaRPr lang="en-US" sz="2000" b="1" i="1" smtClean="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b="1" i="1" smtClean="0">
                <a:solidFill>
                  <a:srgbClr val="660033"/>
                </a:solidFill>
              </a:rPr>
              <a:t>Y</a:t>
            </a:r>
            <a:r>
              <a:rPr lang="en-US" sz="2000" b="1" i="1" baseline="-25000" smtClean="0">
                <a:solidFill>
                  <a:srgbClr val="660033"/>
                </a:solidFill>
              </a:rPr>
              <a:t>2</a:t>
            </a:r>
            <a:r>
              <a:rPr lang="en-US" sz="2000" b="1" i="1" smtClean="0">
                <a:solidFill>
                  <a:srgbClr val="660033"/>
                </a:solidFill>
              </a:rPr>
              <a:t>=(1/k)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</a:t>
            </a:r>
            <a:r>
              <a:rPr lang="en-US" sz="2000" b="1" i="1" smtClean="0">
                <a:solidFill>
                  <a:srgbClr val="660033"/>
                </a:solidFill>
              </a:rPr>
              <a:t>(1-(1-t-r)</a:t>
            </a:r>
            <a:r>
              <a:rPr lang="en-US" sz="2000" b="1" i="1" smtClean="0">
                <a:solidFill>
                  <a:srgbClr val="660033"/>
                </a:solidFill>
                <a:sym typeface="Symbol" pitchFamily="18" charset="2"/>
              </a:rPr>
              <a:t></a:t>
            </a:r>
            <a:r>
              <a:rPr lang="en-US" sz="2000" b="1" i="1" smtClean="0">
                <a:solidFill>
                  <a:srgbClr val="660033"/>
                </a:solidFill>
              </a:rPr>
              <a:t> R(T, ACOST)),            </a:t>
            </a:r>
            <a:r>
              <a:rPr lang="ru-RU" sz="2000" smtClean="0">
                <a:solidFill>
                  <a:srgbClr val="990033"/>
                </a:solidFill>
              </a:rPr>
              <a:t>если</a:t>
            </a:r>
            <a:r>
              <a:rPr lang="en-US" sz="2000" smtClean="0">
                <a:solidFill>
                  <a:srgbClr val="660033"/>
                </a:solidFill>
              </a:rPr>
              <a:t> </a:t>
            </a:r>
            <a:r>
              <a:rPr lang="en-US" sz="2000" b="1" i="1" smtClean="0">
                <a:solidFill>
                  <a:srgbClr val="660033"/>
                </a:solidFill>
              </a:rPr>
              <a:t>Y</a:t>
            </a:r>
            <a:r>
              <a:rPr lang="en-US" sz="2000" b="1" i="1" baseline="-25000" smtClean="0">
                <a:solidFill>
                  <a:srgbClr val="660033"/>
                </a:solidFill>
              </a:rPr>
              <a:t>2</a:t>
            </a:r>
            <a:r>
              <a:rPr lang="en-US" sz="2000" b="1" i="1" smtClean="0">
                <a:solidFill>
                  <a:srgbClr val="660033"/>
                </a:solidFill>
              </a:rPr>
              <a:t>&lt;Y</a:t>
            </a:r>
            <a:r>
              <a:rPr lang="en-US" sz="2000" smtClean="0">
                <a:solidFill>
                  <a:srgbClr val="990033"/>
                </a:solidFill>
              </a:rPr>
              <a:t>, </a:t>
            </a:r>
            <a:r>
              <a:rPr lang="ru-RU" sz="2000" smtClean="0">
                <a:solidFill>
                  <a:srgbClr val="990033"/>
                </a:solidFill>
              </a:rPr>
              <a:t>и</a:t>
            </a:r>
            <a:r>
              <a:rPr lang="en-US" sz="2000" smtClean="0">
                <a:solidFill>
                  <a:srgbClr val="990033"/>
                </a:solidFill>
              </a:rPr>
              <a:t>                                 </a:t>
            </a:r>
            <a:endParaRPr lang="ru-RU" sz="2000" smtClean="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990033"/>
                </a:solidFill>
              </a:rPr>
              <a:t>  </a:t>
            </a:r>
            <a:r>
              <a:rPr lang="en-US" sz="2000" b="1" i="1" smtClean="0">
                <a:solidFill>
                  <a:srgbClr val="660033"/>
                </a:solidFill>
              </a:rPr>
              <a:t>Y</a:t>
            </a:r>
            <a:r>
              <a:rPr lang="en-US" sz="2000" b="1" i="1" baseline="-25000" smtClean="0">
                <a:solidFill>
                  <a:srgbClr val="660033"/>
                </a:solidFill>
              </a:rPr>
              <a:t>2</a:t>
            </a:r>
            <a:r>
              <a:rPr lang="en-US" sz="2000" b="1" i="1" smtClean="0">
                <a:solidFill>
                  <a:srgbClr val="660033"/>
                </a:solidFill>
              </a:rPr>
              <a:t>=Y                </a:t>
            </a:r>
            <a:r>
              <a:rPr lang="en-US" sz="2000" b="1" i="1" smtClean="0">
                <a:solidFill>
                  <a:srgbClr val="990033"/>
                </a:solidFill>
              </a:rPr>
              <a:t> </a:t>
            </a:r>
            <a:r>
              <a:rPr lang="ru-RU" sz="2000" smtClean="0">
                <a:solidFill>
                  <a:srgbClr val="990033"/>
                </a:solidFill>
              </a:rPr>
              <a:t>в противном случае</a:t>
            </a:r>
            <a:r>
              <a:rPr lang="en-US" sz="2000" b="1" i="1" smtClean="0">
                <a:solidFill>
                  <a:srgbClr val="990033"/>
                </a:solidFill>
              </a:rPr>
              <a:t> </a:t>
            </a:r>
            <a:r>
              <a:rPr lang="en-US" sz="2000" b="1" i="1" smtClean="0"/>
              <a:t>                                                   </a:t>
            </a:r>
            <a:endParaRPr lang="ru-RU" sz="2000" b="1" i="1" smtClean="0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835150" y="303213"/>
            <a:ext cx="45370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990033"/>
                </a:solidFill>
              </a:rPr>
              <a:t>Теоретическая модель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/>
          <p:cNvSpPr txBox="1">
            <a:spLocks noChangeArrowheads="1"/>
          </p:cNvSpPr>
          <p:nvPr/>
        </p:nvSpPr>
        <p:spPr bwMode="auto">
          <a:xfrm>
            <a:off x="323850" y="1268413"/>
            <a:ext cx="8497888" cy="1570037"/>
          </a:xfrm>
          <a:prstGeom prst="rect">
            <a:avLst/>
          </a:prstGeom>
          <a:noFill/>
          <a:ln w="9525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>
                <a:solidFill>
                  <a:srgbClr val="990033"/>
                </a:solidFill>
              </a:rPr>
              <a:t>Если цена энергии растет, то растет и размер ТЭ</a:t>
            </a:r>
            <a:r>
              <a:rPr lang="en-US" sz="2400">
                <a:solidFill>
                  <a:srgbClr val="990033"/>
                </a:solidFill>
              </a:rPr>
              <a:t>, </a:t>
            </a:r>
          </a:p>
          <a:p>
            <a:pPr eaLnBrk="1" hangingPunct="1"/>
            <a:r>
              <a:rPr lang="ru-RU" sz="2400">
                <a:solidFill>
                  <a:srgbClr val="990033"/>
                </a:solidFill>
              </a:rPr>
              <a:t>Но только временно</a:t>
            </a:r>
            <a:r>
              <a:rPr lang="en-US" sz="2400">
                <a:solidFill>
                  <a:srgbClr val="990033"/>
                </a:solidFill>
              </a:rPr>
              <a:t>: </a:t>
            </a:r>
            <a:r>
              <a:rPr lang="ru-RU" sz="2400">
                <a:solidFill>
                  <a:srgbClr val="990033"/>
                </a:solidFill>
              </a:rPr>
              <a:t>пока не осуществлены дополнительные мероприятия по энергосбережению</a:t>
            </a:r>
            <a:endParaRPr lang="en-US" sz="2400">
              <a:solidFill>
                <a:srgbClr val="990033"/>
              </a:solidFill>
            </a:endParaRPr>
          </a:p>
          <a:p>
            <a:pPr eaLnBrk="1" hangingPunct="1"/>
            <a:r>
              <a:rPr lang="ru-RU" sz="2400">
                <a:solidFill>
                  <a:srgbClr val="990033"/>
                </a:solidFill>
              </a:rPr>
              <a:t>Вопрос</a:t>
            </a:r>
            <a:r>
              <a:rPr lang="en-US" sz="2400">
                <a:solidFill>
                  <a:srgbClr val="990033"/>
                </a:solidFill>
              </a:rPr>
              <a:t>: </a:t>
            </a:r>
            <a:r>
              <a:rPr lang="ru-RU" sz="2400">
                <a:solidFill>
                  <a:srgbClr val="990033"/>
                </a:solidFill>
              </a:rPr>
              <a:t>Что значит</a:t>
            </a:r>
            <a:r>
              <a:rPr lang="en-US" sz="2400">
                <a:solidFill>
                  <a:srgbClr val="990033"/>
                </a:solidFill>
              </a:rPr>
              <a:t> </a:t>
            </a:r>
            <a:r>
              <a:rPr lang="en-US" sz="2400" i="1">
                <a:solidFill>
                  <a:srgbClr val="660033"/>
                </a:solidFill>
              </a:rPr>
              <a:t>“</a:t>
            </a:r>
            <a:r>
              <a:rPr lang="ru-RU" sz="2400" i="1">
                <a:solidFill>
                  <a:srgbClr val="660033"/>
                </a:solidFill>
              </a:rPr>
              <a:t>временно</a:t>
            </a:r>
            <a:r>
              <a:rPr lang="en-US" sz="2400" i="1">
                <a:solidFill>
                  <a:srgbClr val="660033"/>
                </a:solidFill>
              </a:rPr>
              <a:t>”</a:t>
            </a:r>
            <a:r>
              <a:rPr lang="en-US" sz="2400">
                <a:solidFill>
                  <a:srgbClr val="990033"/>
                </a:solidFill>
              </a:rPr>
              <a:t>?</a:t>
            </a:r>
            <a:endParaRPr lang="ru-RU" sz="2400">
              <a:solidFill>
                <a:srgbClr val="990033"/>
              </a:solidFill>
            </a:endParaRP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3543300" y="25844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395288" y="3068638"/>
            <a:ext cx="8497887" cy="1927225"/>
          </a:xfrm>
          <a:prstGeom prst="rect">
            <a:avLst/>
          </a:prstGeom>
          <a:noFill/>
          <a:ln w="9525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000" b="1" i="1">
                <a:solidFill>
                  <a:srgbClr val="660033"/>
                </a:solidFill>
              </a:rPr>
              <a:t>James L, Sweeney:</a:t>
            </a:r>
            <a:r>
              <a:rPr lang="en-US" sz="2000">
                <a:solidFill>
                  <a:srgbClr val="990033"/>
                </a:solidFill>
              </a:rPr>
              <a:t> “</a:t>
            </a:r>
            <a:r>
              <a:rPr lang="ru-RU" sz="2000">
                <a:solidFill>
                  <a:srgbClr val="990033"/>
                </a:solidFill>
              </a:rPr>
              <a:t>Долгосрочное приспособление</a:t>
            </a:r>
            <a:r>
              <a:rPr lang="en-US" sz="2000">
                <a:solidFill>
                  <a:srgbClr val="990033"/>
                </a:solidFill>
              </a:rPr>
              <a:t> </a:t>
            </a:r>
            <a:r>
              <a:rPr lang="ru-RU" sz="2000">
                <a:solidFill>
                  <a:srgbClr val="990033"/>
                </a:solidFill>
              </a:rPr>
              <a:t>производства к изменению цен осуществляется существенно дольше, чем за несколько лет или даже за десятилетие</a:t>
            </a:r>
            <a:r>
              <a:rPr lang="en-US" sz="2000">
                <a:solidFill>
                  <a:srgbClr val="990033"/>
                </a:solidFill>
              </a:rPr>
              <a:t>”</a:t>
            </a:r>
            <a:r>
              <a:rPr lang="en-US" sz="2000"/>
              <a:t> </a:t>
            </a:r>
            <a:r>
              <a:rPr lang="en-US" sz="2000">
                <a:solidFill>
                  <a:srgbClr val="660033"/>
                </a:solidFill>
              </a:rPr>
              <a:t>– </a:t>
            </a:r>
            <a:r>
              <a:rPr lang="en-US" sz="2000" b="1" i="1">
                <a:solidFill>
                  <a:srgbClr val="660033"/>
                </a:solidFill>
              </a:rPr>
              <a:t>Sweeney, J,L, </a:t>
            </a:r>
            <a:r>
              <a:rPr lang="ru-RU" sz="2000" b="1" i="1">
                <a:solidFill>
                  <a:srgbClr val="660033"/>
                </a:solidFill>
              </a:rPr>
              <a:t>The Response of Energy Demand to Higher Prices: What Have We Learned?</a:t>
            </a:r>
            <a:r>
              <a:rPr lang="en-US" sz="2000" b="1" i="1">
                <a:solidFill>
                  <a:srgbClr val="660033"/>
                </a:solidFill>
              </a:rPr>
              <a:t>, AER, </a:t>
            </a:r>
            <a:r>
              <a:rPr lang="ru-RU" sz="2000" b="1" i="1">
                <a:solidFill>
                  <a:srgbClr val="660033"/>
                </a:solidFill>
              </a:rPr>
              <a:t>May, 1984</a:t>
            </a:r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323850" y="5084763"/>
            <a:ext cx="8569325" cy="1562100"/>
          </a:xfrm>
          <a:prstGeom prst="rect">
            <a:avLst/>
          </a:prstGeom>
          <a:noFill/>
          <a:ln w="9525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ru-RU" sz="2000">
                <a:solidFill>
                  <a:srgbClr val="990033"/>
                </a:solidFill>
              </a:rPr>
              <a:t>Согласно работе</a:t>
            </a:r>
            <a:r>
              <a:rPr lang="en-US" sz="2000">
                <a:solidFill>
                  <a:srgbClr val="990033"/>
                </a:solidFill>
              </a:rPr>
              <a:t> </a:t>
            </a:r>
            <a:r>
              <a:rPr lang="en-US" sz="2000" b="1" i="1">
                <a:solidFill>
                  <a:srgbClr val="660033"/>
                </a:solidFill>
              </a:rPr>
              <a:t>Beenstock and Dalziel (1986)</a:t>
            </a:r>
            <a:r>
              <a:rPr lang="en-US" sz="2000">
                <a:solidFill>
                  <a:srgbClr val="990033"/>
                </a:solidFill>
              </a:rPr>
              <a:t> </a:t>
            </a:r>
            <a:r>
              <a:rPr lang="ru-RU" sz="2000">
                <a:solidFill>
                  <a:srgbClr val="990033"/>
                </a:solidFill>
              </a:rPr>
              <a:t>краткосрочная и долгосрочная</a:t>
            </a:r>
            <a:r>
              <a:rPr lang="en-US" sz="2000">
                <a:solidFill>
                  <a:srgbClr val="990033"/>
                </a:solidFill>
              </a:rPr>
              <a:t> </a:t>
            </a:r>
            <a:r>
              <a:rPr lang="ru-RU" sz="2000">
                <a:solidFill>
                  <a:srgbClr val="990033"/>
                </a:solidFill>
              </a:rPr>
              <a:t>эластичность спроса на энергию по цене в Великобритании различались в </a:t>
            </a:r>
            <a:r>
              <a:rPr lang="en-US" sz="2000">
                <a:solidFill>
                  <a:srgbClr val="990033"/>
                </a:solidFill>
              </a:rPr>
              <a:t> </a:t>
            </a:r>
            <a:r>
              <a:rPr lang="en-US" sz="2000" b="1" i="1">
                <a:solidFill>
                  <a:srgbClr val="660033"/>
                </a:solidFill>
              </a:rPr>
              <a:t>1,6 </a:t>
            </a:r>
            <a:r>
              <a:rPr lang="ru-RU" sz="2000" b="1" i="1">
                <a:solidFill>
                  <a:srgbClr val="660033"/>
                </a:solidFill>
              </a:rPr>
              <a:t>раза</a:t>
            </a:r>
            <a:r>
              <a:rPr lang="en-US" sz="2000">
                <a:solidFill>
                  <a:srgbClr val="990033"/>
                </a:solidFill>
              </a:rPr>
              <a:t> </a:t>
            </a:r>
            <a:r>
              <a:rPr lang="ru-RU" sz="2000">
                <a:solidFill>
                  <a:srgbClr val="990033"/>
                </a:solidFill>
              </a:rPr>
              <a:t>в целом по экономике, а по промышленности – более, чем в</a:t>
            </a:r>
            <a:r>
              <a:rPr lang="en-US" sz="2000">
                <a:solidFill>
                  <a:srgbClr val="990033"/>
                </a:solidFill>
              </a:rPr>
              <a:t> </a:t>
            </a:r>
            <a:r>
              <a:rPr lang="en-US" sz="2000" b="1" i="1">
                <a:solidFill>
                  <a:srgbClr val="660033"/>
                </a:solidFill>
              </a:rPr>
              <a:t>2,6 times</a:t>
            </a:r>
            <a:endParaRPr lang="ru-RU" sz="2000" b="1" i="1">
              <a:solidFill>
                <a:srgbClr val="660033"/>
              </a:solidFill>
            </a:endParaRPr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323850" y="404813"/>
            <a:ext cx="84963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800" b="1" i="1">
                <a:solidFill>
                  <a:srgbClr val="800000"/>
                </a:solidFill>
              </a:rPr>
              <a:t>Второе объяснение: </a:t>
            </a:r>
            <a:r>
              <a:rPr lang="ru-RU" sz="2800">
                <a:solidFill>
                  <a:srgbClr val="800000"/>
                </a:solidFill>
              </a:rPr>
              <a:t>Препятствия снижению энергоемкости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01837"/>
          </a:xfrm>
          <a:ln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ru-RU" sz="3200" smtClean="0">
                <a:solidFill>
                  <a:srgbClr val="660033"/>
                </a:solidFill>
              </a:rPr>
              <a:t>Подход</a:t>
            </a:r>
            <a:r>
              <a:rPr lang="en-US" sz="3200" smtClean="0">
                <a:solidFill>
                  <a:srgbClr val="660033"/>
                </a:solidFill>
              </a:rPr>
              <a:t>: </a:t>
            </a:r>
            <a:r>
              <a:rPr lang="ru-RU" sz="3200" smtClean="0">
                <a:solidFill>
                  <a:srgbClr val="660033"/>
                </a:solidFill>
              </a:rPr>
              <a:t>анализ как перекрестных, так и панельных данных на большой выборке стран для периода </a:t>
            </a:r>
            <a:r>
              <a:rPr lang="en-US" sz="3200" smtClean="0">
                <a:solidFill>
                  <a:srgbClr val="660033"/>
                </a:solidFill>
              </a:rPr>
              <a:t>200</a:t>
            </a:r>
            <a:r>
              <a:rPr lang="ru-RU" sz="3200" smtClean="0">
                <a:solidFill>
                  <a:srgbClr val="660033"/>
                </a:solidFill>
              </a:rPr>
              <a:t>3</a:t>
            </a:r>
            <a:r>
              <a:rPr lang="en-US" sz="3200" smtClean="0">
                <a:solidFill>
                  <a:srgbClr val="660033"/>
                </a:solidFill>
              </a:rPr>
              <a:t>-200</a:t>
            </a:r>
            <a:r>
              <a:rPr lang="ru-RU" sz="3200" smtClean="0">
                <a:solidFill>
                  <a:srgbClr val="660033"/>
                </a:solidFill>
              </a:rPr>
              <a:t>6 гг,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2852738"/>
            <a:ext cx="8497887" cy="4005262"/>
          </a:xfrm>
        </p:spPr>
        <p:txBody>
          <a:bodyPr/>
          <a:lstStyle/>
          <a:p>
            <a:pPr eaLnBrk="1" hangingPunct="1">
              <a:spcAft>
                <a:spcPct val="60000"/>
              </a:spcAft>
            </a:pPr>
            <a:r>
              <a:rPr lang="ru-RU" smtClean="0">
                <a:solidFill>
                  <a:srgbClr val="990033"/>
                </a:solidFill>
              </a:rPr>
              <a:t>Оценка размеров ТЭ на основе метода спроса на деньги</a:t>
            </a:r>
            <a:r>
              <a:rPr lang="en-US" smtClean="0">
                <a:solidFill>
                  <a:srgbClr val="990033"/>
                </a:solidFill>
              </a:rPr>
              <a:t> </a:t>
            </a:r>
          </a:p>
          <a:p>
            <a:pPr eaLnBrk="1" hangingPunct="1">
              <a:spcAft>
                <a:spcPct val="60000"/>
              </a:spcAft>
            </a:pPr>
            <a:r>
              <a:rPr lang="ru-RU" smtClean="0">
                <a:solidFill>
                  <a:srgbClr val="990033"/>
                </a:solidFill>
              </a:rPr>
              <a:t>Статистический анализ: являются ли показатели доли ТЭ в ВВП чувствительными к изменению относительной цены энергии</a:t>
            </a:r>
            <a:r>
              <a:rPr lang="en-US" smtClean="0">
                <a:solidFill>
                  <a:srgbClr val="990033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59055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660033"/>
                </a:solidFill>
              </a:rPr>
              <a:t>Основные источники информации</a:t>
            </a:r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116013" y="1057275"/>
          <a:ext cx="6946900" cy="676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cument" r:id="rId4" imgW="5256490" imgH="5148639" progId="Word.Document.8">
                  <p:embed/>
                </p:oleObj>
              </mc:Choice>
              <mc:Fallback>
                <p:oleObj name="Document" r:id="rId4" imgW="5256490" imgH="5148639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057275"/>
                        <a:ext cx="6946900" cy="6769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660033"/>
                </a:solidFill>
              </a:rPr>
              <a:t>Модель для оценки доли наличных денег в общей денежной массе</a:t>
            </a:r>
            <a:endParaRPr lang="ru-RU" sz="3600" smtClean="0">
              <a:solidFill>
                <a:srgbClr val="660033"/>
              </a:solidFill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281988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600" i="1"/>
              <a:t>ln(</a:t>
            </a:r>
            <a:r>
              <a:rPr lang="ru-RU" sz="2600" i="1"/>
              <a:t>С</a:t>
            </a:r>
            <a:r>
              <a:rPr lang="de-DE" sz="2600" i="1"/>
              <a:t>/M2)=</a:t>
            </a:r>
            <a:r>
              <a:rPr lang="ru-RU" sz="2600" i="1">
                <a:sym typeface="Symbol" pitchFamily="18" charset="2"/>
              </a:rPr>
              <a:t></a:t>
            </a:r>
            <a:r>
              <a:rPr lang="ru-RU" sz="2600" baseline="-25000"/>
              <a:t>0</a:t>
            </a:r>
            <a:r>
              <a:rPr lang="de-DE" sz="2600" i="1"/>
              <a:t>+</a:t>
            </a:r>
            <a:r>
              <a:rPr lang="ru-RU" sz="2600" i="1">
                <a:sym typeface="Symbol" pitchFamily="18" charset="2"/>
              </a:rPr>
              <a:t></a:t>
            </a:r>
            <a:r>
              <a:rPr lang="de-DE" sz="2600" baseline="-25000"/>
              <a:t>1</a:t>
            </a:r>
            <a:r>
              <a:rPr lang="de-DE" sz="2600" i="1">
                <a:sym typeface="Symbol" pitchFamily="18" charset="2"/>
              </a:rPr>
              <a:t></a:t>
            </a:r>
            <a:r>
              <a:rPr lang="de-DE" sz="2600" i="1"/>
              <a:t>ln(1+Tr)·RL+</a:t>
            </a:r>
            <a:r>
              <a:rPr lang="ru-RU" sz="2600" i="1">
                <a:sym typeface="Symbol" pitchFamily="18" charset="2"/>
              </a:rPr>
              <a:t></a:t>
            </a:r>
            <a:r>
              <a:rPr lang="de-DE" sz="2600" baseline="-25000"/>
              <a:t>2</a:t>
            </a:r>
            <a:r>
              <a:rPr lang="de-DE" sz="2600" i="1"/>
              <a:t>·Sr + </a:t>
            </a:r>
            <a:r>
              <a:rPr lang="ru-RU" sz="2600" i="1">
                <a:sym typeface="Symbol" pitchFamily="18" charset="2"/>
              </a:rPr>
              <a:t></a:t>
            </a:r>
            <a:r>
              <a:rPr lang="de-DE" sz="2600" baseline="-25000"/>
              <a:t>3</a:t>
            </a:r>
            <a:r>
              <a:rPr lang="de-DE" sz="2600" i="1"/>
              <a:t>·ln(R)+</a:t>
            </a:r>
            <a:r>
              <a:rPr lang="ru-RU" sz="2600" i="1">
                <a:sym typeface="Symbol" pitchFamily="18" charset="2"/>
              </a:rPr>
              <a:t></a:t>
            </a:r>
            <a:r>
              <a:rPr lang="de-DE" sz="2600" baseline="-25000"/>
              <a:t>4</a:t>
            </a:r>
            <a:r>
              <a:rPr lang="de-DE" sz="2600" i="1"/>
              <a:t>·ln(y)+u</a:t>
            </a:r>
            <a:endParaRPr lang="ru-RU" sz="2600" i="1"/>
          </a:p>
          <a:p>
            <a:pPr eaLnBrk="1" hangingPunct="1"/>
            <a:r>
              <a:rPr lang="de-DE" sz="2400">
                <a:solidFill>
                  <a:srgbClr val="800000"/>
                </a:solidFill>
              </a:rPr>
              <a:t> </a:t>
            </a:r>
            <a:endParaRPr lang="ru-RU" sz="2400">
              <a:solidFill>
                <a:srgbClr val="800000"/>
              </a:solidFill>
            </a:endParaRPr>
          </a:p>
          <a:p>
            <a:pPr eaLnBrk="1" hangingPunct="1">
              <a:spcAft>
                <a:spcPct val="50000"/>
              </a:spcAft>
            </a:pPr>
            <a:r>
              <a:rPr lang="ru-RU" sz="2600" i="1"/>
              <a:t>С/</a:t>
            </a:r>
            <a:r>
              <a:rPr lang="en-US" sz="2600" i="1"/>
              <a:t>M</a:t>
            </a:r>
            <a:r>
              <a:rPr lang="ru-RU" sz="2600" i="1"/>
              <a:t>2</a:t>
            </a:r>
            <a:r>
              <a:rPr lang="ru-RU" sz="2000">
                <a:solidFill>
                  <a:srgbClr val="800000"/>
                </a:solidFill>
              </a:rPr>
              <a:t> -  доля наличных денег во всей денежной массе</a:t>
            </a:r>
            <a:endParaRPr lang="en-US" sz="2000" i="1">
              <a:solidFill>
                <a:srgbClr val="800000"/>
              </a:solidFill>
            </a:endParaRPr>
          </a:p>
          <a:p>
            <a:pPr eaLnBrk="1" hangingPunct="1">
              <a:spcAft>
                <a:spcPct val="50000"/>
              </a:spcAft>
            </a:pPr>
            <a:r>
              <a:rPr lang="en-US" sz="2600" i="1"/>
              <a:t>Tr</a:t>
            </a:r>
            <a:r>
              <a:rPr lang="en-US" sz="2000">
                <a:solidFill>
                  <a:srgbClr val="800000"/>
                </a:solidFill>
              </a:rPr>
              <a:t> </a:t>
            </a:r>
            <a:r>
              <a:rPr lang="ru-RU" sz="2000">
                <a:solidFill>
                  <a:srgbClr val="800000"/>
                </a:solidFill>
              </a:rPr>
              <a:t>- средняя ставка налогов, </a:t>
            </a:r>
          </a:p>
          <a:p>
            <a:pPr eaLnBrk="1" hangingPunct="1">
              <a:spcAft>
                <a:spcPct val="50000"/>
              </a:spcAft>
            </a:pPr>
            <a:r>
              <a:rPr lang="de-DE" sz="2600" i="1"/>
              <a:t>RL</a:t>
            </a:r>
            <a:r>
              <a:rPr lang="ru-RU" sz="2000" i="1"/>
              <a:t> </a:t>
            </a:r>
            <a:r>
              <a:rPr lang="ru-RU" sz="2000" i="1">
                <a:solidFill>
                  <a:srgbClr val="800000"/>
                </a:solidFill>
              </a:rPr>
              <a:t>– </a:t>
            </a:r>
            <a:r>
              <a:rPr lang="ru-RU" sz="2000">
                <a:solidFill>
                  <a:srgbClr val="800000"/>
                </a:solidFill>
              </a:rPr>
              <a:t>индекс качества институтов: Верховенство Закона</a:t>
            </a:r>
            <a:endParaRPr lang="en-US" sz="2000">
              <a:solidFill>
                <a:srgbClr val="800000"/>
              </a:solidFill>
            </a:endParaRPr>
          </a:p>
          <a:p>
            <a:pPr eaLnBrk="1" hangingPunct="1">
              <a:spcAft>
                <a:spcPct val="50000"/>
              </a:spcAft>
            </a:pPr>
            <a:r>
              <a:rPr lang="de-DE" sz="2600" i="1"/>
              <a:t>Sr</a:t>
            </a:r>
            <a:r>
              <a:rPr lang="ru-RU" sz="2000">
                <a:solidFill>
                  <a:srgbClr val="800000"/>
                </a:solidFill>
              </a:rPr>
              <a:t>– доля субсидий и трансфертов в совокупном доходе,</a:t>
            </a:r>
            <a:endParaRPr lang="en-US" sz="2000" i="1">
              <a:solidFill>
                <a:srgbClr val="800000"/>
              </a:solidFill>
            </a:endParaRPr>
          </a:p>
          <a:p>
            <a:pPr eaLnBrk="1" hangingPunct="1">
              <a:spcAft>
                <a:spcPct val="50000"/>
              </a:spcAft>
            </a:pPr>
            <a:r>
              <a:rPr lang="en-US" sz="2600" i="1"/>
              <a:t>R</a:t>
            </a:r>
            <a:r>
              <a:rPr lang="ru-RU" sz="2600" i="1"/>
              <a:t> </a:t>
            </a:r>
            <a:r>
              <a:rPr lang="ru-RU" sz="2000">
                <a:solidFill>
                  <a:srgbClr val="800000"/>
                </a:solidFill>
              </a:rPr>
              <a:t>– ставка процента по депозитам; </a:t>
            </a:r>
          </a:p>
          <a:p>
            <a:pPr eaLnBrk="1" hangingPunct="1">
              <a:spcAft>
                <a:spcPct val="50000"/>
              </a:spcAft>
            </a:pPr>
            <a:r>
              <a:rPr lang="en-US" sz="2600" i="1"/>
              <a:t>y</a:t>
            </a:r>
            <a:r>
              <a:rPr lang="en-US" sz="2600" i="1">
                <a:solidFill>
                  <a:srgbClr val="800000"/>
                </a:solidFill>
              </a:rPr>
              <a:t> </a:t>
            </a:r>
            <a:r>
              <a:rPr lang="en-US" sz="2000">
                <a:solidFill>
                  <a:srgbClr val="800000"/>
                </a:solidFill>
              </a:rPr>
              <a:t>  </a:t>
            </a:r>
            <a:r>
              <a:rPr lang="ru-RU" sz="2000">
                <a:solidFill>
                  <a:srgbClr val="800000"/>
                </a:solidFill>
              </a:rPr>
              <a:t>– душевой доход, </a:t>
            </a:r>
          </a:p>
          <a:p>
            <a:pPr eaLnBrk="1" hangingPunct="1">
              <a:spcAft>
                <a:spcPct val="50000"/>
              </a:spcAft>
            </a:pPr>
            <a:r>
              <a:rPr lang="de-DE" sz="2600" i="1"/>
              <a:t>ln(1+ Tr)·RL</a:t>
            </a:r>
            <a:r>
              <a:rPr lang="ru-RU" sz="2000" i="1">
                <a:solidFill>
                  <a:srgbClr val="800000"/>
                </a:solidFill>
              </a:rPr>
              <a:t> – </a:t>
            </a:r>
            <a:r>
              <a:rPr lang="ru-RU" sz="2000">
                <a:solidFill>
                  <a:srgbClr val="800000"/>
                </a:solidFill>
              </a:rPr>
              <a:t>интерактивная переменная: совместное воздействие налоговой нагрузки и качества институтов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400">
                <a:solidFill>
                  <a:srgbClr val="660033"/>
                </a:solidFill>
              </a:rPr>
              <a:t>Оценка соотношения объема наличности </a:t>
            </a:r>
            <a:r>
              <a:rPr lang="ru-RU" sz="2400" b="1" i="1">
                <a:solidFill>
                  <a:srgbClr val="660033"/>
                </a:solidFill>
              </a:rPr>
              <a:t>С</a:t>
            </a:r>
            <a:r>
              <a:rPr lang="ru-RU" sz="2400">
                <a:solidFill>
                  <a:srgbClr val="660033"/>
                </a:solidFill>
              </a:rPr>
              <a:t> и денежной массы </a:t>
            </a:r>
            <a:r>
              <a:rPr lang="en-US" sz="2400" b="1" i="1">
                <a:solidFill>
                  <a:srgbClr val="660033"/>
                </a:solidFill>
              </a:rPr>
              <a:t>M2 </a:t>
            </a:r>
            <a:r>
              <a:rPr lang="en-US" sz="2400">
                <a:solidFill>
                  <a:srgbClr val="660033"/>
                </a:solidFill>
              </a:rPr>
              <a:t>(</a:t>
            </a:r>
            <a:r>
              <a:rPr lang="ru-RU" sz="2400">
                <a:solidFill>
                  <a:srgbClr val="660033"/>
                </a:solidFill>
              </a:rPr>
              <a:t>зависимая переменная</a:t>
            </a:r>
            <a:r>
              <a:rPr lang="en-US" sz="2400">
                <a:solidFill>
                  <a:srgbClr val="660033"/>
                </a:solidFill>
              </a:rPr>
              <a:t>  </a:t>
            </a:r>
            <a:r>
              <a:rPr lang="en-US" sz="2400" b="1" i="1">
                <a:solidFill>
                  <a:srgbClr val="660033"/>
                </a:solidFill>
              </a:rPr>
              <a:t>Ln(C/M2</a:t>
            </a:r>
            <a:r>
              <a:rPr lang="ru-RU" sz="2400" b="1" i="1">
                <a:solidFill>
                  <a:srgbClr val="660033"/>
                </a:solidFill>
              </a:rPr>
              <a:t>)</a:t>
            </a:r>
            <a:r>
              <a:rPr lang="ru-RU" sz="2400" b="1" i="1" baseline="30000">
                <a:solidFill>
                  <a:srgbClr val="660033"/>
                </a:solidFill>
              </a:rPr>
              <a:t>*</a:t>
            </a:r>
            <a:endParaRPr lang="ru-RU" sz="2400" baseline="30000">
              <a:solidFill>
                <a:srgbClr val="660033"/>
              </a:solidFill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35013" y="48164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7412" name="Rectangle 68"/>
          <p:cNvSpPr>
            <a:spLocks noChangeArrowheads="1"/>
          </p:cNvSpPr>
          <p:nvPr/>
        </p:nvSpPr>
        <p:spPr bwMode="auto">
          <a:xfrm>
            <a:off x="0" y="579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052513"/>
          <a:ext cx="9144000" cy="47418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23728"/>
                <a:gridCol w="1224136"/>
                <a:gridCol w="1224136"/>
                <a:gridCol w="1152128"/>
                <a:gridCol w="1152128"/>
                <a:gridCol w="1152128"/>
                <a:gridCol w="1115616"/>
              </a:tblGrid>
              <a:tr h="315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2003 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г,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 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г,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 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г,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 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г,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 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г,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 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г,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5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Наблюдения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31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Константа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1,69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(–7,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(–10,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(–9,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1,48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(–5,65)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1,55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(–10,05)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1,63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(–10,57)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31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Интерактивный 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</a:t>
                      </a:r>
                      <a:r>
                        <a:rPr lang="en-US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ru-RU" sz="180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</a:t>
                      </a: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(1+</a:t>
                      </a:r>
                      <a:r>
                        <a:rPr lang="en-US" sz="1800" baseline="0" dirty="0" err="1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</a:t>
                      </a: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)∙</a:t>
                      </a:r>
                      <a:r>
                        <a:rPr lang="en-US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RL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(–2,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(–2,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–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1,63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(–2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,51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1,48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2,52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1,35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(–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2,21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40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субсидий в ВВП</a:t>
                      </a:r>
                      <a:endParaRPr lang="ru-RU" sz="180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4,43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(4,33)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4,58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(5,07)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3,68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(5,12)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2,85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(2,90)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3,14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(2,83)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(2,65)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31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</a:t>
                      </a:r>
                      <a:r>
                        <a:rPr lang="ru-RU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(Ставка процента) 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–2,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–3,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–2,14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0,22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–2,71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–2,77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31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Ln( </a:t>
                      </a:r>
                      <a:r>
                        <a:rPr lang="ru-RU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ВВП на душу</a:t>
                      </a:r>
                      <a:r>
                        <a:rPr lang="en-US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–4,9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–4,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0,40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–3,40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–5,29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0,32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–4,76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5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R-squared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0,571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0,6075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0,6285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0,6841</a:t>
                      </a:r>
                      <a:endParaRPr lang="ru-RU" sz="1800" b="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0,4162</a:t>
                      </a:r>
                      <a:endParaRPr lang="ru-RU" sz="1800" b="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0,3562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5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F-value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24,14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800" b="0" baseline="0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26,53</a:t>
                      </a:r>
                      <a:endParaRPr lang="ru-RU" sz="1800" b="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35,73</a:t>
                      </a:r>
                      <a:endParaRPr lang="ru-RU" sz="1800" b="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21,19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5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Root mse</a:t>
                      </a:r>
                      <a:endParaRPr lang="ru-RU" sz="180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0,5</a:t>
                      </a:r>
                      <a:r>
                        <a:rPr lang="en-US" sz="1800" b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312</a:t>
                      </a:r>
                      <a:endParaRPr lang="ru-RU" sz="1800" b="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0,5</a:t>
                      </a:r>
                      <a:r>
                        <a:rPr lang="en-US" sz="1800" b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4567</a:t>
                      </a:r>
                      <a:endParaRPr lang="ru-RU" sz="1800" b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0,</a:t>
                      </a:r>
                      <a:r>
                        <a:rPr lang="en-US" sz="1800" b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r>
                        <a:rPr lang="ru-RU" sz="1800" b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r>
                        <a:rPr lang="en-US" sz="1800" b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Calibri"/>
                        </a:rPr>
                        <a:t>721</a:t>
                      </a:r>
                      <a:endParaRPr lang="ru-RU" sz="1800" b="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0,49331</a:t>
                      </a:r>
                      <a:endParaRPr lang="ru-RU" sz="1800" b="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0,655</a:t>
                      </a:r>
                      <a:endParaRPr lang="ru-RU" sz="1800" b="0" baseline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0,6891</a:t>
                      </a:r>
                      <a:endParaRPr lang="ru-RU" sz="1800" b="0" baseline="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503" name="TextBox 2"/>
          <p:cNvSpPr txBox="1">
            <a:spLocks noChangeArrowheads="1"/>
          </p:cNvSpPr>
          <p:nvPr/>
        </p:nvSpPr>
        <p:spPr bwMode="auto">
          <a:xfrm>
            <a:off x="323850" y="6218238"/>
            <a:ext cx="863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800000"/>
                </a:solidFill>
              </a:rPr>
              <a:t>*Показатели в скобках – статистика Стьюдента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755650" y="404813"/>
            <a:ext cx="8064500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800">
                <a:solidFill>
                  <a:srgbClr val="800000"/>
                </a:solidFill>
              </a:rPr>
              <a:t>Настройка (калибрование) модели: интерпретация результатов </a:t>
            </a:r>
          </a:p>
          <a:p>
            <a:pPr eaLnBrk="1" hangingPunct="1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42988" y="1412875"/>
            <a:ext cx="7273925" cy="5046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cs typeface="+mn-cs"/>
              </a:rPr>
              <a:t>Основные предположения и особенности</a:t>
            </a:r>
            <a:r>
              <a:rPr lang="en-US" sz="2000" dirty="0">
                <a:cs typeface="+mn-cs"/>
              </a:rPr>
              <a:t>:</a:t>
            </a:r>
            <a:endParaRPr lang="ru-RU" sz="2000" dirty="0">
              <a:cs typeface="+mn-cs"/>
            </a:endParaRPr>
          </a:p>
          <a:p>
            <a:pPr>
              <a:defRPr/>
            </a:pPr>
            <a:endParaRPr lang="ru-RU" sz="2000" dirty="0">
              <a:cs typeface="+mn-cs"/>
            </a:endParaRP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800000"/>
                </a:solidFill>
                <a:cs typeface="+mn-cs"/>
              </a:rPr>
              <a:t>ТЭ обслуживается наличностью как в национальных валютах и так и в долларах США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800000"/>
                </a:solidFill>
                <a:cs typeface="+mn-cs"/>
              </a:rPr>
              <a:t>Одинаковые доли ТЭ обслуживаются долларами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800000"/>
                </a:solidFill>
                <a:cs typeface="+mn-cs"/>
              </a:rPr>
              <a:t>Средняя доля ТЭ в странах мира в базовый год (2003) берется из внешнего источника,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800000"/>
                </a:solidFill>
                <a:cs typeface="+mn-cs"/>
              </a:rPr>
              <a:t>В основе расчетов динамики изменения ТЭ – динамика ТЭ в стране</a:t>
            </a:r>
            <a:r>
              <a:rPr lang="en-US" sz="2000" dirty="0">
                <a:solidFill>
                  <a:srgbClr val="800000"/>
                </a:solidFill>
                <a:cs typeface="+mn-cs"/>
              </a:rPr>
              <a:t>-</a:t>
            </a:r>
            <a:r>
              <a:rPr lang="ru-RU" sz="2000" dirty="0">
                <a:solidFill>
                  <a:srgbClr val="800000"/>
                </a:solidFill>
                <a:cs typeface="+mn-cs"/>
              </a:rPr>
              <a:t>образце</a:t>
            </a:r>
            <a:r>
              <a:rPr lang="en-US" sz="2000" dirty="0">
                <a:solidFill>
                  <a:srgbClr val="800000"/>
                </a:solidFill>
                <a:cs typeface="+mn-cs"/>
              </a:rPr>
              <a:t> (</a:t>
            </a:r>
            <a:r>
              <a:rPr lang="ru-RU" sz="2000" dirty="0">
                <a:solidFill>
                  <a:srgbClr val="800000"/>
                </a:solidFill>
                <a:cs typeface="+mn-cs"/>
              </a:rPr>
              <a:t>США), также взятая из внешнего источника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ru-RU" sz="2000" dirty="0">
                <a:solidFill>
                  <a:srgbClr val="800000"/>
                </a:solidFill>
                <a:cs typeface="+mn-cs"/>
              </a:rPr>
              <a:t>В качестве внешнего источника берутся данные, рассчитанные с использованием модели </a:t>
            </a:r>
            <a:r>
              <a:rPr lang="en-US" sz="2000" dirty="0">
                <a:solidFill>
                  <a:srgbClr val="800000"/>
                </a:solidFill>
                <a:cs typeface="+mn-cs"/>
              </a:rPr>
              <a:t>MIMIC: </a:t>
            </a:r>
            <a:r>
              <a:rPr lang="en-US" sz="2000" dirty="0">
                <a:solidFill>
                  <a:srgbClr val="7030A0"/>
                </a:solidFill>
                <a:cs typeface="+mn-cs"/>
              </a:rPr>
              <a:t>Schneider, F,, A, </a:t>
            </a:r>
            <a:r>
              <a:rPr lang="en-US" sz="2000" dirty="0" err="1">
                <a:solidFill>
                  <a:srgbClr val="7030A0"/>
                </a:solidFill>
                <a:cs typeface="+mn-cs"/>
              </a:rPr>
              <a:t>Buehn</a:t>
            </a:r>
            <a:r>
              <a:rPr lang="en-US" sz="2000" dirty="0">
                <a:solidFill>
                  <a:srgbClr val="7030A0"/>
                </a:solidFill>
                <a:cs typeface="+mn-cs"/>
              </a:rPr>
              <a:t>  and E, Montenegro (2010) </a:t>
            </a:r>
            <a:r>
              <a:rPr lang="en-US" sz="1400" i="1" dirty="0">
                <a:solidFill>
                  <a:srgbClr val="7030A0"/>
                </a:solidFill>
                <a:cs typeface="+mn-cs"/>
              </a:rPr>
              <a:t>Shadow Economies all over the World: New Estimates for 162 Countries from 1999 to 2007</a:t>
            </a:r>
            <a:r>
              <a:rPr lang="en-US" sz="1400" dirty="0">
                <a:solidFill>
                  <a:srgbClr val="7030A0"/>
                </a:solidFill>
                <a:cs typeface="+mn-cs"/>
              </a:rPr>
              <a:t> Electronic Publication, Name of file: SHADOW ECONOMIES_June8_2010_Finalversion,doc,</a:t>
            </a:r>
            <a:endParaRPr lang="ru-RU" sz="1400" dirty="0">
              <a:solidFill>
                <a:srgbClr val="7030A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rgbClr val="800000"/>
                </a:solidFill>
              </a:rPr>
              <a:t>Средние размеры ТЭ по группам стран в % от ВВП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771525" y="4941888"/>
            <a:ext cx="76327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>
                <a:solidFill>
                  <a:srgbClr val="800000"/>
                </a:solidFill>
              </a:rPr>
              <a:t>Источник: оценка автора на основе метода спроса на деньги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11163" y="1557338"/>
          <a:ext cx="8351837" cy="3119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5947"/>
                <a:gridCol w="1007980"/>
                <a:gridCol w="1064835"/>
                <a:gridCol w="879126"/>
                <a:gridCol w="920838"/>
                <a:gridCol w="879126"/>
                <a:gridCol w="863985"/>
              </a:tblGrid>
              <a:tr h="373669"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2003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Выборка в целом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42,3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39,5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ОЭСР</a:t>
                      </a:r>
                      <a:r>
                        <a:rPr lang="ru-RU" sz="2400" u="none" strike="noStrike" dirty="0" smtClean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22 </a:t>
                      </a:r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страны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13,4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14,7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16,1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Восточная Европа и Балтия, 13 стран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30,7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28,3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27,3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27,4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СНГ, 7 стран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48,5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669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43,3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39,1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40,8</a:t>
                      </a:r>
                      <a:endParaRPr lang="ru-RU" sz="2400" b="0" i="0" u="none" strike="noStrike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2400" b="0" i="0" u="none" strike="noStrike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09" marR="7909" marT="7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50825" y="1484313"/>
          <a:ext cx="9342438" cy="597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Документ" r:id="rId3" imgW="7041853" imgH="4509602" progId="Word.Document.12">
                  <p:embed/>
                </p:oleObj>
              </mc:Choice>
              <mc:Fallback>
                <p:oleObj name="Документ" r:id="rId3" imgW="7041853" imgH="450960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84313"/>
                        <a:ext cx="9342438" cy="597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395288" y="5380038"/>
            <a:ext cx="84963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i="1">
                <a:solidFill>
                  <a:srgbClr val="800000"/>
                </a:solidFill>
              </a:rPr>
              <a:t>*p</a:t>
            </a:r>
            <a:r>
              <a:rPr lang="en-US" i="1" baseline="-25000">
                <a:solidFill>
                  <a:srgbClr val="800000"/>
                </a:solidFill>
              </a:rPr>
              <a:t>E</a:t>
            </a:r>
            <a:r>
              <a:rPr lang="ru-RU">
                <a:solidFill>
                  <a:srgbClr val="800000"/>
                </a:solidFill>
              </a:rPr>
              <a:t> - цена энергии, </a:t>
            </a:r>
            <a:r>
              <a:rPr lang="ru-RU" i="1">
                <a:solidFill>
                  <a:srgbClr val="800000"/>
                </a:solidFill>
              </a:rPr>
              <a:t>P</a:t>
            </a:r>
            <a:r>
              <a:rPr lang="ru-RU">
                <a:solidFill>
                  <a:srgbClr val="800000"/>
                </a:solidFill>
              </a:rPr>
              <a:t> - средняя уровень цен в экономике; таким образом,      </a:t>
            </a:r>
            <a:r>
              <a:rPr lang="ru-RU" i="1">
                <a:solidFill>
                  <a:srgbClr val="800000"/>
                </a:solidFill>
              </a:rPr>
              <a:t>P/ p</a:t>
            </a:r>
            <a:r>
              <a:rPr lang="en-US" i="1" baseline="-25000">
                <a:solidFill>
                  <a:srgbClr val="800000"/>
                </a:solidFill>
              </a:rPr>
              <a:t>E</a:t>
            </a:r>
            <a:r>
              <a:rPr lang="ru-RU">
                <a:solidFill>
                  <a:srgbClr val="800000"/>
                </a:solidFill>
              </a:rPr>
              <a:t> - величина обратная к реальной цене энергии,</a:t>
            </a:r>
          </a:p>
          <a:p>
            <a:pPr eaLnBrk="1" hangingPunct="1">
              <a:buFont typeface="Arial" charset="0"/>
              <a:buChar char="•"/>
            </a:pPr>
            <a:endParaRPr lang="ru-RU">
              <a:solidFill>
                <a:srgbClr val="800000"/>
              </a:solidFill>
            </a:endParaRPr>
          </a:p>
          <a:p>
            <a:pPr eaLnBrk="1" hangingPunct="1"/>
            <a:r>
              <a:rPr lang="ru-RU">
                <a:solidFill>
                  <a:srgbClr val="800000"/>
                </a:solidFill>
              </a:rPr>
              <a:t>** Переменная качества регулирования  </a:t>
            </a:r>
            <a:r>
              <a:rPr lang="ru-RU" i="1">
                <a:solidFill>
                  <a:srgbClr val="800000"/>
                </a:solidFill>
              </a:rPr>
              <a:t>RQ</a:t>
            </a:r>
            <a:r>
              <a:rPr lang="ru-RU">
                <a:solidFill>
                  <a:srgbClr val="800000"/>
                </a:solidFill>
              </a:rPr>
              <a:t> инструментирована с использованием переменной детской смертности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468313" y="260350"/>
            <a:ext cx="820737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800000"/>
                </a:solidFill>
              </a:rPr>
              <a:t>Оценка размера теневой экономики в странах мира с использованием переменной реальной цены энергии на основе метода </a:t>
            </a:r>
            <a:r>
              <a:rPr lang="ru-RU" i="1">
                <a:solidFill>
                  <a:srgbClr val="800000"/>
                </a:solidFill>
              </a:rPr>
              <a:t>IVLS</a:t>
            </a:r>
            <a:r>
              <a:rPr lang="ru-RU" i="1" baseline="30000">
                <a:solidFill>
                  <a:srgbClr val="800000"/>
                </a:solidFill>
              </a:rPr>
              <a:t>*</a:t>
            </a:r>
            <a:r>
              <a:rPr lang="ru-RU">
                <a:solidFill>
                  <a:srgbClr val="800000"/>
                </a:solidFill>
              </a:rPr>
              <a:t> (Зависимая переменная </a:t>
            </a:r>
            <a:r>
              <a:rPr lang="en-US">
                <a:solidFill>
                  <a:srgbClr val="800000"/>
                </a:solidFill>
              </a:rPr>
              <a:t>l</a:t>
            </a:r>
            <a:r>
              <a:rPr lang="ru-RU">
                <a:solidFill>
                  <a:srgbClr val="800000"/>
                </a:solidFill>
              </a:rPr>
              <a:t>n</a:t>
            </a:r>
            <a:r>
              <a:rPr lang="ru-RU" i="1">
                <a:solidFill>
                  <a:srgbClr val="800000"/>
                </a:solidFill>
              </a:rPr>
              <a:t>(Доля теневой экономики в ВВП)</a:t>
            </a:r>
            <a:r>
              <a:rPr lang="ru-RU">
                <a:solidFill>
                  <a:srgbClr val="800000"/>
                </a:solidFill>
              </a:rPr>
              <a:t>, оценка ковариационной матрицы по методу Уайта)</a:t>
            </a:r>
          </a:p>
          <a:p>
            <a:pPr eaLnBrk="1" hangingPunct="1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288" y="765175"/>
            <a:ext cx="8229600" cy="56165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ru-RU" sz="4000" dirty="0" smtClean="0">
                <a:solidFill>
                  <a:srgbClr val="800000"/>
                </a:solidFill>
              </a:rPr>
              <a:t>Теневая экономика:</a:t>
            </a:r>
          </a:p>
          <a:p>
            <a:pPr indent="-342000"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800000"/>
                </a:solidFill>
              </a:rPr>
              <a:t>Структурный феномен: влияет на распределение ресурсов и эффективность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800000"/>
                </a:solidFill>
              </a:rPr>
              <a:t>Индикатор качества институтов (неблагополучия): «Сколько денег крутится в тени?»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800000"/>
                </a:solidFill>
              </a:rPr>
              <a:t>Интуитивно: повышение цен на энергоресурсы увеличивает размеры теневой экономики (долю теневого сектора в ВВП)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3616325" y="9175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0" y="476250"/>
            <a:ext cx="87852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800">
                <a:solidFill>
                  <a:srgbClr val="660033"/>
                </a:solidFill>
              </a:rPr>
              <a:t>Сравнение оценок размеров ТЭ двумя методами для </a:t>
            </a:r>
            <a:r>
              <a:rPr lang="en-US" sz="2800">
                <a:solidFill>
                  <a:srgbClr val="660033"/>
                </a:solidFill>
              </a:rPr>
              <a:t> 2004</a:t>
            </a:r>
            <a:r>
              <a:rPr lang="ru-RU" sz="2800">
                <a:solidFill>
                  <a:srgbClr val="660033"/>
                </a:solidFill>
              </a:rPr>
              <a:t> г,</a:t>
            </a:r>
          </a:p>
        </p:txBody>
      </p:sp>
      <p:graphicFrame>
        <p:nvGraphicFramePr>
          <p:cNvPr id="21508" name="Object 6"/>
          <p:cNvGraphicFramePr>
            <a:graphicFrameLocks noChangeAspect="1"/>
          </p:cNvGraphicFramePr>
          <p:nvPr/>
        </p:nvGraphicFramePr>
        <p:xfrm>
          <a:off x="323850" y="1916113"/>
          <a:ext cx="4341813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Worksheet" r:id="rId3" imgW="4160628" imgH="4107108" progId="Excel.Sheet.8">
                  <p:embed/>
                </p:oleObj>
              </mc:Choice>
              <mc:Fallback>
                <p:oleObj name="Worksheet" r:id="rId3" imgW="4160628" imgH="4107108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916113"/>
                        <a:ext cx="4341813" cy="420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09" name="Object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1844675"/>
            <a:ext cx="4173537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r>
              <a:rPr lang="ru-RU" sz="2800" smtClean="0">
                <a:solidFill>
                  <a:srgbClr val="800000"/>
                </a:solidFill>
              </a:rPr>
              <a:t>Показатели доли теневой экономики в ВВП: сводная статистика</a:t>
            </a:r>
            <a:endParaRPr lang="ru-RU" smtClean="0">
              <a:solidFill>
                <a:srgbClr val="8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750" y="1341438"/>
          <a:ext cx="8135938" cy="467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9109"/>
                <a:gridCol w="1892866"/>
                <a:gridCol w="1367989"/>
                <a:gridCol w="1151991"/>
                <a:gridCol w="1007992"/>
                <a:gridCol w="1295990"/>
              </a:tblGrid>
              <a:tr h="721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800000"/>
                          </a:solidFill>
                          <a:effectLst/>
                        </a:rPr>
                        <a:t>Число </a:t>
                      </a:r>
                      <a:r>
                        <a:rPr lang="ru-RU" sz="2000" b="1" dirty="0" smtClean="0">
                          <a:solidFill>
                            <a:srgbClr val="800000"/>
                          </a:solidFill>
                          <a:effectLst/>
                        </a:rPr>
                        <a:t>наблюдений</a:t>
                      </a:r>
                      <a:endParaRPr lang="ru-RU" sz="2000" b="1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800000"/>
                          </a:solidFill>
                          <a:effectLst/>
                        </a:rPr>
                        <a:t>Среднее значение</a:t>
                      </a:r>
                      <a:endParaRPr lang="ru-RU" sz="2000" b="1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800000"/>
                          </a:solidFill>
                          <a:effectLst/>
                        </a:rPr>
                        <a:t>Откло-нение</a:t>
                      </a:r>
                      <a:endParaRPr lang="ru-RU" sz="2000" b="1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800000"/>
                          </a:solidFill>
                          <a:effectLst/>
                        </a:rPr>
                        <a:t>Мини-</a:t>
                      </a:r>
                      <a:r>
                        <a:rPr lang="ru-RU" sz="2000" b="1" dirty="0" err="1" smtClean="0">
                          <a:solidFill>
                            <a:srgbClr val="800000"/>
                          </a:solidFill>
                          <a:effectLst/>
                        </a:rPr>
                        <a:t>мум</a:t>
                      </a:r>
                      <a:endParaRPr lang="ru-RU" sz="2000" b="1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800000"/>
                          </a:solidFill>
                          <a:effectLst/>
                        </a:rPr>
                        <a:t>Макси-</a:t>
                      </a:r>
                      <a:r>
                        <a:rPr lang="ru-RU" sz="2000" b="1" dirty="0" err="1" smtClean="0">
                          <a:solidFill>
                            <a:srgbClr val="800000"/>
                          </a:solidFill>
                          <a:effectLst/>
                        </a:rPr>
                        <a:t>мум</a:t>
                      </a:r>
                      <a:endParaRPr lang="ru-RU" sz="2000" b="1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sm03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105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0,17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0,73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800000"/>
                          </a:solidFill>
                          <a:effectLst/>
                        </a:rPr>
                        <a:t>ss03</a:t>
                      </a:r>
                      <a:endParaRPr lang="ru-RU" sz="2000" b="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161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sm04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108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0,17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0,74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800000"/>
                          </a:solidFill>
                          <a:effectLst/>
                        </a:rPr>
                        <a:t>ss04</a:t>
                      </a:r>
                      <a:endParaRPr lang="ru-RU" sz="2000" b="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161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0,67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sm05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103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0,34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0,16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0,70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800000"/>
                          </a:solidFill>
                          <a:effectLst/>
                        </a:rPr>
                        <a:t>ss05</a:t>
                      </a:r>
                      <a:endParaRPr lang="ru-RU" sz="2000" b="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161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sm06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85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0,14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800000"/>
                          </a:solidFill>
                          <a:effectLst/>
                        </a:rPr>
                        <a:t>ss06</a:t>
                      </a:r>
                      <a:endParaRPr lang="ru-RU" sz="2000" b="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161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0,32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0,12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0,64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sm07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119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0,13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800000"/>
                          </a:solidFill>
                          <a:effectLst/>
                        </a:rPr>
                        <a:t>ss07</a:t>
                      </a:r>
                      <a:endParaRPr lang="ru-RU" sz="2000" b="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800000"/>
                          </a:solidFill>
                          <a:effectLst/>
                        </a:rPr>
                        <a:t>142</a:t>
                      </a:r>
                      <a:endParaRPr lang="ru-RU" sz="200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0,32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0,12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0,64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sm08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800000"/>
                          </a:solidFill>
                          <a:effectLst/>
                        </a:rPr>
                        <a:t>120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0,35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0,12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0,09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  <a:effectLst/>
                        </a:rPr>
                        <a:t>0,65</a:t>
                      </a:r>
                      <a:endParaRPr lang="ru-RU" sz="2000" dirty="0">
                        <a:solidFill>
                          <a:srgbClr val="8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624" name="Прямоугольник 2"/>
          <p:cNvSpPr>
            <a:spLocks noChangeArrowheads="1"/>
          </p:cNvSpPr>
          <p:nvPr/>
        </p:nvSpPr>
        <p:spPr bwMode="auto">
          <a:xfrm>
            <a:off x="684213" y="6361113"/>
            <a:ext cx="83661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800000"/>
                </a:solidFill>
              </a:rPr>
              <a:t>Источники: </a:t>
            </a:r>
            <a:r>
              <a:rPr lang="en-US" sz="2000">
                <a:solidFill>
                  <a:srgbClr val="800000"/>
                </a:solidFill>
              </a:rPr>
              <a:t>Sm – </a:t>
            </a:r>
            <a:r>
              <a:rPr lang="ru-RU" sz="2000">
                <a:solidFill>
                  <a:srgbClr val="800000"/>
                </a:solidFill>
              </a:rPr>
              <a:t>авторские оценки, </a:t>
            </a:r>
            <a:r>
              <a:rPr lang="en-US" sz="2000">
                <a:solidFill>
                  <a:srgbClr val="800000"/>
                </a:solidFill>
              </a:rPr>
              <a:t>ss – </a:t>
            </a:r>
            <a:r>
              <a:rPr lang="ru-RU" sz="2000">
                <a:solidFill>
                  <a:srgbClr val="800000"/>
                </a:solidFill>
              </a:rPr>
              <a:t>оценки (</a:t>
            </a:r>
            <a:r>
              <a:rPr lang="en-US" sz="2000">
                <a:solidFill>
                  <a:srgbClr val="800000"/>
                </a:solidFill>
              </a:rPr>
              <a:t>Shneider et al, 2010</a:t>
            </a:r>
            <a:r>
              <a:rPr lang="ru-RU" sz="2000">
                <a:solidFill>
                  <a:srgbClr val="8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98438" y="255588"/>
            <a:ext cx="874712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400">
                <a:solidFill>
                  <a:srgbClr val="800000"/>
                </a:solidFill>
              </a:rPr>
              <a:t>Оценка доли теневой экономики в ВВП в странах мира с использованием цены энергии (Панельные модели для периода 2003-2008, модель со случайными эффектами)</a:t>
            </a:r>
          </a:p>
          <a:p>
            <a:pPr eaLnBrk="1" hangingPunct="1"/>
            <a:endParaRPr lang="ru-RU"/>
          </a:p>
        </p:txBody>
      </p:sp>
      <p:pic>
        <p:nvPicPr>
          <p:cNvPr id="23555" name="tab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1565275"/>
            <a:ext cx="8286750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Прямоугольник 6"/>
          <p:cNvSpPr>
            <a:spLocks noChangeArrowheads="1"/>
          </p:cNvSpPr>
          <p:nvPr/>
        </p:nvSpPr>
        <p:spPr bwMode="auto">
          <a:xfrm>
            <a:off x="230188" y="5280025"/>
            <a:ext cx="8715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>
                <a:solidFill>
                  <a:srgbClr val="800000"/>
                </a:solidFill>
              </a:rPr>
              <a:t>* Собственные оценки авторов на основе метода спроса на деньги, 233 наблюдений, 67 групп,</a:t>
            </a:r>
          </a:p>
          <a:p>
            <a:r>
              <a:rPr lang="ru-RU" sz="2000">
                <a:solidFill>
                  <a:srgbClr val="800000"/>
                </a:solidFill>
              </a:rPr>
              <a:t>** Оценки на основе модели </a:t>
            </a:r>
            <a:r>
              <a:rPr lang="en-US" sz="2000">
                <a:solidFill>
                  <a:srgbClr val="800000"/>
                </a:solidFill>
              </a:rPr>
              <a:t>MIMIC</a:t>
            </a:r>
            <a:r>
              <a:rPr lang="ru-RU" sz="2000">
                <a:solidFill>
                  <a:srgbClr val="800000"/>
                </a:solidFill>
              </a:rPr>
              <a:t> (</a:t>
            </a:r>
            <a:r>
              <a:rPr lang="en-US" sz="2000">
                <a:solidFill>
                  <a:srgbClr val="800000"/>
                </a:solidFill>
              </a:rPr>
              <a:t>Schneider et</a:t>
            </a:r>
            <a:r>
              <a:rPr lang="ru-RU" sz="2000">
                <a:solidFill>
                  <a:srgbClr val="800000"/>
                </a:solidFill>
              </a:rPr>
              <a:t>, </a:t>
            </a:r>
            <a:r>
              <a:rPr lang="en-US" sz="2000">
                <a:solidFill>
                  <a:srgbClr val="800000"/>
                </a:solidFill>
              </a:rPr>
              <a:t>al</a:t>
            </a:r>
            <a:r>
              <a:rPr lang="ru-RU" sz="2000">
                <a:solidFill>
                  <a:srgbClr val="800000"/>
                </a:solidFill>
              </a:rPr>
              <a:t>,, 2010), 239 наблюдений, 68 групп</a:t>
            </a:r>
            <a:r>
              <a:rPr lang="ru-RU"/>
              <a:t>,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32385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>
                <a:solidFill>
                  <a:srgbClr val="800000"/>
                </a:solidFill>
                <a:cs typeface="Times New Roman" pitchFamily="18" charset="0"/>
              </a:rPr>
              <a:t>Оценка доли теневой экономики в ВВП в странах мира по динамическому методу Ареллано-Бонда-2 (2003-2008 гг)</a:t>
            </a:r>
            <a:endParaRPr lang="ru-RU"/>
          </a:p>
        </p:txBody>
      </p:sp>
      <p:pic>
        <p:nvPicPr>
          <p:cNvPr id="24579" name="tab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306513"/>
            <a:ext cx="8208962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95288" y="188913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kern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Выводы</a:t>
            </a:r>
            <a:r>
              <a:rPr lang="en-US" sz="4400" kern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4400" kern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Что делать</a:t>
            </a:r>
            <a:r>
              <a:rPr lang="en-US" sz="4400" kern="0">
                <a:solidFill>
                  <a:srgbClr val="A50021"/>
                </a:solidFill>
                <a:latin typeface="+mj-lt"/>
                <a:ea typeface="+mj-ea"/>
                <a:cs typeface="+mj-cs"/>
              </a:rPr>
              <a:t>?</a:t>
            </a:r>
            <a:endParaRPr lang="ru-RU" sz="4400" kern="0" dirty="0">
              <a:solidFill>
                <a:srgbClr val="A5002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179388" y="1700213"/>
            <a:ext cx="8964612" cy="4525962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sz="2800" b="1" kern="0">
                <a:solidFill>
                  <a:srgbClr val="800000"/>
                </a:solidFill>
                <a:latin typeface="+mn-lt"/>
                <a:cs typeface="+mn-cs"/>
              </a:rPr>
              <a:t>Размеры ТЭ тем выше, чем хуже приспособление реальной экономики к изменениям цен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ru-RU" sz="2800" b="1" kern="0">
              <a:solidFill>
                <a:srgbClr val="800000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sz="2800" b="1" kern="0">
                <a:solidFill>
                  <a:srgbClr val="800000"/>
                </a:solidFill>
                <a:latin typeface="+mn-lt"/>
                <a:cs typeface="+mn-cs"/>
              </a:rPr>
              <a:t>Это значит, что меры направленные на улучшение работы рынков полезны для снижения размеров ТЭ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ru-RU" sz="2800" b="1" kern="0">
              <a:solidFill>
                <a:srgbClr val="800000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sz="2800" b="1" kern="0">
                <a:solidFill>
                  <a:srgbClr val="800000"/>
                </a:solidFill>
                <a:latin typeface="+mn-lt"/>
                <a:cs typeface="+mn-cs"/>
              </a:rPr>
              <a:t>Усиление стимулов к энергосбережению может быть фактором, препятствующим увеличению размеров ТЭ</a:t>
            </a:r>
            <a:endParaRPr lang="ru-RU" sz="2800" b="1" kern="0" dirty="0">
              <a:solidFill>
                <a:srgbClr val="8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2"/>
          <p:cNvSpPr>
            <a:spLocks noChangeArrowheads="1"/>
          </p:cNvSpPr>
          <p:nvPr/>
        </p:nvSpPr>
        <p:spPr bwMode="auto">
          <a:xfrm>
            <a:off x="468313" y="1989138"/>
            <a:ext cx="78486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800">
                <a:solidFill>
                  <a:srgbClr val="632523"/>
                </a:solidFill>
              </a:rPr>
              <a:t>Спасибо за внимание</a:t>
            </a:r>
            <a:br>
              <a:rPr lang="ru-RU" sz="4800">
                <a:solidFill>
                  <a:srgbClr val="632523"/>
                </a:solidFill>
              </a:rPr>
            </a:br>
            <a:r>
              <a:rPr lang="en-US" sz="3200">
                <a:solidFill>
                  <a:srgbClr val="632523"/>
                </a:solidFill>
              </a:rPr>
              <a:t/>
            </a:r>
            <a:br>
              <a:rPr lang="en-US" sz="3200">
                <a:solidFill>
                  <a:srgbClr val="632523"/>
                </a:solidFill>
              </a:rPr>
            </a:br>
            <a:r>
              <a:rPr lang="ru-RU" sz="3200">
                <a:solidFill>
                  <a:srgbClr val="632523"/>
                </a:solidFill>
              </a:rPr>
              <a:t>Контактная информация:</a:t>
            </a:r>
            <a:br>
              <a:rPr lang="ru-RU" sz="3200">
                <a:solidFill>
                  <a:srgbClr val="632523"/>
                </a:solidFill>
              </a:rPr>
            </a:br>
            <a:r>
              <a:rPr lang="en-US" sz="3200">
                <a:solidFill>
                  <a:srgbClr val="632523"/>
                </a:solidFill>
                <a:hlinkClick r:id="rId2"/>
              </a:rPr>
              <a:t>nsus@academ,org</a:t>
            </a:r>
            <a:r>
              <a:rPr lang="ru-RU" sz="3200">
                <a:solidFill>
                  <a:srgbClr val="632523"/>
                </a:solidFill>
              </a:rPr>
              <a:t/>
            </a:r>
            <a:br>
              <a:rPr lang="ru-RU" sz="3200">
                <a:solidFill>
                  <a:srgbClr val="632523"/>
                </a:solidFill>
              </a:rPr>
            </a:br>
            <a:r>
              <a:rPr lang="en-US" sz="3200" u="sng">
                <a:solidFill>
                  <a:srgbClr val="120A80"/>
                </a:solidFill>
              </a:rPr>
              <a:t>nsus@ieie,nsc,ru</a:t>
            </a:r>
            <a:r>
              <a:rPr lang="en-US" sz="3200">
                <a:solidFill>
                  <a:srgbClr val="632523"/>
                </a:solidFill>
              </a:rPr>
              <a:t/>
            </a:r>
            <a:br>
              <a:rPr lang="en-US" sz="3200">
                <a:solidFill>
                  <a:srgbClr val="632523"/>
                </a:solidFill>
              </a:rPr>
            </a:br>
            <a:r>
              <a:rPr lang="en-US" sz="3200">
                <a:solidFill>
                  <a:srgbClr val="632523"/>
                </a:solidFill>
              </a:rPr>
              <a:t>(8-383)-330-85-16</a:t>
            </a:r>
            <a:endParaRPr lang="ru-RU" sz="3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/>
        </p:nvSpPr>
        <p:spPr bwMode="auto">
          <a:xfrm>
            <a:off x="430213" y="1341438"/>
            <a:ext cx="8280400" cy="53276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2000" b="1" i="1">
                <a:solidFill>
                  <a:srgbClr val="EEFEA0"/>
                </a:solidFill>
              </a:rPr>
              <a:t>VA -</a:t>
            </a:r>
            <a:r>
              <a:rPr lang="ru-RU" sz="2000">
                <a:solidFill>
                  <a:srgbClr val="EEFEA0"/>
                </a:solidFill>
              </a:rPr>
              <a:t> (</a:t>
            </a:r>
            <a:r>
              <a:rPr lang="en-US" sz="2000">
                <a:solidFill>
                  <a:srgbClr val="EEFEA0"/>
                </a:solidFill>
              </a:rPr>
              <a:t>Voice and Accountability</a:t>
            </a:r>
            <a:r>
              <a:rPr lang="ru-RU" sz="2000">
                <a:solidFill>
                  <a:srgbClr val="EEFEA0"/>
                </a:solidFill>
              </a:rPr>
              <a:t> -</a:t>
            </a:r>
            <a:r>
              <a:rPr lang="ru-RU" sz="2000">
                <a:solidFill>
                  <a:schemeClr val="bg1"/>
                </a:solidFill>
              </a:rPr>
              <a:t>Участие общественности и подотчетность</a:t>
            </a:r>
            <a:r>
              <a:rPr lang="ru-RU" sz="2000">
                <a:solidFill>
                  <a:srgbClr val="EEFEA0"/>
                </a:solidFill>
              </a:rPr>
              <a:t>) - мера возможности для населения участвовать в выборах своего правительства,</a:t>
            </a:r>
            <a:endParaRPr lang="en-US" sz="2000" b="1" i="1">
              <a:solidFill>
                <a:srgbClr val="EEFEA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2000" b="1" i="1">
                <a:solidFill>
                  <a:srgbClr val="EEFEA0"/>
                </a:solidFill>
              </a:rPr>
              <a:t>PS -</a:t>
            </a:r>
            <a:r>
              <a:rPr lang="en-US" sz="2000" b="1">
                <a:solidFill>
                  <a:srgbClr val="EEFEA0"/>
                </a:solidFill>
              </a:rPr>
              <a:t> </a:t>
            </a:r>
            <a:r>
              <a:rPr lang="ru-RU" sz="2000">
                <a:solidFill>
                  <a:srgbClr val="EEFEA0"/>
                </a:solidFill>
              </a:rPr>
              <a:t>(</a:t>
            </a:r>
            <a:r>
              <a:rPr lang="en-US" sz="2000">
                <a:solidFill>
                  <a:srgbClr val="EEFEA0"/>
                </a:solidFill>
              </a:rPr>
              <a:t>Political Instability and Violence</a:t>
            </a:r>
            <a:r>
              <a:rPr lang="ru-RU" sz="2000">
                <a:solidFill>
                  <a:srgbClr val="EEFEA0"/>
                </a:solidFill>
              </a:rPr>
              <a:t> - </a:t>
            </a:r>
            <a:r>
              <a:rPr lang="ru-RU" sz="2000">
                <a:solidFill>
                  <a:schemeClr val="bg1"/>
                </a:solidFill>
              </a:rPr>
              <a:t>Политическая нестабильность и насилие</a:t>
            </a:r>
            <a:r>
              <a:rPr lang="ru-RU" sz="2000">
                <a:solidFill>
                  <a:srgbClr val="EEFEA0"/>
                </a:solidFill>
              </a:rPr>
              <a:t>) - мера возможности дестабилизации функционирования или неконституционного устранения существующего правительства, </a:t>
            </a:r>
            <a:endParaRPr lang="en-US" sz="2000" b="1" i="1">
              <a:solidFill>
                <a:srgbClr val="EEFEA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2000" b="1" i="1">
                <a:solidFill>
                  <a:srgbClr val="EEFEA0"/>
                </a:solidFill>
              </a:rPr>
              <a:t>GE -</a:t>
            </a:r>
            <a:r>
              <a:rPr lang="ru-RU" sz="2000">
                <a:solidFill>
                  <a:srgbClr val="EEFEA0"/>
                </a:solidFill>
              </a:rPr>
              <a:t> (</a:t>
            </a:r>
            <a:r>
              <a:rPr lang="en-US" sz="2000">
                <a:solidFill>
                  <a:srgbClr val="EEFEA0"/>
                </a:solidFill>
              </a:rPr>
              <a:t>Government Effectiveness</a:t>
            </a:r>
            <a:r>
              <a:rPr lang="ru-RU" sz="2000">
                <a:solidFill>
                  <a:srgbClr val="EEFEA0"/>
                </a:solidFill>
              </a:rPr>
              <a:t> - </a:t>
            </a:r>
            <a:r>
              <a:rPr lang="ru-RU" sz="2000">
                <a:solidFill>
                  <a:schemeClr val="bg1"/>
                </a:solidFill>
              </a:rPr>
              <a:t>Эффективность управления</a:t>
            </a:r>
            <a:r>
              <a:rPr lang="ru-RU" sz="2000">
                <a:solidFill>
                  <a:srgbClr val="EEFEA0"/>
                </a:solidFill>
              </a:rPr>
              <a:t>) - качество управленческого аппарата, способность правительства достигать поставленных целей,</a:t>
            </a:r>
            <a:endParaRPr lang="en-US" sz="2000" b="1" i="1">
              <a:solidFill>
                <a:srgbClr val="EEFEA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2000" b="1" i="1">
                <a:solidFill>
                  <a:srgbClr val="EEFEA0"/>
                </a:solidFill>
              </a:rPr>
              <a:t>RQ</a:t>
            </a:r>
            <a:r>
              <a:rPr lang="ru-RU" sz="2000">
                <a:solidFill>
                  <a:srgbClr val="EEFEA0"/>
                </a:solidFill>
              </a:rPr>
              <a:t> - (</a:t>
            </a:r>
            <a:r>
              <a:rPr lang="en-US" sz="2000">
                <a:solidFill>
                  <a:srgbClr val="EEFEA0"/>
                </a:solidFill>
              </a:rPr>
              <a:t>Regulatory Quality </a:t>
            </a:r>
            <a:r>
              <a:rPr lang="ru-RU" sz="2000">
                <a:solidFill>
                  <a:srgbClr val="EEFEA0"/>
                </a:solidFill>
              </a:rPr>
              <a:t>– </a:t>
            </a:r>
            <a:r>
              <a:rPr lang="ru-RU" sz="2000">
                <a:solidFill>
                  <a:schemeClr val="bg1"/>
                </a:solidFill>
              </a:rPr>
              <a:t>Качество регулирования</a:t>
            </a:r>
            <a:r>
              <a:rPr lang="ru-RU" sz="2000">
                <a:solidFill>
                  <a:srgbClr val="EEFEA0"/>
                </a:solidFill>
              </a:rPr>
              <a:t>) - мера не использования нерыночного вмешательства в экономику со стороны правительства,</a:t>
            </a:r>
            <a:endParaRPr lang="en-US" sz="2000" b="1" i="1">
              <a:solidFill>
                <a:srgbClr val="EEFEA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2000" b="1" i="1">
                <a:solidFill>
                  <a:srgbClr val="EEFEA0"/>
                </a:solidFill>
              </a:rPr>
              <a:t>RL -</a:t>
            </a:r>
            <a:r>
              <a:rPr lang="ru-RU" sz="2000">
                <a:solidFill>
                  <a:srgbClr val="EEFEA0"/>
                </a:solidFill>
              </a:rPr>
              <a:t> (</a:t>
            </a:r>
            <a:r>
              <a:rPr lang="en-US" sz="2000">
                <a:solidFill>
                  <a:srgbClr val="EEFEA0"/>
                </a:solidFill>
              </a:rPr>
              <a:t>Rule of Law</a:t>
            </a:r>
            <a:r>
              <a:rPr lang="ru-RU" sz="2000">
                <a:solidFill>
                  <a:srgbClr val="EEFEA0"/>
                </a:solidFill>
              </a:rPr>
              <a:t> - </a:t>
            </a:r>
            <a:r>
              <a:rPr lang="ru-RU" sz="2000">
                <a:solidFill>
                  <a:schemeClr val="bg1"/>
                </a:solidFill>
              </a:rPr>
              <a:t>Верховенство закона</a:t>
            </a:r>
            <a:r>
              <a:rPr lang="ru-RU" sz="2000">
                <a:solidFill>
                  <a:srgbClr val="EEFEA0"/>
                </a:solidFill>
              </a:rPr>
              <a:t>)- учитывает уверенность экономических агентов в то, что имеющиеся правила в экономике будут соблюдаться, а контракты - поддерживаться,</a:t>
            </a:r>
            <a:endParaRPr lang="en-US" sz="2000" b="1" i="1">
              <a:solidFill>
                <a:srgbClr val="EEFEA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2000" b="1" i="1">
                <a:solidFill>
                  <a:srgbClr val="EEFEA0"/>
                </a:solidFill>
              </a:rPr>
              <a:t>CC</a:t>
            </a:r>
            <a:r>
              <a:rPr lang="ru-RU" sz="2000">
                <a:solidFill>
                  <a:srgbClr val="EEFEA0"/>
                </a:solidFill>
              </a:rPr>
              <a:t> (</a:t>
            </a:r>
            <a:r>
              <a:rPr lang="en-US" sz="2000">
                <a:solidFill>
                  <a:srgbClr val="EEFEA0"/>
                </a:solidFill>
              </a:rPr>
              <a:t>Control of Corruption</a:t>
            </a:r>
            <a:r>
              <a:rPr lang="ru-RU" sz="2000">
                <a:solidFill>
                  <a:srgbClr val="EEFEA0"/>
                </a:solidFill>
              </a:rPr>
              <a:t> - </a:t>
            </a:r>
            <a:r>
              <a:rPr lang="ru-RU" sz="2000">
                <a:solidFill>
                  <a:schemeClr val="bg1"/>
                </a:solidFill>
              </a:rPr>
              <a:t>Борьба с коррупцией</a:t>
            </a:r>
            <a:r>
              <a:rPr lang="ru-RU" sz="2000">
                <a:solidFill>
                  <a:srgbClr val="EEFEA0"/>
                </a:solidFill>
              </a:rPr>
              <a:t>) - мера оценки агентами коррумпированности данной экономики,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430213" y="188913"/>
            <a:ext cx="8283575" cy="11906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600">
                <a:solidFill>
                  <a:schemeClr val="bg1"/>
                </a:solidFill>
              </a:rPr>
              <a:t>Индексы качества экономических институтов (Мировой Банк)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/>
          <p:cNvSpPr txBox="1">
            <a:spLocks noChangeArrowheads="1"/>
          </p:cNvSpPr>
          <p:nvPr/>
        </p:nvSpPr>
        <p:spPr bwMode="auto">
          <a:xfrm>
            <a:off x="755650" y="5765800"/>
            <a:ext cx="7777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>
                <a:solidFill>
                  <a:srgbClr val="800000"/>
                </a:solidFill>
              </a:rPr>
              <a:t>Источник:   Международная Энергетическое Агентство</a:t>
            </a:r>
          </a:p>
        </p:txBody>
      </p:sp>
      <p:graphicFrame>
        <p:nvGraphicFramePr>
          <p:cNvPr id="4099" name="Диаграмма 3"/>
          <p:cNvGraphicFramePr>
            <a:graphicFrameLocks/>
          </p:cNvGraphicFramePr>
          <p:nvPr/>
        </p:nvGraphicFramePr>
        <p:xfrm>
          <a:off x="633413" y="857250"/>
          <a:ext cx="7967662" cy="485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r:id="rId4" imgW="7968163" imgH="4852837" progId="Excel.Chart.8">
                  <p:embed/>
                </p:oleObj>
              </mc:Choice>
              <mc:Fallback>
                <p:oleObj r:id="rId4" imgW="7968163" imgH="4852837" progId="Excel.Chart.8">
                  <p:embed/>
                  <p:pic>
                    <p:nvPicPr>
                      <p:cNvPr id="0" name="Диаграмма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857250"/>
                        <a:ext cx="7967662" cy="485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0"/>
            <a:ext cx="80645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23850" y="5373688"/>
            <a:ext cx="88201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</a:rPr>
              <a:t>Source: </a:t>
            </a:r>
            <a:r>
              <a:rPr lang="ru-RU" b="1" i="1">
                <a:solidFill>
                  <a:srgbClr val="800000"/>
                </a:solidFill>
              </a:rPr>
              <a:t>Friedrich Schneider</a:t>
            </a:r>
            <a:r>
              <a:rPr lang="en-US" b="1" i="1">
                <a:solidFill>
                  <a:srgbClr val="800000"/>
                </a:solidFill>
              </a:rPr>
              <a:t>,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ru-RU">
                <a:solidFill>
                  <a:srgbClr val="800000"/>
                </a:solidFill>
              </a:rPr>
              <a:t>«The Size of the Shadow Economies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ru-RU">
                <a:solidFill>
                  <a:srgbClr val="800000"/>
                </a:solidFill>
              </a:rPr>
              <a:t>of 145 Countries all over the World: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ru-RU">
                <a:solidFill>
                  <a:srgbClr val="800000"/>
                </a:solidFill>
              </a:rPr>
              <a:t>First Results over the Period 1999 to 2003</a:t>
            </a:r>
            <a:r>
              <a:rPr lang="en-US">
                <a:solidFill>
                  <a:srgbClr val="800000"/>
                </a:solidFill>
              </a:rPr>
              <a:t>, </a:t>
            </a:r>
            <a:r>
              <a:rPr lang="ru-RU">
                <a:solidFill>
                  <a:srgbClr val="800000"/>
                </a:solidFill>
              </a:rPr>
              <a:t>Institute for the Study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ru-RU">
                <a:solidFill>
                  <a:srgbClr val="800000"/>
                </a:solidFill>
              </a:rPr>
              <a:t>of Labor</a:t>
            </a:r>
            <a:r>
              <a:rPr lang="en-US">
                <a:solidFill>
                  <a:srgbClr val="800000"/>
                </a:solidFill>
              </a:rPr>
              <a:t> (</a:t>
            </a:r>
            <a:r>
              <a:rPr lang="ru-RU">
                <a:solidFill>
                  <a:srgbClr val="800000"/>
                </a:solidFill>
              </a:rPr>
              <a:t>Forschungsinstitut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ru-RU">
                <a:solidFill>
                  <a:srgbClr val="800000"/>
                </a:solidFill>
              </a:rPr>
              <a:t>zur Zukunft der Arbeit</a:t>
            </a:r>
            <a:r>
              <a:rPr lang="en-US">
                <a:solidFill>
                  <a:srgbClr val="800000"/>
                </a:solidFill>
              </a:rPr>
              <a:t>), IZA DP No, 1431, </a:t>
            </a:r>
            <a:r>
              <a:rPr lang="ru-RU">
                <a:solidFill>
                  <a:srgbClr val="800000"/>
                </a:solidFill>
              </a:rPr>
              <a:t>December 2004»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55663"/>
          </a:xfrm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660033"/>
                </a:solidFill>
              </a:rPr>
              <a:t>Литература</a:t>
            </a:r>
            <a:r>
              <a:rPr lang="en-US" sz="3600" smtClean="0">
                <a:solidFill>
                  <a:srgbClr val="660033"/>
                </a:solidFill>
              </a:rPr>
              <a:t>: </a:t>
            </a:r>
            <a:r>
              <a:rPr lang="ru-RU" sz="3600" smtClean="0">
                <a:solidFill>
                  <a:srgbClr val="660033"/>
                </a:solidFill>
              </a:rPr>
              <a:t>что мы знаем?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2562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ru-RU" sz="2800" smtClean="0">
                <a:solidFill>
                  <a:srgbClr val="800000"/>
                </a:solidFill>
              </a:rPr>
              <a:t>Факторы теневой экономики</a:t>
            </a:r>
            <a:r>
              <a:rPr lang="en-US" sz="2000" smtClean="0">
                <a:solidFill>
                  <a:srgbClr val="800000"/>
                </a:solidFill>
              </a:rPr>
              <a:t>:</a:t>
            </a:r>
            <a:r>
              <a:rPr lang="en-US" sz="1800" smtClean="0">
                <a:solidFill>
                  <a:srgbClr val="8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</a:pPr>
            <a:r>
              <a:rPr lang="ru-RU" sz="2000" smtClean="0">
                <a:solidFill>
                  <a:srgbClr val="003366"/>
                </a:solidFill>
              </a:rPr>
              <a:t>Бремя налогов и социальных выплат</a:t>
            </a:r>
            <a:r>
              <a:rPr lang="en-US" sz="2000" smtClean="0">
                <a:solidFill>
                  <a:srgbClr val="003366"/>
                </a:solidFill>
              </a:rPr>
              <a:t>, </a:t>
            </a:r>
            <a:r>
              <a:rPr lang="ru-RU" sz="2000" b="1" i="1" smtClean="0">
                <a:solidFill>
                  <a:srgbClr val="003366"/>
                </a:solidFill>
              </a:rPr>
              <a:t>неадекватное регулирование</a:t>
            </a:r>
            <a:r>
              <a:rPr lang="en-US" sz="2000" smtClean="0">
                <a:solidFill>
                  <a:srgbClr val="003366"/>
                </a:solidFill>
              </a:rPr>
              <a:t>, </a:t>
            </a:r>
            <a:r>
              <a:rPr lang="ru-RU" sz="2000" smtClean="0">
                <a:solidFill>
                  <a:srgbClr val="003366"/>
                </a:solidFill>
              </a:rPr>
              <a:t>недостатки институциональной системы</a:t>
            </a:r>
            <a:r>
              <a:rPr lang="en-US" sz="2000" smtClean="0">
                <a:solidFill>
                  <a:srgbClr val="800000"/>
                </a:solidFill>
              </a:rPr>
              <a:t> (Shneider, 1994, 2000, 2003, Johnson, Kaufmann and Zoido-Lobaton, 1998a, 1998b; Tanzi, 1999; Giles et,</a:t>
            </a:r>
            <a:r>
              <a:rPr lang="ru-RU" sz="2000" smtClean="0">
                <a:solidFill>
                  <a:srgbClr val="800000"/>
                </a:solidFill>
              </a:rPr>
              <a:t> </a:t>
            </a:r>
            <a:r>
              <a:rPr lang="en-US" sz="2000" smtClean="0">
                <a:solidFill>
                  <a:srgbClr val="800000"/>
                </a:solidFill>
              </a:rPr>
              <a:t>al,, 2002; Dreher et, al,, 2005; Dreher and Schneider, 2006), 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</a:pPr>
            <a:r>
              <a:rPr lang="ru-RU" sz="2000" b="1" i="1" smtClean="0">
                <a:solidFill>
                  <a:srgbClr val="000099"/>
                </a:solidFill>
              </a:rPr>
              <a:t>Исторические причины</a:t>
            </a:r>
            <a:r>
              <a:rPr lang="en-US" sz="2000" smtClean="0">
                <a:solidFill>
                  <a:srgbClr val="800000"/>
                </a:solidFill>
              </a:rPr>
              <a:t> (Alexeev and Pyle, 2003): </a:t>
            </a:r>
            <a:r>
              <a:rPr lang="ru-RU" sz="2000" smtClean="0">
                <a:solidFill>
                  <a:schemeClr val="accent2"/>
                </a:solidFill>
              </a:rPr>
              <a:t>большие </a:t>
            </a:r>
            <a:r>
              <a:rPr lang="ru-RU" sz="2000" smtClean="0">
                <a:solidFill>
                  <a:srgbClr val="000099"/>
                </a:solidFill>
              </a:rPr>
              <a:t>размеры теневой экономки в советских республиках</a:t>
            </a:r>
            <a:r>
              <a:rPr lang="en-US" sz="2000" smtClean="0">
                <a:solidFill>
                  <a:srgbClr val="000099"/>
                </a:solidFill>
              </a:rPr>
              <a:t> (</a:t>
            </a:r>
            <a:r>
              <a:rPr lang="ru-RU" sz="2000" smtClean="0">
                <a:solidFill>
                  <a:srgbClr val="000099"/>
                </a:solidFill>
              </a:rPr>
              <a:t>порядка</a:t>
            </a:r>
            <a:r>
              <a:rPr lang="en-US" sz="2000" smtClean="0">
                <a:solidFill>
                  <a:srgbClr val="000099"/>
                </a:solidFill>
              </a:rPr>
              <a:t> 36% of GDP)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</a:pPr>
            <a:r>
              <a:rPr lang="ru-RU" sz="2000" smtClean="0">
                <a:solidFill>
                  <a:srgbClr val="000099"/>
                </a:solidFill>
              </a:rPr>
              <a:t>Недостаточное развитие</a:t>
            </a:r>
            <a:r>
              <a:rPr lang="en-US" sz="2000" smtClean="0">
                <a:solidFill>
                  <a:srgbClr val="000099"/>
                </a:solidFill>
              </a:rPr>
              <a:t> </a:t>
            </a:r>
            <a:r>
              <a:rPr lang="ru-RU" sz="2000" smtClean="0">
                <a:solidFill>
                  <a:srgbClr val="000099"/>
                </a:solidFill>
              </a:rPr>
              <a:t> сектора </a:t>
            </a:r>
            <a:r>
              <a:rPr lang="ru-RU" sz="2000" b="1" i="1" smtClean="0">
                <a:solidFill>
                  <a:srgbClr val="000099"/>
                </a:solidFill>
              </a:rPr>
              <a:t>общественных благ</a:t>
            </a:r>
            <a:r>
              <a:rPr lang="en-US" sz="2000" smtClean="0">
                <a:solidFill>
                  <a:srgbClr val="990033"/>
                </a:solidFill>
              </a:rPr>
              <a:t> </a:t>
            </a:r>
            <a:r>
              <a:rPr lang="en-US" sz="2000" smtClean="0">
                <a:solidFill>
                  <a:srgbClr val="800000"/>
                </a:solidFill>
              </a:rPr>
              <a:t>(Johnson, Kaufmann, and Zoido-Lobatón, 1998a,b; Friedman, Johnson, Kaufmann, Zoido-Lobaton, 2000; Schneider and Klinglmair, 2004),</a:t>
            </a:r>
            <a:endParaRPr lang="ru-RU" sz="200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80000"/>
              </a:lnSpc>
              <a:spcAft>
                <a:spcPct val="50000"/>
              </a:spcAft>
            </a:pPr>
            <a:r>
              <a:rPr lang="ru-RU" sz="2000" b="1" i="1" smtClean="0">
                <a:solidFill>
                  <a:srgbClr val="000099"/>
                </a:solidFill>
              </a:rPr>
              <a:t>«Налоговая моральность»</a:t>
            </a:r>
            <a:r>
              <a:rPr lang="en-US" sz="2000" smtClean="0">
                <a:solidFill>
                  <a:srgbClr val="800000"/>
                </a:solidFill>
              </a:rPr>
              <a:t> (Torgler and Schneider, 2007a, 2007b): </a:t>
            </a:r>
            <a:r>
              <a:rPr lang="ru-RU" sz="2000" smtClean="0">
                <a:solidFill>
                  <a:srgbClr val="000099"/>
                </a:solidFill>
              </a:rPr>
              <a:t>склонность платить налоги выше, когда агенты доверяют государству – тем ниже размеры теневой экономики</a:t>
            </a:r>
            <a:endParaRPr lang="en-US" sz="20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569325" cy="5445125"/>
          </a:xfrm>
        </p:spPr>
        <p:txBody>
          <a:bodyPr/>
          <a:lstStyle/>
          <a:p>
            <a:pPr marL="609600" indent="-60480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b="1" i="1" dirty="0" err="1" smtClean="0">
                <a:solidFill>
                  <a:srgbClr val="003300"/>
                </a:solidFill>
              </a:rPr>
              <a:t>Комплементарность</a:t>
            </a:r>
            <a:r>
              <a:rPr lang="ru-RU" sz="2800" b="1" i="1" dirty="0" smtClean="0">
                <a:solidFill>
                  <a:srgbClr val="003300"/>
                </a:solidFill>
              </a:rPr>
              <a:t> коррупции и ТЭ</a:t>
            </a:r>
            <a:r>
              <a:rPr lang="en-US" sz="2800" b="1" i="1" dirty="0" smtClean="0">
                <a:solidFill>
                  <a:srgbClr val="003300"/>
                </a:solidFill>
              </a:rPr>
              <a:t> </a:t>
            </a:r>
            <a:r>
              <a:rPr lang="en-US" sz="2800" dirty="0" smtClean="0">
                <a:solidFill>
                  <a:srgbClr val="003300"/>
                </a:solidFill>
              </a:rPr>
              <a:t>(Friedman, Johnson, Kaufmann, </a:t>
            </a:r>
            <a:r>
              <a:rPr lang="en-US" sz="2800" dirty="0" err="1" smtClean="0">
                <a:solidFill>
                  <a:srgbClr val="003300"/>
                </a:solidFill>
              </a:rPr>
              <a:t>Zoido-Labton</a:t>
            </a:r>
            <a:r>
              <a:rPr lang="en-US" sz="2800" dirty="0" smtClean="0">
                <a:solidFill>
                  <a:srgbClr val="003300"/>
                </a:solidFill>
              </a:rPr>
              <a:t>, 2000;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en-US" sz="2800" dirty="0" err="1" smtClean="0">
                <a:solidFill>
                  <a:srgbClr val="003300"/>
                </a:solidFill>
              </a:rPr>
              <a:t>Cule</a:t>
            </a:r>
            <a:r>
              <a:rPr lang="ru-RU" sz="2800" dirty="0" smtClean="0">
                <a:solidFill>
                  <a:srgbClr val="003300"/>
                </a:solidFill>
              </a:rPr>
              <a:t> </a:t>
            </a:r>
            <a:r>
              <a:rPr lang="en-US" sz="2800" dirty="0" smtClean="0">
                <a:solidFill>
                  <a:srgbClr val="003300"/>
                </a:solidFill>
              </a:rPr>
              <a:t>and Fulton, 2005; </a:t>
            </a:r>
            <a:r>
              <a:rPr lang="en-US" sz="2800" dirty="0" err="1" smtClean="0">
                <a:solidFill>
                  <a:srgbClr val="003300"/>
                </a:solidFill>
              </a:rPr>
              <a:t>Dreher</a:t>
            </a:r>
            <a:r>
              <a:rPr lang="en-US" sz="2800" dirty="0" smtClean="0">
                <a:solidFill>
                  <a:srgbClr val="003300"/>
                </a:solidFill>
              </a:rPr>
              <a:t> and Schneider, 2006), </a:t>
            </a:r>
            <a:r>
              <a:rPr lang="ru-RU" sz="2800" b="1" i="1" dirty="0" smtClean="0">
                <a:solidFill>
                  <a:srgbClr val="003300"/>
                </a:solidFill>
              </a:rPr>
              <a:t>но по разному в странах с высоким и странах с низким доходом</a:t>
            </a:r>
            <a:r>
              <a:rPr lang="en-US" sz="2800" b="1" i="1" dirty="0" smtClean="0">
                <a:solidFill>
                  <a:srgbClr val="003300"/>
                </a:solidFill>
              </a:rPr>
              <a:t>: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800000"/>
                </a:solidFill>
              </a:rPr>
              <a:t>Страны с высоким доходом</a:t>
            </a:r>
            <a:r>
              <a:rPr lang="en-US" sz="2800" dirty="0" smtClean="0">
                <a:solidFill>
                  <a:srgbClr val="800000"/>
                </a:solidFill>
              </a:rPr>
              <a:t>: </a:t>
            </a:r>
            <a:r>
              <a:rPr lang="ru-RU" sz="2800" dirty="0" smtClean="0">
                <a:solidFill>
                  <a:srgbClr val="800000"/>
                </a:solidFill>
              </a:rPr>
              <a:t>уход из-под контроля бюрократии снижает уровень коррупции</a:t>
            </a:r>
            <a:r>
              <a:rPr lang="en-US" sz="2800" dirty="0" smtClean="0">
                <a:solidFill>
                  <a:srgbClr val="800000"/>
                </a:solidFill>
              </a:rPr>
              <a:t>, </a:t>
            </a:r>
            <a:r>
              <a:rPr lang="ru-RU" sz="2800" dirty="0" smtClean="0">
                <a:solidFill>
                  <a:srgbClr val="800000"/>
                </a:solidFill>
              </a:rPr>
              <a:t>но большая коррупция означает большие размеры ТЭ </a:t>
            </a:r>
            <a:endParaRPr lang="en-US" sz="2800" dirty="0" smtClean="0">
              <a:solidFill>
                <a:srgbClr val="80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spcBef>
                <a:spcPct val="7500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800000"/>
                </a:solidFill>
              </a:rPr>
              <a:t>Страны с низким доходом</a:t>
            </a:r>
            <a:r>
              <a:rPr lang="en-US" sz="2800" dirty="0" smtClean="0">
                <a:solidFill>
                  <a:srgbClr val="800000"/>
                </a:solidFill>
              </a:rPr>
              <a:t>: </a:t>
            </a:r>
            <a:r>
              <a:rPr lang="ru-RU" sz="2800" dirty="0" smtClean="0">
                <a:solidFill>
                  <a:srgbClr val="800000"/>
                </a:solidFill>
              </a:rPr>
              <a:t>чиновники контролируют ТЭ и участвуют в дележе теневых доходов</a:t>
            </a:r>
            <a:r>
              <a:rPr lang="en-US" sz="2800" dirty="0" smtClean="0">
                <a:solidFill>
                  <a:srgbClr val="800000"/>
                </a:solidFill>
              </a:rPr>
              <a:t>, </a:t>
            </a:r>
            <a:r>
              <a:rPr lang="ru-RU" sz="2800" dirty="0" smtClean="0">
                <a:solidFill>
                  <a:srgbClr val="800000"/>
                </a:solidFill>
              </a:rPr>
              <a:t>поэтому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большие размеры ТЭ означает большую коррупцию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755650" y="431800"/>
            <a:ext cx="7416800" cy="654050"/>
          </a:xfrm>
          <a:prstGeom prst="rect">
            <a:avLst/>
          </a:prstGeom>
          <a:noFill/>
          <a:ln w="127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600">
                <a:solidFill>
                  <a:srgbClr val="660033"/>
                </a:solidFill>
              </a:rPr>
              <a:t>Литература</a:t>
            </a:r>
            <a:r>
              <a:rPr lang="en-US" sz="3600">
                <a:solidFill>
                  <a:srgbClr val="660033"/>
                </a:solidFill>
              </a:rPr>
              <a:t>: </a:t>
            </a:r>
            <a:r>
              <a:rPr lang="ru-RU" sz="3600">
                <a:solidFill>
                  <a:srgbClr val="660033"/>
                </a:solidFill>
              </a:rPr>
              <a:t>что мы знаем?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954087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660033"/>
                </a:solidFill>
              </a:rPr>
              <a:t>Литература</a:t>
            </a:r>
            <a:r>
              <a:rPr lang="en-US" sz="3600" smtClean="0">
                <a:solidFill>
                  <a:srgbClr val="660033"/>
                </a:solidFill>
              </a:rPr>
              <a:t>: </a:t>
            </a:r>
            <a:r>
              <a:rPr lang="ru-RU" sz="3600" smtClean="0">
                <a:solidFill>
                  <a:srgbClr val="660033"/>
                </a:solidFill>
              </a:rPr>
              <a:t>что мы знаем?</a:t>
            </a:r>
          </a:p>
        </p:txBody>
      </p:sp>
      <p:sp>
        <p:nvSpPr>
          <p:cNvPr id="819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50825" y="1241425"/>
            <a:ext cx="8229600" cy="56165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660033"/>
                </a:solidFill>
              </a:rPr>
              <a:t>ТЭ влияет на экономический рост</a:t>
            </a:r>
            <a:r>
              <a:rPr lang="en-US" sz="2400" smtClean="0">
                <a:solidFill>
                  <a:srgbClr val="660033"/>
                </a:solidFill>
              </a:rPr>
              <a:t> (Schneider and Klinglmair, 2004)</a:t>
            </a:r>
            <a:endParaRPr lang="ru-RU" sz="2400" smtClean="0">
              <a:solidFill>
                <a:srgbClr val="66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6600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3300"/>
                </a:solidFill>
              </a:rPr>
              <a:t>В развитых странах</a:t>
            </a:r>
            <a:r>
              <a:rPr lang="ru-RU" sz="2400" smtClean="0">
                <a:solidFill>
                  <a:srgbClr val="003300"/>
                </a:solidFill>
              </a:rPr>
              <a:t> размеры ТЭ </a:t>
            </a:r>
            <a:r>
              <a:rPr lang="en-US" sz="2400" smtClean="0">
                <a:solidFill>
                  <a:srgbClr val="003300"/>
                </a:solidFill>
              </a:rPr>
              <a:t> </a:t>
            </a:r>
            <a:r>
              <a:rPr lang="ru-RU" sz="2400" smtClean="0">
                <a:solidFill>
                  <a:srgbClr val="003300"/>
                </a:solidFill>
              </a:rPr>
              <a:t>положительно связаны с экономическим ростом</a:t>
            </a:r>
            <a:r>
              <a:rPr lang="en-US" sz="2400" smtClean="0">
                <a:solidFill>
                  <a:srgbClr val="003300"/>
                </a:solidFill>
              </a:rPr>
              <a:t>: </a:t>
            </a:r>
            <a:r>
              <a:rPr lang="ru-RU" sz="2400" smtClean="0">
                <a:solidFill>
                  <a:srgbClr val="003300"/>
                </a:solidFill>
              </a:rPr>
              <a:t>выгоды от ухода от неадекватных методов регулирования и усиления конкуренции</a:t>
            </a:r>
            <a:r>
              <a:rPr lang="en-US" sz="2000" smtClean="0">
                <a:solidFill>
                  <a:srgbClr val="003300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0066"/>
                </a:solidFill>
              </a:rPr>
              <a:t>В развивающихся странах</a:t>
            </a:r>
            <a:r>
              <a:rPr lang="en-US" sz="2000" smtClean="0">
                <a:solidFill>
                  <a:srgbClr val="000066"/>
                </a:solidFill>
              </a:rPr>
              <a:t> </a:t>
            </a:r>
            <a:r>
              <a:rPr lang="ru-RU" sz="2400" smtClean="0">
                <a:solidFill>
                  <a:srgbClr val="000099"/>
                </a:solidFill>
              </a:rPr>
              <a:t>размеры ТЭ </a:t>
            </a:r>
            <a:r>
              <a:rPr lang="en-US" sz="2400" smtClean="0">
                <a:solidFill>
                  <a:srgbClr val="000099"/>
                </a:solidFill>
              </a:rPr>
              <a:t> </a:t>
            </a:r>
            <a:r>
              <a:rPr lang="ru-RU" sz="2400" smtClean="0">
                <a:solidFill>
                  <a:srgbClr val="000099"/>
                </a:solidFill>
              </a:rPr>
              <a:t>отрицательно связаны с экономическим ростом</a:t>
            </a:r>
            <a:r>
              <a:rPr lang="en-US" sz="2400" smtClean="0">
                <a:solidFill>
                  <a:srgbClr val="000099"/>
                </a:solidFill>
              </a:rPr>
              <a:t>:</a:t>
            </a:r>
            <a:r>
              <a:rPr lang="en-US" sz="2400" smtClean="0">
                <a:solidFill>
                  <a:srgbClr val="000066"/>
                </a:solidFill>
              </a:rPr>
              <a:t> </a:t>
            </a:r>
            <a:r>
              <a:rPr lang="ru-RU" sz="2400" smtClean="0">
                <a:solidFill>
                  <a:srgbClr val="000066"/>
                </a:solidFill>
              </a:rPr>
              <a:t>меньшие налоговые сборы означают</a:t>
            </a:r>
            <a:r>
              <a:rPr lang="en-US" sz="2400" smtClean="0">
                <a:solidFill>
                  <a:srgbClr val="000066"/>
                </a:solidFill>
              </a:rPr>
              <a:t> </a:t>
            </a:r>
            <a:r>
              <a:rPr lang="ru-RU" sz="2400" smtClean="0">
                <a:solidFill>
                  <a:srgbClr val="000066"/>
                </a:solidFill>
              </a:rPr>
              <a:t>уменьшение как качества регулирования, так и предложения общественных благ,</a:t>
            </a:r>
            <a:r>
              <a:rPr lang="en-US" sz="2000" smtClean="0">
                <a:solidFill>
                  <a:srgbClr val="000066"/>
                </a:solidFill>
              </a:rPr>
              <a:t> </a:t>
            </a:r>
            <a:endParaRPr lang="ru-RU" sz="200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990033"/>
                </a:solidFill>
              </a:rPr>
              <a:t>В бывших социалистических странах</a:t>
            </a:r>
            <a:r>
              <a:rPr lang="en-US" sz="2800" smtClean="0">
                <a:solidFill>
                  <a:srgbClr val="990033"/>
                </a:solidFill>
              </a:rPr>
              <a:t> </a:t>
            </a:r>
            <a:r>
              <a:rPr lang="ru-RU" sz="2400" smtClean="0">
                <a:solidFill>
                  <a:srgbClr val="800000"/>
                </a:solidFill>
              </a:rPr>
              <a:t>размеры ТЭ </a:t>
            </a:r>
            <a:r>
              <a:rPr lang="en-US" sz="2400" smtClean="0">
                <a:solidFill>
                  <a:srgbClr val="800000"/>
                </a:solidFill>
              </a:rPr>
              <a:t> </a:t>
            </a:r>
            <a:r>
              <a:rPr lang="ru-RU" sz="2400" smtClean="0">
                <a:solidFill>
                  <a:srgbClr val="800000"/>
                </a:solidFill>
              </a:rPr>
              <a:t>положительно связаны с экономическим ростом</a:t>
            </a:r>
            <a:r>
              <a:rPr lang="en-US" sz="2400" smtClean="0">
                <a:solidFill>
                  <a:srgbClr val="800000"/>
                </a:solidFill>
              </a:rPr>
              <a:t>: </a:t>
            </a:r>
            <a:r>
              <a:rPr lang="ru-RU" sz="2400" smtClean="0">
                <a:solidFill>
                  <a:srgbClr val="800000"/>
                </a:solidFill>
              </a:rPr>
              <a:t>развитие требует «покупки услуг» бюрократии</a:t>
            </a:r>
            <a:r>
              <a:rPr lang="en-US" sz="2400" smtClean="0">
                <a:solidFill>
                  <a:srgbClr val="800000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rgbClr val="800000"/>
                </a:solidFill>
              </a:rPr>
              <a:t>Методы оценки размеров теневой экономики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893175" cy="4525963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800000"/>
                </a:solidFill>
              </a:rPr>
              <a:t>Методы прямого счета</a:t>
            </a:r>
            <a:r>
              <a:rPr lang="ru-RU" sz="2400" smtClean="0">
                <a:solidFill>
                  <a:srgbClr val="800000"/>
                </a:solidFill>
              </a:rPr>
              <a:t> основываются на опросах респондентов или выборочных микроэкономических обследованиях налоговых платежей и доходов;</a:t>
            </a:r>
          </a:p>
          <a:p>
            <a:pPr eaLnBrk="1" hangingPunct="1"/>
            <a:endParaRPr lang="ru-RU" sz="2400" smtClean="0">
              <a:solidFill>
                <a:srgbClr val="800000"/>
              </a:solidFill>
            </a:endParaRPr>
          </a:p>
          <a:p>
            <a:pPr eaLnBrk="1" hangingPunct="1"/>
            <a:r>
              <a:rPr lang="ru-RU" sz="2400" b="1" smtClean="0">
                <a:solidFill>
                  <a:srgbClr val="800000"/>
                </a:solidFill>
              </a:rPr>
              <a:t>Косвенные методы: </a:t>
            </a:r>
            <a:r>
              <a:rPr lang="ru-RU" sz="2400" smtClean="0">
                <a:solidFill>
                  <a:srgbClr val="800000"/>
                </a:solidFill>
              </a:rPr>
              <a:t>анализ несоответствий между отдельными экономическими показателями;</a:t>
            </a:r>
          </a:p>
          <a:p>
            <a:pPr eaLnBrk="1" hangingPunct="1"/>
            <a:endParaRPr lang="ru-RU" sz="2400" smtClean="0">
              <a:solidFill>
                <a:srgbClr val="800000"/>
              </a:solidFill>
            </a:endParaRPr>
          </a:p>
          <a:p>
            <a:pPr eaLnBrk="1" hangingPunct="1"/>
            <a:r>
              <a:rPr lang="ru-RU" sz="2400" b="1" smtClean="0">
                <a:solidFill>
                  <a:srgbClr val="800000"/>
                </a:solidFill>
              </a:rPr>
              <a:t>Мультииндикативная мультифакторная модель</a:t>
            </a:r>
            <a:r>
              <a:rPr lang="ru-RU" sz="2400" smtClean="0">
                <a:solidFill>
                  <a:srgbClr val="800000"/>
                </a:solidFill>
              </a:rPr>
              <a:t>: латентная переменная теневой экономики, В качестве одного из индикаторов используется энергопотребление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800000"/>
                </a:solidFill>
              </a:rPr>
              <a:t>Мультииндикативная мультифакторная модель</a:t>
            </a:r>
            <a:endParaRPr lang="ru-RU" sz="3200" smtClean="0"/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2411413" y="2708275"/>
            <a:ext cx="4032250" cy="21240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400"/>
              <a:t>Индекс роста размера теневой экономики в году </a:t>
            </a:r>
            <a:r>
              <a:rPr lang="en-US" sz="2400"/>
              <a:t>t:</a:t>
            </a:r>
          </a:p>
          <a:p>
            <a:pPr algn="ctr" eaLnBrk="1" hangingPunct="1"/>
            <a:endParaRPr lang="en-US" sz="2400"/>
          </a:p>
          <a:p>
            <a:pPr algn="ctr" eaLnBrk="1" hangingPunct="1"/>
            <a:r>
              <a:rPr lang="en-US" sz="2400"/>
              <a:t>X</a:t>
            </a:r>
            <a:r>
              <a:rPr lang="en-US" sz="2400" baseline="-25000"/>
              <a:t>t</a:t>
            </a:r>
          </a:p>
          <a:p>
            <a:pPr algn="ctr" eaLnBrk="1" hangingPunct="1"/>
            <a:endParaRPr lang="ru-RU" baseline="-25000"/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1258888" y="2205037"/>
            <a:ext cx="1296988" cy="1008063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900113" y="2997200"/>
            <a:ext cx="1511300" cy="64770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900113" y="4005263"/>
            <a:ext cx="1511300" cy="287337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258888" y="4221163"/>
            <a:ext cx="1152525" cy="86360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8" name="TextBox 12"/>
          <p:cNvSpPr txBox="1">
            <a:spLocks noChangeArrowheads="1"/>
          </p:cNvSpPr>
          <p:nvPr/>
        </p:nvSpPr>
        <p:spPr bwMode="auto">
          <a:xfrm>
            <a:off x="1042988" y="1844675"/>
            <a:ext cx="544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Z</a:t>
            </a:r>
            <a:r>
              <a:rPr lang="en-US" sz="2400" baseline="-25000"/>
              <a:t>1t</a:t>
            </a:r>
            <a:endParaRPr lang="ru-RU" sz="2400" baseline="-25000"/>
          </a:p>
        </p:txBody>
      </p:sp>
      <p:sp>
        <p:nvSpPr>
          <p:cNvPr id="10249" name="TextBox 13"/>
          <p:cNvSpPr txBox="1">
            <a:spLocks noChangeArrowheads="1"/>
          </p:cNvSpPr>
          <p:nvPr/>
        </p:nvSpPr>
        <p:spPr bwMode="auto">
          <a:xfrm>
            <a:off x="684213" y="2997200"/>
            <a:ext cx="542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Z</a:t>
            </a:r>
            <a:r>
              <a:rPr lang="en-US" sz="2400" baseline="-25000"/>
              <a:t>2t</a:t>
            </a:r>
            <a:endParaRPr lang="ru-RU"/>
          </a:p>
        </p:txBody>
      </p:sp>
      <p:sp>
        <p:nvSpPr>
          <p:cNvPr id="10250" name="TextBox 14"/>
          <p:cNvSpPr txBox="1">
            <a:spLocks noChangeArrowheads="1"/>
          </p:cNvSpPr>
          <p:nvPr/>
        </p:nvSpPr>
        <p:spPr bwMode="auto">
          <a:xfrm>
            <a:off x="539750" y="4221163"/>
            <a:ext cx="806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Z</a:t>
            </a:r>
            <a:r>
              <a:rPr lang="en-US" sz="2400" baseline="-25000"/>
              <a:t>K-1,t</a:t>
            </a:r>
            <a:endParaRPr lang="ru-RU" sz="2400" baseline="-25000"/>
          </a:p>
        </p:txBody>
      </p:sp>
      <p:sp>
        <p:nvSpPr>
          <p:cNvPr id="10251" name="TextBox 16"/>
          <p:cNvSpPr txBox="1">
            <a:spLocks noChangeArrowheads="1"/>
          </p:cNvSpPr>
          <p:nvPr/>
        </p:nvSpPr>
        <p:spPr bwMode="auto">
          <a:xfrm>
            <a:off x="900113" y="5084763"/>
            <a:ext cx="565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Z</a:t>
            </a:r>
            <a:r>
              <a:rPr lang="en-US" sz="2400" baseline="-25000"/>
              <a:t>Kt</a:t>
            </a:r>
            <a:endParaRPr lang="ru-RU" sz="2400"/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6443663" y="2205038"/>
            <a:ext cx="1296987" cy="936625"/>
          </a:xfrm>
          <a:prstGeom prst="straightConnector1">
            <a:avLst/>
          </a:prstGeom>
          <a:ln w="19050">
            <a:solidFill>
              <a:srgbClr val="0E521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443663" y="3068638"/>
            <a:ext cx="1441450" cy="558800"/>
          </a:xfrm>
          <a:prstGeom prst="straightConnector1">
            <a:avLst/>
          </a:prstGeom>
          <a:ln w="19050">
            <a:solidFill>
              <a:srgbClr val="0E521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443663" y="4076700"/>
            <a:ext cx="1368425" cy="288925"/>
          </a:xfrm>
          <a:prstGeom prst="straightConnector1">
            <a:avLst/>
          </a:prstGeom>
          <a:ln w="19050">
            <a:solidFill>
              <a:srgbClr val="0E521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443663" y="4365625"/>
            <a:ext cx="914400" cy="914400"/>
          </a:xfrm>
          <a:prstGeom prst="straightConnector1">
            <a:avLst/>
          </a:prstGeom>
          <a:ln w="19050">
            <a:solidFill>
              <a:srgbClr val="0E521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6" name="TextBox 28"/>
          <p:cNvSpPr txBox="1">
            <a:spLocks noChangeArrowheads="1"/>
          </p:cNvSpPr>
          <p:nvPr/>
        </p:nvSpPr>
        <p:spPr bwMode="auto">
          <a:xfrm>
            <a:off x="7740650" y="2060575"/>
            <a:ext cx="56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Y</a:t>
            </a:r>
            <a:r>
              <a:rPr lang="en-US" sz="2400" baseline="-25000"/>
              <a:t>1t</a:t>
            </a:r>
            <a:endParaRPr lang="ru-RU" sz="2400"/>
          </a:p>
        </p:txBody>
      </p:sp>
      <p:sp>
        <p:nvSpPr>
          <p:cNvPr id="10257" name="TextBox 29"/>
          <p:cNvSpPr txBox="1">
            <a:spLocks noChangeArrowheads="1"/>
          </p:cNvSpPr>
          <p:nvPr/>
        </p:nvSpPr>
        <p:spPr bwMode="auto">
          <a:xfrm>
            <a:off x="7885113" y="2924175"/>
            <a:ext cx="560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Y</a:t>
            </a:r>
            <a:r>
              <a:rPr lang="en-US" sz="2400" baseline="-25000"/>
              <a:t>2t</a:t>
            </a:r>
            <a:endParaRPr lang="ru-RU" sz="2400"/>
          </a:p>
        </p:txBody>
      </p:sp>
      <p:sp>
        <p:nvSpPr>
          <p:cNvPr id="10258" name="TextBox 30"/>
          <p:cNvSpPr txBox="1">
            <a:spLocks noChangeArrowheads="1"/>
          </p:cNvSpPr>
          <p:nvPr/>
        </p:nvSpPr>
        <p:spPr bwMode="auto">
          <a:xfrm>
            <a:off x="7812088" y="4149725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Y</a:t>
            </a:r>
            <a:r>
              <a:rPr lang="en-US" sz="2400" baseline="-25000"/>
              <a:t>K-1,t</a:t>
            </a:r>
            <a:endParaRPr lang="ru-RU" sz="2400" baseline="-25000"/>
          </a:p>
        </p:txBody>
      </p:sp>
      <p:sp>
        <p:nvSpPr>
          <p:cNvPr id="10259" name="TextBox 32"/>
          <p:cNvSpPr txBox="1">
            <a:spLocks noChangeArrowheads="1"/>
          </p:cNvSpPr>
          <p:nvPr/>
        </p:nvSpPr>
        <p:spPr bwMode="auto">
          <a:xfrm>
            <a:off x="7524750" y="5229225"/>
            <a:ext cx="582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Y</a:t>
            </a:r>
            <a:r>
              <a:rPr lang="en-US" sz="2400" baseline="-25000"/>
              <a:t>Kt</a:t>
            </a:r>
            <a:endParaRPr lang="ru-RU" sz="2400" baseline="-25000"/>
          </a:p>
        </p:txBody>
      </p:sp>
      <p:sp>
        <p:nvSpPr>
          <p:cNvPr id="10260" name="TextBox 33"/>
          <p:cNvSpPr txBox="1">
            <a:spLocks noChangeArrowheads="1"/>
          </p:cNvSpPr>
          <p:nvPr/>
        </p:nvSpPr>
        <p:spPr bwMode="auto">
          <a:xfrm>
            <a:off x="4140200" y="1557338"/>
            <a:ext cx="6302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X</a:t>
            </a:r>
            <a:r>
              <a:rPr lang="en-US" sz="2400" baseline="-25000"/>
              <a:t>t-1</a:t>
            </a:r>
            <a:endParaRPr lang="ru-RU" sz="2400" baseline="-25000"/>
          </a:p>
        </p:txBody>
      </p:sp>
      <p:cxnSp>
        <p:nvCxnSpPr>
          <p:cNvPr id="40" name="Прямая со стрелкой 39"/>
          <p:cNvCxnSpPr>
            <a:stCxn id="10260" idx="2"/>
            <a:endCxn id="10243" idx="0"/>
          </p:cNvCxnSpPr>
          <p:nvPr/>
        </p:nvCxnSpPr>
        <p:spPr>
          <a:xfrm rot="5400000">
            <a:off x="4095751" y="2349500"/>
            <a:ext cx="690562" cy="26987"/>
          </a:xfrm>
          <a:prstGeom prst="straightConnector1">
            <a:avLst/>
          </a:prstGeom>
          <a:ln w="190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4453</TotalTime>
  <Words>1916</Words>
  <Application>Microsoft Office PowerPoint</Application>
  <PresentationFormat>Экран (4:3)</PresentationFormat>
  <Paragraphs>331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Arial</vt:lpstr>
      <vt:lpstr>Calibri</vt:lpstr>
      <vt:lpstr>Wingdings</vt:lpstr>
      <vt:lpstr>Symbol</vt:lpstr>
      <vt:lpstr>Times New Roman</vt:lpstr>
      <vt:lpstr>Оформление по умолчанию</vt:lpstr>
      <vt:lpstr>Диаграмма Microsoft Excel</vt:lpstr>
      <vt:lpstr>Документ Microsoft Word 97-2003</vt:lpstr>
      <vt:lpstr>Документ Microsoft Office Word</vt:lpstr>
      <vt:lpstr>Лист Microsoft Office Excel 97-2003</vt:lpstr>
      <vt:lpstr>Анализ воздействия роста цен энергии на размеры теневой экономики в странах мира</vt:lpstr>
      <vt:lpstr>Презентация PowerPoint</vt:lpstr>
      <vt:lpstr>Презентация PowerPoint</vt:lpstr>
      <vt:lpstr>Презентация PowerPoint</vt:lpstr>
      <vt:lpstr>Литература: что мы знаем?</vt:lpstr>
      <vt:lpstr>Презентация PowerPoint</vt:lpstr>
      <vt:lpstr>Литература: что мы знаем?</vt:lpstr>
      <vt:lpstr>Методы оценки размеров теневой экономики</vt:lpstr>
      <vt:lpstr>Мультииндикативная мультифакторная модель</vt:lpstr>
      <vt:lpstr>Презентация PowerPoint</vt:lpstr>
      <vt:lpstr>Презентация PowerPoint</vt:lpstr>
      <vt:lpstr>Презентация PowerPoint</vt:lpstr>
      <vt:lpstr>Подход: анализ как перекрестных, так и панельных данных на большой выборке стран для периода 2003-2006 гг,</vt:lpstr>
      <vt:lpstr>Основные источники информации</vt:lpstr>
      <vt:lpstr>Модель для оценки доли наличных денег в общей денежной массе</vt:lpstr>
      <vt:lpstr>Презентация PowerPoint</vt:lpstr>
      <vt:lpstr>Презентация PowerPoint</vt:lpstr>
      <vt:lpstr>Средние размеры ТЭ по группам стран в % от ВВП</vt:lpstr>
      <vt:lpstr>Презентация PowerPoint</vt:lpstr>
      <vt:lpstr>Презентация PowerPoint</vt:lpstr>
      <vt:lpstr>Показатели доли теневой экономики в ВВП: сводная статистика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воздействия роста цен энергии на размеры теневой экономики в странах мира</dc:title>
  <dc:creator>Admin</dc:creator>
  <cp:lastModifiedBy>Никита</cp:lastModifiedBy>
  <cp:revision>103</cp:revision>
  <dcterms:created xsi:type="dcterms:W3CDTF">2010-09-18T12:12:48Z</dcterms:created>
  <dcterms:modified xsi:type="dcterms:W3CDTF">2015-10-19T14:21:06Z</dcterms:modified>
</cp:coreProperties>
</file>