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23" r:id="rId1"/>
    <p:sldMasterId id="2147484435" r:id="rId2"/>
  </p:sldMasterIdLst>
  <p:notesMasterIdLst>
    <p:notesMasterId r:id="rId32"/>
  </p:notesMasterIdLst>
  <p:handoutMasterIdLst>
    <p:handoutMasterId r:id="rId33"/>
  </p:handoutMasterIdLst>
  <p:sldIdLst>
    <p:sldId id="277" r:id="rId3"/>
    <p:sldId id="310" r:id="rId4"/>
    <p:sldId id="314" r:id="rId5"/>
    <p:sldId id="282" r:id="rId6"/>
    <p:sldId id="321" r:id="rId7"/>
    <p:sldId id="288" r:id="rId8"/>
    <p:sldId id="289" r:id="rId9"/>
    <p:sldId id="290" r:id="rId10"/>
    <p:sldId id="292" r:id="rId11"/>
    <p:sldId id="293" r:id="rId12"/>
    <p:sldId id="294" r:id="rId13"/>
    <p:sldId id="295" r:id="rId14"/>
    <p:sldId id="339" r:id="rId15"/>
    <p:sldId id="313" r:id="rId16"/>
    <p:sldId id="315" r:id="rId17"/>
    <p:sldId id="322" r:id="rId18"/>
    <p:sldId id="323" r:id="rId19"/>
    <p:sldId id="328" r:id="rId20"/>
    <p:sldId id="333" r:id="rId21"/>
    <p:sldId id="340" r:id="rId22"/>
    <p:sldId id="324" r:id="rId23"/>
    <p:sldId id="329" r:id="rId24"/>
    <p:sldId id="330" r:id="rId25"/>
    <p:sldId id="336" r:id="rId26"/>
    <p:sldId id="335" r:id="rId27"/>
    <p:sldId id="332" r:id="rId28"/>
    <p:sldId id="305" r:id="rId29"/>
    <p:sldId id="306" r:id="rId30"/>
    <p:sldId id="307" r:id="rId31"/>
  </p:sldIdLst>
  <p:sldSz cx="9906000" cy="6858000" type="A4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роливец Т.Ю." initials="КТ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ABAD"/>
    <a:srgbClr val="FF99FF"/>
    <a:srgbClr val="4149DF"/>
    <a:srgbClr val="CC66FF"/>
    <a:srgbClr val="006AD0"/>
    <a:srgbClr val="009900"/>
    <a:srgbClr val="3292EE"/>
    <a:srgbClr val="7EC234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 autoAdjust="0"/>
    <p:restoredTop sz="94660"/>
  </p:normalViewPr>
  <p:slideViewPr>
    <p:cSldViewPr snapToGrid="0">
      <p:cViewPr>
        <p:scale>
          <a:sx n="90" d="100"/>
          <a:sy n="90" d="100"/>
        </p:scale>
        <p:origin x="-390" y="-60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50467490416024E-2"/>
          <c:y val="3.5165781756578772E-2"/>
          <c:w val="0.89094667529656502"/>
          <c:h val="0.6179298222398108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Фактические значения показателя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99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2.9171091701424262E-17"/>
                  <c:y val="0.15494611265843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11688375471744E-3"/>
                  <c:y val="0.19566379492224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735065126415233E-3"/>
                  <c:y val="0.20483981109156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823376750943488E-3"/>
                  <c:y val="0.19421914227181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823376750943488E-3"/>
                  <c:y val="0.14903417255184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3646753501885806E-3"/>
                  <c:y val="0.16171795316738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911688375471744E-3"/>
                  <c:y val="0.12366661132077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0.12366686100149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7.9</c:v>
                </c:pt>
                <c:pt idx="1">
                  <c:v>8.9</c:v>
                </c:pt>
                <c:pt idx="2">
                  <c:v>9.1</c:v>
                </c:pt>
                <c:pt idx="3">
                  <c:v>8.9</c:v>
                </c:pt>
                <c:pt idx="4" formatCode="0.0">
                  <c:v>8</c:v>
                </c:pt>
                <c:pt idx="5">
                  <c:v>8.3000000000000007</c:v>
                </c:pt>
                <c:pt idx="6">
                  <c:v>7.3</c:v>
                </c:pt>
                <c:pt idx="7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5131520"/>
        <c:axId val="116130560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значения показателя "Стратегии инновационного развития Российской Федерации на период до 2020 года"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dPt>
            <c:idx val="0"/>
            <c:bubble3D val="0"/>
          </c:dPt>
          <c:dPt>
            <c:idx val="1"/>
            <c:bubble3D val="0"/>
            <c:spPr>
              <a:ln w="60325">
                <a:solidFill>
                  <a:schemeClr val="accent3">
                    <a:lumMod val="75000"/>
                  </a:schemeClr>
                </a:solidFill>
              </a:ln>
            </c:spPr>
          </c:dPt>
          <c:dPt>
            <c:idx val="2"/>
            <c:bubble3D val="0"/>
            <c:spPr>
              <a:ln w="63500">
                <a:solidFill>
                  <a:schemeClr val="accent3">
                    <a:lumMod val="75000"/>
                  </a:schemeClr>
                </a:solidFill>
              </a:ln>
            </c:spPr>
          </c:dPt>
          <c:dPt>
            <c:idx val="3"/>
            <c:marker>
              <c:symbol val="diamond"/>
              <c:size val="13"/>
            </c:marker>
            <c:bubble3D val="0"/>
          </c:dPt>
          <c:dLbls>
            <c:dLbl>
              <c:idx val="0"/>
              <c:layout>
                <c:manualLayout>
                  <c:x val="-3.3414545588490663E-2"/>
                  <c:y val="-4.6747966410876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77922093867936E-2"/>
                  <c:y val="-4.6747966410876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326233963962525E-2"/>
                  <c:y val="-5.9136703358649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37038977622659E-2"/>
                  <c:y val="-4.1222287000498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7.7</c:v>
                </c:pt>
                <c:pt idx="3">
                  <c:v>9.6</c:v>
                </c:pt>
                <c:pt idx="6" formatCode="0.0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131520"/>
        <c:axId val="116130560"/>
      </c:lineChart>
      <c:catAx>
        <c:axId val="11513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130560"/>
        <c:crosses val="autoZero"/>
        <c:auto val="1"/>
        <c:lblAlgn val="ctr"/>
        <c:lblOffset val="100"/>
        <c:noMultiLvlLbl val="0"/>
      </c:catAx>
      <c:valAx>
        <c:axId val="116130560"/>
        <c:scaling>
          <c:orientation val="minMax"/>
          <c:min val="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>
                    <a:solidFill>
                      <a:srgbClr val="0070C0"/>
                    </a:solidFill>
                  </a:defRPr>
                </a:pPr>
                <a:r>
                  <a:rPr lang="ru-RU" sz="1100" dirty="0" smtClean="0">
                    <a:solidFill>
                      <a:srgbClr val="0070C0"/>
                    </a:solidFill>
                  </a:rPr>
                  <a:t>Проценты</a:t>
                </a:r>
                <a:endParaRPr lang="ru-RU" sz="1100" dirty="0">
                  <a:solidFill>
                    <a:srgbClr val="0070C0"/>
                  </a:solidFill>
                </a:endParaRPr>
              </a:p>
            </c:rich>
          </c:tx>
          <c:layout>
            <c:manualLayout>
              <c:xMode val="edge"/>
              <c:yMode val="edge"/>
              <c:x val="7.9558441877358721E-3"/>
              <c:y val="0.3220711399930693"/>
            </c:manualLayout>
          </c:layout>
          <c:overlay val="0"/>
        </c:title>
        <c:numFmt formatCode="#,##0.0" sourceLinked="0"/>
        <c:majorTickMark val="in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131520"/>
        <c:crosses val="autoZero"/>
        <c:crossBetween val="between"/>
        <c:majorUnit val="1.2"/>
      </c:valAx>
    </c:plotArea>
    <c:legend>
      <c:legendPos val="b"/>
      <c:layout>
        <c:manualLayout>
          <c:xMode val="edge"/>
          <c:yMode val="edge"/>
          <c:x val="6.5133556698357242E-2"/>
          <c:y val="0.78857935415087943"/>
          <c:w val="0.86973288660328552"/>
          <c:h val="0.19239497492581362"/>
        </c:manualLayout>
      </c:layout>
      <c:overlay val="0"/>
      <c:txPr>
        <a:bodyPr/>
        <a:lstStyle/>
        <a:p>
          <a:pPr>
            <a:defRPr sz="11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16259201229787E-2"/>
          <c:y val="2.6435362281017592E-2"/>
          <c:w val="0.91308337802854023"/>
          <c:h val="0.92244463594500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развития ИКТ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1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woPt" dir="t"/>
            </a:scene3d>
            <a:sp3d prstMaterial="powder">
              <a:bevelT w="127000" h="635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Лист1!$A$3:$A$14</c:f>
              <c:strCache>
                <c:ptCount val="12"/>
                <c:pt idx="0">
                  <c:v>Швейцария </c:v>
                </c:pt>
                <c:pt idx="1">
                  <c:v>Нидерланды</c:v>
                </c:pt>
                <c:pt idx="2">
                  <c:v>Швеция</c:v>
                </c:pt>
                <c:pt idx="3">
                  <c:v>Соедененное Королевство</c:v>
                </c:pt>
                <c:pt idx="4">
                  <c:v>Сингапур</c:v>
                </c:pt>
                <c:pt idx="5">
                  <c:v>США</c:v>
                </c:pt>
                <c:pt idx="6">
                  <c:v>Финляндия</c:v>
                </c:pt>
                <c:pt idx="7">
                  <c:v>Дания</c:v>
                </c:pt>
                <c:pt idx="8">
                  <c:v>Германия</c:v>
                </c:pt>
                <c:pt idx="9">
                  <c:v>Ирландия</c:v>
                </c:pt>
                <c:pt idx="10">
                  <c:v>Россия</c:v>
                </c:pt>
                <c:pt idx="11">
                  <c:v>Беларусь</c:v>
                </c:pt>
              </c:strCache>
            </c:strRef>
          </c:cat>
          <c:val>
            <c:numRef>
              <c:f>Лист1!$B$2:$B$14</c:f>
              <c:numCache>
                <c:formatCode>0.00</c:formatCode>
                <c:ptCount val="13"/>
                <c:pt idx="1">
                  <c:v>68.400000000000006</c:v>
                </c:pt>
                <c:pt idx="2">
                  <c:v>63.32</c:v>
                </c:pt>
                <c:pt idx="3">
                  <c:v>63.08</c:v>
                </c:pt>
                <c:pt idx="4">
                  <c:v>60.13</c:v>
                </c:pt>
                <c:pt idx="5">
                  <c:v>59.83</c:v>
                </c:pt>
                <c:pt idx="6">
                  <c:v>59.81</c:v>
                </c:pt>
                <c:pt idx="7">
                  <c:v>59.63</c:v>
                </c:pt>
                <c:pt idx="8">
                  <c:v>58.39</c:v>
                </c:pt>
                <c:pt idx="9">
                  <c:v>58.03</c:v>
                </c:pt>
                <c:pt idx="10">
                  <c:v>57.19</c:v>
                </c:pt>
                <c:pt idx="11">
                  <c:v>37.9</c:v>
                </c:pt>
                <c:pt idx="12">
                  <c:v>29.35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2D-4254-B6EB-250B57493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6087040"/>
        <c:axId val="116085504"/>
      </c:barChart>
      <c:scatterChart>
        <c:scatterStyle val="lineMarker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Место в рейтинге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12"/>
            <c:spPr>
              <a:solidFill>
                <a:srgbClr val="FF0000"/>
              </a:solidFill>
              <a:ln w="9525" cap="flat" cmpd="sng" algn="ctr">
                <a:noFill/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"/>
              <c:tx>
                <c:rich>
                  <a:bodyPr/>
                  <a:lstStyle/>
                  <a:p>
                    <a:r>
                      <a:rPr lang="ru-RU" sz="1400" baseline="0" dirty="0" smtClean="0"/>
                      <a:t>1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Лист1!$A$3:$A$14</c:f>
              <c:strCache>
                <c:ptCount val="12"/>
                <c:pt idx="0">
                  <c:v>Швейцария </c:v>
                </c:pt>
                <c:pt idx="1">
                  <c:v>Нидерланды</c:v>
                </c:pt>
                <c:pt idx="2">
                  <c:v>Швеция</c:v>
                </c:pt>
                <c:pt idx="3">
                  <c:v>Соедененное Королевство</c:v>
                </c:pt>
                <c:pt idx="4">
                  <c:v>Сингапур</c:v>
                </c:pt>
                <c:pt idx="5">
                  <c:v>США</c:v>
                </c:pt>
                <c:pt idx="6">
                  <c:v>Финляндия</c:v>
                </c:pt>
                <c:pt idx="7">
                  <c:v>Дания</c:v>
                </c:pt>
                <c:pt idx="8">
                  <c:v>Германия</c:v>
                </c:pt>
                <c:pt idx="9">
                  <c:v>Ирландия</c:v>
                </c:pt>
                <c:pt idx="10">
                  <c:v>Россия</c:v>
                </c:pt>
                <c:pt idx="11">
                  <c:v>Беларусь</c:v>
                </c:pt>
              </c:strCache>
            </c:strRef>
          </c:xVal>
          <c:yVal>
            <c:numRef>
              <c:f>Лист1!$C$2:$C$14</c:f>
              <c:numCache>
                <c:formatCode>0</c:formatCode>
                <c:ptCount val="13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46</c:v>
                </c:pt>
                <c:pt idx="12">
                  <c:v>86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D2D-4254-B6EB-250B57493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098560"/>
        <c:axId val="116097024"/>
      </c:scatterChart>
      <c:valAx>
        <c:axId val="116085504"/>
        <c:scaling>
          <c:orientation val="maxMin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noFill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087040"/>
        <c:crosses val="max"/>
        <c:crossBetween val="between"/>
      </c:valAx>
      <c:catAx>
        <c:axId val="116087040"/>
        <c:scaling>
          <c:orientation val="minMax"/>
        </c:scaling>
        <c:delete val="1"/>
        <c:axPos val="t"/>
        <c:numFmt formatCode="\О\с\н\о\в\н\о\й" sourceLinked="1"/>
        <c:majorTickMark val="out"/>
        <c:minorTickMark val="none"/>
        <c:tickLblPos val="nextTo"/>
        <c:crossAx val="116085504"/>
        <c:crosses val="autoZero"/>
        <c:auto val="1"/>
        <c:lblAlgn val="ctr"/>
        <c:lblOffset val="100"/>
        <c:noMultiLvlLbl val="0"/>
      </c:catAx>
      <c:valAx>
        <c:axId val="116097024"/>
        <c:scaling>
          <c:orientation val="maxMin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noFill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098560"/>
        <c:crosses val="autoZero"/>
        <c:crossBetween val="midCat"/>
      </c:valAx>
      <c:valAx>
        <c:axId val="116098560"/>
        <c:scaling>
          <c:orientation val="minMax"/>
        </c:scaling>
        <c:delete val="1"/>
        <c:axPos val="t"/>
        <c:numFmt formatCode="\О\с\н\о\в\н\о\й" sourceLinked="1"/>
        <c:majorTickMark val="out"/>
        <c:minorTickMark val="none"/>
        <c:tickLblPos val="nextTo"/>
        <c:crossAx val="116097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278351190300224"/>
          <c:y val="0.85878640983185583"/>
          <c:w val="0.2931387226602587"/>
          <c:h val="8.0709176070643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7769609777745E-2"/>
          <c:y val="5.7362397833770069E-2"/>
          <c:w val="0.89094667529656502"/>
          <c:h val="0.6179298222398108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 организаций (без субъектов малого предпринимательства), осуществлявших технологические, организационные и маркетинговые инновации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99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9.5</c:v>
                </c:pt>
                <c:pt idx="1">
                  <c:v>10.4</c:v>
                </c:pt>
                <c:pt idx="2">
                  <c:v>10.3</c:v>
                </c:pt>
                <c:pt idx="3">
                  <c:v>10.1</c:v>
                </c:pt>
                <c:pt idx="4" formatCode="0.0">
                  <c:v>9.9</c:v>
                </c:pt>
                <c:pt idx="5">
                  <c:v>9.3000000000000007</c:v>
                </c:pt>
                <c:pt idx="6">
                  <c:v>8.4</c:v>
                </c:pt>
                <c:pt idx="7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7808384"/>
        <c:axId val="207809920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организаций (без субъектов малого предпринимательства), осуществлявших технологические инновации</c:v>
                </c:pt>
              </c:strCache>
            </c:strRef>
          </c:tx>
          <c:spPr>
            <a:ln w="31750" cap="sq">
              <a:solidFill>
                <a:srgbClr val="FF0000"/>
              </a:solidFill>
              <a:bevel/>
            </a:ln>
            <a:effectLst/>
          </c:spPr>
          <c:marker>
            <c:symbol val="diamond"/>
            <c:size val="8"/>
            <c:spPr>
              <a:solidFill>
                <a:srgbClr val="FF0000">
                  <a:alpha val="93000"/>
                </a:srgbClr>
              </a:solidFill>
              <a:ln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  <c:spPr>
              <a:ln w="31750" cap="sq">
                <a:solidFill>
                  <a:srgbClr val="FF0000"/>
                </a:solidFill>
                <a:bevel/>
              </a:ln>
              <a:effectLst/>
            </c:spPr>
          </c:dPt>
          <c:dPt>
            <c:idx val="2"/>
            <c:bubble3D val="0"/>
            <c:spPr>
              <a:ln w="31750" cap="sq">
                <a:solidFill>
                  <a:srgbClr val="FF0000"/>
                </a:solidFill>
                <a:bevel/>
              </a:ln>
              <a:effectLst/>
            </c:spPr>
          </c:dPt>
          <c:dPt>
            <c:idx val="3"/>
            <c:bubble3D val="0"/>
          </c:dPt>
          <c:dLbls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7.9</c:v>
                </c:pt>
                <c:pt idx="1">
                  <c:v>8.9</c:v>
                </c:pt>
                <c:pt idx="2">
                  <c:v>9.1</c:v>
                </c:pt>
                <c:pt idx="3">
                  <c:v>8.9</c:v>
                </c:pt>
                <c:pt idx="4">
                  <c:v>8.8000000000000007</c:v>
                </c:pt>
                <c:pt idx="5">
                  <c:v>8.3000000000000007</c:v>
                </c:pt>
                <c:pt idx="6" formatCode="0.0">
                  <c:v>7.3</c:v>
                </c:pt>
                <c:pt idx="7">
                  <c:v>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08384"/>
        <c:axId val="207809920"/>
      </c:lineChart>
      <c:catAx>
        <c:axId val="20780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809920"/>
        <c:crosses val="autoZero"/>
        <c:auto val="1"/>
        <c:lblAlgn val="ctr"/>
        <c:lblOffset val="100"/>
        <c:noMultiLvlLbl val="0"/>
      </c:catAx>
      <c:valAx>
        <c:axId val="207809920"/>
        <c:scaling>
          <c:orientation val="minMax"/>
          <c:min val="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>
                    <a:solidFill>
                      <a:srgbClr val="0070C0"/>
                    </a:solidFill>
                  </a:defRPr>
                </a:pPr>
                <a:r>
                  <a:rPr lang="ru-RU" sz="1100" dirty="0" smtClean="0">
                    <a:solidFill>
                      <a:srgbClr val="0070C0"/>
                    </a:solidFill>
                  </a:rPr>
                  <a:t>Проценты</a:t>
                </a:r>
                <a:endParaRPr lang="ru-RU" sz="1100" dirty="0">
                  <a:solidFill>
                    <a:srgbClr val="0070C0"/>
                  </a:solidFill>
                </a:endParaRPr>
              </a:p>
            </c:rich>
          </c:tx>
          <c:layout>
            <c:manualLayout>
              <c:xMode val="edge"/>
              <c:yMode val="edge"/>
              <c:x val="7.9558441877358721E-3"/>
              <c:y val="0.3220711399930693"/>
            </c:manualLayout>
          </c:layout>
          <c:overlay val="0"/>
        </c:title>
        <c:numFmt formatCode="#,##0.0" sourceLinked="0"/>
        <c:majorTickMark val="in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808384"/>
        <c:crosses val="autoZero"/>
        <c:crossBetween val="between"/>
        <c:majorUnit val="1.2"/>
      </c:valAx>
    </c:plotArea>
    <c:legend>
      <c:legendPos val="b"/>
      <c:layout>
        <c:manualLayout>
          <c:xMode val="edge"/>
          <c:yMode val="edge"/>
          <c:x val="6.5133556698357242E-2"/>
          <c:y val="0.78857935415087943"/>
          <c:w val="0.86973288660328552"/>
          <c:h val="0.19239497492581362"/>
        </c:manualLayout>
      </c:layout>
      <c:overlay val="0"/>
      <c:txPr>
        <a:bodyPr/>
        <a:lstStyle/>
        <a:p>
          <a:pPr>
            <a:defRPr sz="11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7769609777745E-2"/>
          <c:y val="5.7362397833770069E-2"/>
          <c:w val="0.89094667529656502"/>
          <c:h val="0.6179298222398108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 организаций промышленного производства (без субъектов малого предпринимательства), осуществлявших технологические, организационные и маркетинговые инновации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99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10.8</c:v>
                </c:pt>
                <c:pt idx="1">
                  <c:v>11.1</c:v>
                </c:pt>
                <c:pt idx="2">
                  <c:v>11.1</c:v>
                </c:pt>
                <c:pt idx="3">
                  <c:v>10.9</c:v>
                </c:pt>
                <c:pt idx="4" formatCode="0.0">
                  <c:v>10.9</c:v>
                </c:pt>
                <c:pt idx="5">
                  <c:v>10.6</c:v>
                </c:pt>
                <c:pt idx="6">
                  <c:v>10.5</c:v>
                </c:pt>
                <c:pt idx="7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7646720"/>
        <c:axId val="207648256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организаций промышленного производства (без субъектов малого предпринимательства), осуществлявших технологические инновации</c:v>
                </c:pt>
              </c:strCache>
            </c:strRef>
          </c:tx>
          <c:spPr>
            <a:ln w="31750" cap="sq">
              <a:solidFill>
                <a:srgbClr val="FF0000"/>
              </a:solidFill>
              <a:bevel/>
            </a:ln>
            <a:effectLst/>
          </c:spPr>
          <c:marker>
            <c:symbol val="diamond"/>
            <c:size val="8"/>
            <c:spPr>
              <a:solidFill>
                <a:srgbClr val="FF0000">
                  <a:alpha val="93000"/>
                </a:srgbClr>
              </a:solidFill>
              <a:ln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  <c:spPr>
              <a:ln w="31750" cap="sq">
                <a:solidFill>
                  <a:srgbClr val="FF0000"/>
                </a:solidFill>
                <a:bevel/>
              </a:ln>
              <a:effectLst/>
            </c:spPr>
          </c:dPt>
          <c:dPt>
            <c:idx val="2"/>
            <c:bubble3D val="0"/>
            <c:spPr>
              <a:ln w="31750" cap="sq">
                <a:solidFill>
                  <a:srgbClr val="FF0000"/>
                </a:solidFill>
                <a:bevel/>
              </a:ln>
              <a:effectLst/>
            </c:spPr>
          </c:dPt>
          <c:dPt>
            <c:idx val="3"/>
            <c:bubble3D val="0"/>
          </c:dPt>
          <c:dLbls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9.3000000000000007</c:v>
                </c:pt>
                <c:pt idx="1">
                  <c:v>9.6</c:v>
                </c:pt>
                <c:pt idx="2">
                  <c:v>9.9</c:v>
                </c:pt>
                <c:pt idx="3">
                  <c:v>9.6999999999999993</c:v>
                </c:pt>
                <c:pt idx="4">
                  <c:v>9.6999999999999993</c:v>
                </c:pt>
                <c:pt idx="5">
                  <c:v>9.5</c:v>
                </c:pt>
                <c:pt idx="6" formatCode="0.0">
                  <c:v>9.1999999999999993</c:v>
                </c:pt>
                <c:pt idx="7">
                  <c:v>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646720"/>
        <c:axId val="207648256"/>
      </c:lineChart>
      <c:catAx>
        <c:axId val="20764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648256"/>
        <c:crosses val="autoZero"/>
        <c:auto val="1"/>
        <c:lblAlgn val="ctr"/>
        <c:lblOffset val="100"/>
        <c:noMultiLvlLbl val="0"/>
      </c:catAx>
      <c:valAx>
        <c:axId val="207648256"/>
        <c:scaling>
          <c:orientation val="minMax"/>
          <c:min val="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>
                    <a:solidFill>
                      <a:srgbClr val="0070C0"/>
                    </a:solidFill>
                  </a:defRPr>
                </a:pPr>
                <a:r>
                  <a:rPr lang="ru-RU" sz="1100" dirty="0" smtClean="0">
                    <a:solidFill>
                      <a:srgbClr val="0070C0"/>
                    </a:solidFill>
                  </a:rPr>
                  <a:t>Проценты</a:t>
                </a:r>
                <a:endParaRPr lang="ru-RU" sz="1100" dirty="0">
                  <a:solidFill>
                    <a:srgbClr val="0070C0"/>
                  </a:solidFill>
                </a:endParaRPr>
              </a:p>
            </c:rich>
          </c:tx>
          <c:layout>
            <c:manualLayout>
              <c:xMode val="edge"/>
              <c:yMode val="edge"/>
              <c:x val="7.9558441877358721E-3"/>
              <c:y val="0.3220711399930693"/>
            </c:manualLayout>
          </c:layout>
          <c:overlay val="0"/>
        </c:title>
        <c:numFmt formatCode="#,##0.0" sourceLinked="0"/>
        <c:majorTickMark val="in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646720"/>
        <c:crosses val="autoZero"/>
        <c:crossBetween val="between"/>
        <c:majorUnit val="1.2"/>
      </c:valAx>
    </c:plotArea>
    <c:legend>
      <c:legendPos val="b"/>
      <c:layout>
        <c:manualLayout>
          <c:xMode val="edge"/>
          <c:yMode val="edge"/>
          <c:x val="6.5133556698357242E-2"/>
          <c:y val="0.78857935415087943"/>
          <c:w val="0.86973288660328552"/>
          <c:h val="0.19239497492581362"/>
        </c:manualLayout>
      </c:layout>
      <c:overlay val="0"/>
      <c:txPr>
        <a:bodyPr/>
        <a:lstStyle/>
        <a:p>
          <a:pPr>
            <a:defRPr sz="11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71849054196969E-2"/>
          <c:y val="2.5131146989506262E-2"/>
          <c:w val="0.91269464873805317"/>
          <c:h val="0.84832000591010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организаций, осуществлявших технологические, организационные, маркетинговые инновации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59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Lbls>
            <c:dLbl>
              <c:idx val="26"/>
              <c:layout>
                <c:manualLayout>
                  <c:x val="0"/>
                  <c:y val="8.4797388131361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1.9429576941084694E-16"/>
                  <c:y val="7.69861084437616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Лист1!$B$2:$B$30</c:f>
              <c:numCache>
                <c:formatCode>General</c:formatCode>
                <c:ptCount val="29"/>
                <c:pt idx="0">
                  <c:v>10.6</c:v>
                </c:pt>
                <c:pt idx="1">
                  <c:v>6.1</c:v>
                </c:pt>
                <c:pt idx="2">
                  <c:v>15.1</c:v>
                </c:pt>
                <c:pt idx="3" formatCode="0.0">
                  <c:v>13</c:v>
                </c:pt>
                <c:pt idx="4" formatCode="0.0">
                  <c:v>10.6</c:v>
                </c:pt>
                <c:pt idx="5">
                  <c:v>47.1</c:v>
                </c:pt>
                <c:pt idx="6">
                  <c:v>15.8</c:v>
                </c:pt>
                <c:pt idx="7">
                  <c:v>9.6</c:v>
                </c:pt>
                <c:pt idx="8">
                  <c:v>6.7</c:v>
                </c:pt>
                <c:pt idx="9">
                  <c:v>8.3000000000000007</c:v>
                </c:pt>
                <c:pt idx="10">
                  <c:v>15.2</c:v>
                </c:pt>
                <c:pt idx="11">
                  <c:v>4.4000000000000004</c:v>
                </c:pt>
                <c:pt idx="12">
                  <c:v>24.4</c:v>
                </c:pt>
                <c:pt idx="13">
                  <c:v>22.1</c:v>
                </c:pt>
                <c:pt idx="14">
                  <c:v>33.299999999999997</c:v>
                </c:pt>
                <c:pt idx="15">
                  <c:v>12.6</c:v>
                </c:pt>
                <c:pt idx="16">
                  <c:v>9.3000000000000007</c:v>
                </c:pt>
                <c:pt idx="17">
                  <c:v>20.2</c:v>
                </c:pt>
                <c:pt idx="18">
                  <c:v>16.3</c:v>
                </c:pt>
                <c:pt idx="19">
                  <c:v>32.9</c:v>
                </c:pt>
                <c:pt idx="20">
                  <c:v>25.7</c:v>
                </c:pt>
                <c:pt idx="21" formatCode="0.0">
                  <c:v>22</c:v>
                </c:pt>
                <c:pt idx="22">
                  <c:v>20.3</c:v>
                </c:pt>
                <c:pt idx="23">
                  <c:v>16.7</c:v>
                </c:pt>
                <c:pt idx="24">
                  <c:v>6.9</c:v>
                </c:pt>
                <c:pt idx="25" formatCode="0.0">
                  <c:v>13</c:v>
                </c:pt>
                <c:pt idx="26">
                  <c:v>3.8</c:v>
                </c:pt>
                <c:pt idx="27">
                  <c:v>5.7</c:v>
                </c:pt>
                <c:pt idx="28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07504512"/>
        <c:axId val="207506048"/>
      </c:barChart>
      <c:lineChart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 организций, осуществлявших технологические инновации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ABAD"/>
              </a:solidFill>
            </c:spPr>
          </c:marker>
          <c:dLbls>
            <c:dLbl>
              <c:idx val="0"/>
              <c:layout>
                <c:manualLayout>
                  <c:x val="-2.0347029536623904E-2"/>
                  <c:y val="-4.1885244982510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059966808173758E-2"/>
                  <c:y val="-5.0262293979012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772929182337766E-2"/>
                  <c:y val="-4.989181230394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059989268407476E-2"/>
                  <c:y val="-6.627552653479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659725902108848E-2"/>
                  <c:y val="-4.1144292938992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321431223927305E-2"/>
                  <c:y val="-3.744990717623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208217721974344E-2"/>
                  <c:y val="-4.6073769480761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6277623629299125E-2"/>
                  <c:y val="-3.7696720484259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0347029536623904E-2"/>
                  <c:y val="-3.7696720484259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0347029536623956E-2"/>
                  <c:y val="-4.1885244982510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3059966808173758E-2"/>
                  <c:y val="-5.02622939790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3059966808173758E-2"/>
                  <c:y val="-7.9581965466769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3059966808173758E-2"/>
                  <c:y val="-3.7696720484259393E-2"/>
                </c:manualLayout>
              </c:layout>
              <c:spPr>
                <a:ln w="0"/>
              </c:spPr>
              <c:txPr>
                <a:bodyPr/>
                <a:lstStyle/>
                <a:p>
                  <a:pPr>
                    <a:defRPr sz="9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8327315240947618E-2"/>
                  <c:y val="-4.3604122655399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3059989268407476E-2"/>
                  <c:y val="-5.7898341975545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1422553534874756E-2"/>
                  <c:y val="-6.935375456116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5170424532120091E-2"/>
                  <c:y val="-4.87804878048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4416459225372524E-2"/>
                  <c:y val="-5.789834197554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936667748727188E-2"/>
                  <c:y val="-5.2104538761923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0347029536623904E-2"/>
                  <c:y val="-4.607376948076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1.7634092265073953E-2"/>
                  <c:y val="-4.1885244982510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034715366622401E-2"/>
                  <c:y val="-6.2087254337110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1.6277623629299125E-2"/>
                  <c:y val="-3.7696720484259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4921154993524297E-2"/>
                  <c:y val="-3.3508195986008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1.763409226507405E-2"/>
                  <c:y val="-6.701639197201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2.0347029536623904E-2"/>
                  <c:y val="-4.1885244982510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1.5016406151555788E-2"/>
                  <c:y val="-5.2104538761923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1.7634109440546893E-2"/>
                  <c:y val="-4.3233787849689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1.6087374857197217E-2"/>
                  <c:y val="-3.9909416810703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Лист1!$C$2:$C$30</c:f>
              <c:numCache>
                <c:formatCode>General</c:formatCode>
                <c:ptCount val="29"/>
                <c:pt idx="0">
                  <c:v>9.6</c:v>
                </c:pt>
                <c:pt idx="1">
                  <c:v>5.0999999999999996</c:v>
                </c:pt>
                <c:pt idx="2">
                  <c:v>13.7</c:v>
                </c:pt>
                <c:pt idx="3">
                  <c:v>10.8</c:v>
                </c:pt>
                <c:pt idx="4" formatCode="0.0">
                  <c:v>9</c:v>
                </c:pt>
                <c:pt idx="5" formatCode="0.0">
                  <c:v>47.1</c:v>
                </c:pt>
                <c:pt idx="6" formatCode="0.0">
                  <c:v>14.9</c:v>
                </c:pt>
                <c:pt idx="7" formatCode="0.0">
                  <c:v>9.1</c:v>
                </c:pt>
                <c:pt idx="8" formatCode="0.0">
                  <c:v>6.7</c:v>
                </c:pt>
                <c:pt idx="9" formatCode="0.0">
                  <c:v>7.6</c:v>
                </c:pt>
                <c:pt idx="10" formatCode="0.0">
                  <c:v>13.9</c:v>
                </c:pt>
                <c:pt idx="11" formatCode="0.0">
                  <c:v>4.2</c:v>
                </c:pt>
                <c:pt idx="12" formatCode="0.0">
                  <c:v>23.1</c:v>
                </c:pt>
                <c:pt idx="13" formatCode="0.0">
                  <c:v>21.1</c:v>
                </c:pt>
                <c:pt idx="14" formatCode="0.0">
                  <c:v>31.6</c:v>
                </c:pt>
                <c:pt idx="15" formatCode="0.0">
                  <c:v>9.9</c:v>
                </c:pt>
                <c:pt idx="16" formatCode="0.0">
                  <c:v>8.1</c:v>
                </c:pt>
                <c:pt idx="17" formatCode="0.0">
                  <c:v>18.399999999999999</c:v>
                </c:pt>
                <c:pt idx="18" formatCode="0.0">
                  <c:v>15.6</c:v>
                </c:pt>
                <c:pt idx="19" formatCode="0.0">
                  <c:v>31.9</c:v>
                </c:pt>
                <c:pt idx="20" formatCode="0.0">
                  <c:v>24.5</c:v>
                </c:pt>
                <c:pt idx="21" formatCode="0.0">
                  <c:v>19.899999999999999</c:v>
                </c:pt>
                <c:pt idx="22" formatCode="0.0">
                  <c:v>19.100000000000001</c:v>
                </c:pt>
                <c:pt idx="23" formatCode="0.0">
                  <c:v>15.6</c:v>
                </c:pt>
                <c:pt idx="24" formatCode="0.0">
                  <c:v>5.4</c:v>
                </c:pt>
                <c:pt idx="25" formatCode="0.0">
                  <c:v>11.7</c:v>
                </c:pt>
                <c:pt idx="26" formatCode="0.0">
                  <c:v>2.9</c:v>
                </c:pt>
                <c:pt idx="27" formatCode="0.0">
                  <c:v>5.0999999999999996</c:v>
                </c:pt>
                <c:pt idx="28">
                  <c:v>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04512"/>
        <c:axId val="207506048"/>
      </c:lineChart>
      <c:catAx>
        <c:axId val="20750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4149D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506048"/>
        <c:crosses val="autoZero"/>
        <c:auto val="1"/>
        <c:lblAlgn val="ctr"/>
        <c:lblOffset val="100"/>
        <c:noMultiLvlLbl val="0"/>
      </c:catAx>
      <c:valAx>
        <c:axId val="2075060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1">
                    <a:solidFill>
                      <a:srgbClr val="4149D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 b="1" dirty="0" smtClean="0">
                    <a:solidFill>
                      <a:srgbClr val="4149DF"/>
                    </a:solidFill>
                    <a:latin typeface="Times New Roman" pitchFamily="18" charset="0"/>
                    <a:cs typeface="Times New Roman" pitchFamily="18" charset="0"/>
                  </a:rPr>
                  <a:t>Процент</a:t>
                </a:r>
                <a:endParaRPr lang="ru-RU" sz="1200" b="1" dirty="0">
                  <a:solidFill>
                    <a:srgbClr val="4149DF"/>
                  </a:solidFill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359112217497214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4149D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5045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039971844173268"/>
          <c:y val="2.700659368798412E-2"/>
          <c:w val="0.26960028155826726"/>
          <c:h val="0.370699699122975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106327054203314E-2"/>
          <c:y val="6.132030398190156E-2"/>
          <c:w val="0.90343414084397311"/>
          <c:h val="0.766493999175116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г.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3.9387681786815466E-3"/>
                  <c:y val="-7.7792251810048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516909049087285E-3"/>
                  <c:y val="-1.2965375301674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904590835902751E-3"/>
                  <c:y val="-1.555845036200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777025402987159E-3"/>
                  <c:y val="-1.2967212913922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5646136311359104E-3"/>
                  <c:y val="-1.0372300241339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5646136311359104E-3"/>
                  <c:y val="-1.555845036200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6258454524543643E-3"/>
                  <c:y val="-1.555845036200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 b="1">
                    <a:solidFill>
                      <a:srgbClr val="4149D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До 200 человек</c:v>
                </c:pt>
                <c:pt idx="1">
                  <c:v>200-249 человек</c:v>
                </c:pt>
                <c:pt idx="2">
                  <c:v>250-499 человек</c:v>
                </c:pt>
                <c:pt idx="3">
                  <c:v>500-999 человек</c:v>
                </c:pt>
                <c:pt idx="4">
                  <c:v>1 000-4 999 человек</c:v>
                </c:pt>
                <c:pt idx="5">
                  <c:v>5 000-9 999 человек</c:v>
                </c:pt>
                <c:pt idx="6">
                  <c:v>10 000 и более человек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3.9</c:v>
                </c:pt>
                <c:pt idx="1">
                  <c:v>10.4</c:v>
                </c:pt>
                <c:pt idx="2">
                  <c:v>14.2</c:v>
                </c:pt>
                <c:pt idx="3">
                  <c:v>22.1</c:v>
                </c:pt>
                <c:pt idx="4">
                  <c:v>42.7</c:v>
                </c:pt>
                <c:pt idx="5">
                  <c:v>76</c:v>
                </c:pt>
                <c:pt idx="6">
                  <c:v>87.2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777248764474198E-3"/>
                  <c:y val="-7.7809981897435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80597173080949E-3"/>
                  <c:y val="-1.5559675436841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72383135662699E-3"/>
                  <c:y val="-1.5559062899425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506490955564799E-3"/>
                  <c:y val="-7.7810627932522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684466935281701E-3"/>
                  <c:y val="-1.8152750497176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7379969658044698E-3"/>
                  <c:y val="-2.8529746858703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5555555555555558E-3"/>
                  <c:y val="-1.5561996379487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 b="1">
                    <a:solidFill>
                      <a:srgbClr val="4149D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До 200 человек</c:v>
                </c:pt>
                <c:pt idx="1">
                  <c:v>200-249 человек</c:v>
                </c:pt>
                <c:pt idx="2">
                  <c:v>250-499 человек</c:v>
                </c:pt>
                <c:pt idx="3">
                  <c:v>500-999 человек</c:v>
                </c:pt>
                <c:pt idx="4">
                  <c:v>1 000-4 999 человек</c:v>
                </c:pt>
                <c:pt idx="5">
                  <c:v>5 000-9 999 человек</c:v>
                </c:pt>
                <c:pt idx="6">
                  <c:v>10 000 и более человек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 formatCode="General">
                  <c:v>3.8</c:v>
                </c:pt>
                <c:pt idx="1">
                  <c:v>11</c:v>
                </c:pt>
                <c:pt idx="2" formatCode="General">
                  <c:v>13.8</c:v>
                </c:pt>
                <c:pt idx="3" formatCode="General">
                  <c:v>21.5</c:v>
                </c:pt>
                <c:pt idx="4" formatCode="General">
                  <c:v>41.2</c:v>
                </c:pt>
                <c:pt idx="5" formatCode="General">
                  <c:v>81.3</c:v>
                </c:pt>
                <c:pt idx="6" formatCode="General">
                  <c:v>82.2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6.5646136311359347E-3"/>
                  <c:y val="-5.1861501206698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775363573630932E-3"/>
                  <c:y val="-7.7792251810048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516909049087285E-3"/>
                  <c:y val="-1.81515254223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387681786815466E-3"/>
                  <c:y val="-1.0372300241339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516909049087285E-3"/>
                  <c:y val="-1.2965579480813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516909049086322E-3"/>
                  <c:y val="-1.81515254223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8775363573630932E-3"/>
                  <c:y val="-1.2965375301674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 algn="ctr">
                  <a:defRPr lang="ru-RU" sz="1400" b="1" i="0" u="none" strike="noStrike" kern="1200" baseline="0">
                    <a:solidFill>
                      <a:srgbClr val="4149DF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До 200 человек</c:v>
                </c:pt>
                <c:pt idx="1">
                  <c:v>200-249 человек</c:v>
                </c:pt>
                <c:pt idx="2">
                  <c:v>250-499 человек</c:v>
                </c:pt>
                <c:pt idx="3">
                  <c:v>500-999 человек</c:v>
                </c:pt>
                <c:pt idx="4">
                  <c:v>1 000-4 999 человек</c:v>
                </c:pt>
                <c:pt idx="5">
                  <c:v>5 000-9 999 человек</c:v>
                </c:pt>
                <c:pt idx="6">
                  <c:v>10 000 и более человек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4.2</c:v>
                </c:pt>
                <c:pt idx="1">
                  <c:v>10.1</c:v>
                </c:pt>
                <c:pt idx="2">
                  <c:v>13.7</c:v>
                </c:pt>
                <c:pt idx="3">
                  <c:v>22.4</c:v>
                </c:pt>
                <c:pt idx="4">
                  <c:v>41.4</c:v>
                </c:pt>
                <c:pt idx="5">
                  <c:v>78.2</c:v>
                </c:pt>
                <c:pt idx="6">
                  <c:v>83.7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gapDepth val="160"/>
        <c:shape val="cylinder"/>
        <c:axId val="208519936"/>
        <c:axId val="208521472"/>
        <c:axId val="0"/>
      </c:bar3DChart>
      <c:catAx>
        <c:axId val="20851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521472"/>
        <c:crosses val="autoZero"/>
        <c:auto val="1"/>
        <c:lblAlgn val="ctr"/>
        <c:lblOffset val="100"/>
        <c:noMultiLvlLbl val="0"/>
      </c:catAx>
      <c:valAx>
        <c:axId val="208521472"/>
        <c:scaling>
          <c:orientation val="minMax"/>
          <c:max val="9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519936"/>
        <c:crosses val="autoZero"/>
        <c:crossBetween val="between"/>
        <c:majorUnit val="10"/>
        <c:minorUnit val="2"/>
      </c:valAx>
    </c:plotArea>
    <c:legend>
      <c:legendPos val="b"/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>
                <a:solidFill>
                  <a:srgbClr val="0000FF"/>
                </a:solidFill>
              </a:defRPr>
            </a:pP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В процентах</a:t>
            </a:r>
            <a:r>
              <a:rPr lang="ru-RU" sz="14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 общего объема отгруженных товаров, выполненных работ, услуг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010523648378265"/>
          <c:y val="2.2425155727445314E-2"/>
        </c:manualLayout>
      </c:layout>
      <c:overlay val="0"/>
    </c:title>
    <c:autoTitleDeleted val="0"/>
    <c:view3D>
      <c:rotX val="15"/>
      <c:rotY val="20"/>
      <c:depthPercent val="100"/>
      <c:rAngAx val="0"/>
      <c:perspective val="1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5.3838246899769751E-2"/>
          <c:y val="0.12406395933273102"/>
          <c:w val="0.93313219925461255"/>
          <c:h val="0.802138605063473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0">
                  <a:srgbClr val="CC99FF"/>
                </a:gs>
                <a:gs pos="0">
                  <a:schemeClr val="bg1">
                    <a:lumMod val="85000"/>
                  </a:schemeClr>
                </a:gs>
                <a:gs pos="100000">
                  <a:srgbClr val="0000FF"/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0408498672561284E-3"/>
                  <c:y val="-1.763692923008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04249336280642E-3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225496017683858E-3"/>
                  <c:y val="-3.527663592934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683824402652634E-2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6021246681403217E-3"/>
                  <c:y val="-1.410954338406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1225496017683858E-3"/>
                  <c:y val="-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0816997345122569E-3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6838244026525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0816997345122569E-3"/>
                  <c:y val="-1.410954338406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3333333333333332E-3"/>
                  <c:y val="-9.6110332775184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111111111111112E-2"/>
                  <c:y val="-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2500000000000001E-2"/>
                  <c:y val="-6.407187350698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1.5</c:v>
                </c:pt>
                <c:pt idx="1">
                  <c:v>1.5</c:v>
                </c:pt>
                <c:pt idx="2">
                  <c:v>1.8</c:v>
                </c:pt>
                <c:pt idx="3">
                  <c:v>2.2000000000000002</c:v>
                </c:pt>
                <c:pt idx="4">
                  <c:v>2.1</c:v>
                </c:pt>
                <c:pt idx="5">
                  <c:v>1.8</c:v>
                </c:pt>
                <c:pt idx="6">
                  <c:v>1.8</c:v>
                </c:pt>
                <c:pt idx="7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422016"/>
        <c:axId val="208423552"/>
        <c:axId val="0"/>
      </c:bar3DChart>
      <c:catAx>
        <c:axId val="20842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423552"/>
        <c:crosses val="autoZero"/>
        <c:auto val="1"/>
        <c:lblAlgn val="ctr"/>
        <c:lblOffset val="100"/>
        <c:noMultiLvlLbl val="0"/>
      </c:catAx>
      <c:valAx>
        <c:axId val="2084235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Проценты</a:t>
                </a:r>
                <a:endParaRPr lang="ru-RU" sz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8.6935982208873358E-2"/>
              <c:y val="0.2996839240084435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42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805962923789544E-2"/>
          <c:y val="8.366400193753594E-2"/>
          <c:w val="0.45855159284553038"/>
          <c:h val="0.77153147921907539"/>
        </c:manualLayout>
      </c:layout>
      <c:pieChart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Удельный вес организаций (без субъектов малого предпринимательства), осуществлявших технологические, организационные и маркетинговые инновации</c:v>
                </c:pt>
              </c:strCache>
            </c:strRef>
          </c:tx>
          <c:dPt>
            <c:idx val="0"/>
            <c:bubble3D val="0"/>
            <c:spPr>
              <a:solidFill>
                <a:srgbClr val="FF99CC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4149DF"/>
                </a:solidFill>
              </a:ln>
            </c:spPr>
          </c:dPt>
          <c:dPt>
            <c:idx val="3"/>
            <c:bubble3D val="0"/>
            <c:spPr>
              <a:solidFill>
                <a:srgbClr val="CC66FF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1.0269454181652147E-2"/>
                  <c:y val="-0.194552013322781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509387135323339E-3"/>
                  <c:y val="3.3581364103813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523035097637234E-2"/>
                  <c:y val="0.1744880361228987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6907338967042012E-3"/>
                  <c:y val="-2.40681070547861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1756491880410549E-2"/>
                  <c:y val="6.221260531555875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726152547235561"/>
                  <c:y val="9.52405199795432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1.7092499921039752E-2"/>
                  <c:y val="-2.93755927500900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9.487522135005845E-2"/>
                  <c:y val="4.64793838694948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исследование и разработка новых продуктов, услуг и методов их производства (передачи), новых производственных процессов</c:v>
                </c:pt>
                <c:pt idx="1">
                  <c:v>дизайн </c:v>
                </c:pt>
                <c:pt idx="2">
                  <c:v>приобретение машин и оборудования,  связанных с технологическими 
инновациями
</c:v>
                </c:pt>
                <c:pt idx="3">
                  <c:v>приобретение новых технологий</c:v>
                </c:pt>
                <c:pt idx="4">
                  <c:v>приобретение программных средств</c:v>
                </c:pt>
                <c:pt idx="5">
                  <c:v>инжиниринг</c:v>
                </c:pt>
                <c:pt idx="6">
                  <c:v>обучение и подготовка персонала, связанные с инновациями</c:v>
                </c:pt>
                <c:pt idx="7">
                  <c:v>маркетинговые исследования </c:v>
                </c:pt>
                <c:pt idx="8">
                  <c:v>прочие затраты на технологические инновации 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42.33</c:v>
                </c:pt>
                <c:pt idx="1">
                  <c:v>1.21</c:v>
                </c:pt>
                <c:pt idx="2">
                  <c:v>34.119999999999997</c:v>
                </c:pt>
                <c:pt idx="3">
                  <c:v>1.03</c:v>
                </c:pt>
                <c:pt idx="4">
                  <c:v>2.0099999999999998</c:v>
                </c:pt>
                <c:pt idx="5">
                  <c:v>10.06</c:v>
                </c:pt>
                <c:pt idx="6">
                  <c:v>0.14000000000000001</c:v>
                </c:pt>
                <c:pt idx="7">
                  <c:v>0.34</c:v>
                </c:pt>
                <c:pt idx="8">
                  <c:v>8.76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4"/>
      </c:pieChart>
    </c:plotArea>
    <c:legend>
      <c:legendPos val="r"/>
      <c:legendEntry>
        <c:idx val="0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83327392514745"/>
          <c:y val="3.2057480233022767E-2"/>
          <c:w val="0.3446791413218947"/>
          <c:h val="0.96794247611187378"/>
        </c:manualLayout>
      </c:layout>
      <c:overlay val="0"/>
      <c:spPr>
        <a:ln w="0">
          <a:noFill/>
        </a:ln>
        <a:effectLst>
          <a:glow rad="228600">
            <a:schemeClr val="accent5">
              <a:lumMod val="40000"/>
              <a:lumOff val="60000"/>
              <a:alpha val="40000"/>
            </a:schemeClr>
          </a:glow>
        </a:effectLst>
      </c:spPr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rgbClr val="0000FF"/>
                </a:solidFill>
              </a:defRPr>
            </a:pP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процентах от общего объема отгруженных товаров, выполненных работ, услуг</a:t>
            </a:r>
            <a:endParaRPr lang="en-US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428562910425927"/>
          <c:y val="9.13725994269370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771189674577218E-2"/>
          <c:y val="0.29391822317845445"/>
          <c:w val="0.92222882277575835"/>
          <c:h val="0.5548536612463114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dLbls>
            <c:txPr>
              <a:bodyPr/>
              <a:lstStyle/>
              <a:p>
                <a:pPr>
                  <a:defRPr sz="12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4.9000000000000004</c:v>
                </c:pt>
                <c:pt idx="1">
                  <c:v>6.1</c:v>
                </c:pt>
                <c:pt idx="2">
                  <c:v>7.8</c:v>
                </c:pt>
                <c:pt idx="3">
                  <c:v>8.9</c:v>
                </c:pt>
                <c:pt idx="4">
                  <c:v>8.1999999999999993</c:v>
                </c:pt>
                <c:pt idx="5">
                  <c:v>7.9</c:v>
                </c:pt>
                <c:pt idx="6">
                  <c:v>8.4</c:v>
                </c:pt>
                <c:pt idx="7">
                  <c:v>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466752"/>
        <c:axId val="197486464"/>
      </c:lineChart>
      <c:catAx>
        <c:axId val="19746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7486464"/>
        <c:crosses val="autoZero"/>
        <c:auto val="1"/>
        <c:lblAlgn val="ctr"/>
        <c:lblOffset val="100"/>
        <c:noMultiLvlLbl val="0"/>
      </c:catAx>
      <c:valAx>
        <c:axId val="197486464"/>
        <c:scaling>
          <c:orientation val="minMax"/>
          <c:min val="3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Проценты</a:t>
                </a:r>
                <a:endParaRPr lang="ru-RU" sz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4129085312249058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746675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27507654280522E-2"/>
          <c:y val="0.2490414114757466"/>
          <c:w val="0.8775879110695517"/>
          <c:h val="0.6540999336838088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46">
                    <a:gamma/>
                    <a:shade val="4627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CC99FF" mc:Ignorable="a14" a14:legacySpreadsheetColorIndex="46"/>
                </a:gs>
              </a:gsLst>
              <a:lin ang="5400000" scaled="1"/>
            </a:gradFill>
            <a:ln w="3088">
              <a:solidFill>
                <a:schemeClr val="tx1">
                  <a:alpha val="36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chemeClr val="tx2">
                      <a:lumMod val="50000"/>
                    </a:schemeClr>
                  </a:gs>
                  <a:gs pos="100000">
                    <a:srgbClr val="00B050"/>
                  </a:gs>
                </a:gsLst>
                <a:lin ang="5400000" scaled="1"/>
              </a:gradFill>
              <a:ln w="3088">
                <a:solidFill>
                  <a:schemeClr val="tx1">
                    <a:alpha val="36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17">
                      <a:gamma/>
                      <a:shade val="46275"/>
                      <a:invGamma/>
                    </a:srgbClr>
                  </a:gs>
                  <a:gs pos="100000">
                    <a:srgbClr val="00B050"/>
                  </a:gs>
                </a:gsLst>
                <a:lin ang="5400000" scaled="1"/>
              </a:gradFill>
              <a:ln w="3088">
                <a:solidFill>
                  <a:schemeClr val="tx1">
                    <a:alpha val="36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46">
                      <a:gamma/>
                      <a:shade val="46275"/>
                      <a:invGamma/>
                    </a:srgbClr>
                  </a:gs>
                  <a:gs pos="100000">
                    <a:srgbClr val="009900"/>
                  </a:gs>
                </a:gsLst>
                <a:lin ang="5400000" scaled="1"/>
              </a:gradFill>
              <a:ln w="3088">
                <a:solidFill>
                  <a:schemeClr val="tx1">
                    <a:alpha val="36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solidFill>
                <a:srgbClr val="0000FF">
                  <a:alpha val="62000"/>
                </a:srgbClr>
              </a:solidFill>
              <a:ln w="3088">
                <a:solidFill>
                  <a:schemeClr val="tx1">
                    <a:alpha val="36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solidFill>
                <a:srgbClr val="0000FF">
                  <a:alpha val="58000"/>
                </a:srgbClr>
              </a:solidFill>
              <a:ln w="3088">
                <a:solidFill>
                  <a:schemeClr val="tx1">
                    <a:alpha val="36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invertIfNegative val="0"/>
            <c:bubble3D val="0"/>
            <c:spPr>
              <a:solidFill>
                <a:srgbClr val="0000FF">
                  <a:alpha val="58000"/>
                </a:srgbClr>
              </a:solidFill>
              <a:ln w="3088">
                <a:solidFill>
                  <a:schemeClr val="tx1">
                    <a:alpha val="36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invertIfNegative val="0"/>
            <c:bubble3D val="0"/>
            <c:spPr>
              <a:solidFill>
                <a:srgbClr val="0000FF">
                  <a:alpha val="58000"/>
                </a:srgbClr>
              </a:solidFill>
              <a:ln w="3088">
                <a:solidFill>
                  <a:schemeClr val="tx1">
                    <a:alpha val="36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invertIfNegative val="0"/>
            <c:bubble3D val="0"/>
            <c:spPr>
              <a:gradFill rotWithShape="0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3088">
                <a:solidFill>
                  <a:schemeClr val="tx1">
                    <a:alpha val="36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8"/>
            <c:invertIfNegative val="0"/>
            <c:bubble3D val="0"/>
            <c:spPr>
              <a:gradFill rotWithShape="0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3088">
                <a:solidFill>
                  <a:schemeClr val="tx1">
                    <a:alpha val="36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9"/>
            <c:invertIfNegative val="0"/>
            <c:bubble3D val="0"/>
            <c:spPr>
              <a:gradFill rotWithShape="0"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3088">
                <a:solidFill>
                  <a:schemeClr val="tx1">
                    <a:alpha val="36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0"/>
            <c:invertIfNegative val="0"/>
            <c:bubble3D val="0"/>
            <c:spPr>
              <a:gradFill rotWithShape="0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3088">
                <a:solidFill>
                  <a:schemeClr val="tx1">
                    <a:alpha val="36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7"/>
              <c:layout>
                <c:manualLayout>
                  <c:x val="-1.406557445668749E-3"/>
                  <c:y val="-4.19299579047503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799672311172788E-3"/>
                  <c:y val="-5.0782616842262103E-2"/>
                </c:manualLayout>
              </c:layout>
              <c:spPr>
                <a:solidFill>
                  <a:schemeClr val="accent2">
                    <a:lumMod val="60000"/>
                    <a:lumOff val="40000"/>
                    <a:alpha val="30000"/>
                  </a:schemeClr>
                </a:solidFill>
                <a:effectLst>
                  <a:innerShdw blurRad="114300">
                    <a:prstClr val="black"/>
                  </a:innerShdw>
                </a:effectLst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6.756398303267272E-2"/>
                </c:manualLayout>
              </c:layout>
              <c:spPr>
                <a:solidFill>
                  <a:schemeClr val="accent2">
                    <a:lumMod val="60000"/>
                    <a:lumOff val="40000"/>
                    <a:alpha val="30000"/>
                  </a:schemeClr>
                </a:solidFill>
                <a:effectLst>
                  <a:innerShdw blurRad="114300">
                    <a:prstClr val="black"/>
                  </a:innerShdw>
                </a:effectLst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5950887136375373E-3"/>
                  <c:y val="-5.3664308337603758E-2"/>
                </c:manualLayout>
              </c:layout>
              <c:spPr>
                <a:solidFill>
                  <a:schemeClr val="accent2">
                    <a:lumMod val="60000"/>
                    <a:lumOff val="40000"/>
                    <a:alpha val="30000"/>
                  </a:schemeClr>
                </a:solidFill>
                <a:effectLst>
                  <a:innerShdw blurRad="114300">
                    <a:prstClr val="black"/>
                  </a:innerShdw>
                </a:effectLst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4.0895638295230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5951908865069896E-3"/>
                  <c:y val="-4.8063747124516616E-2"/>
                </c:manualLayout>
              </c:layout>
              <c:spPr>
                <a:solidFill>
                  <a:schemeClr val="accent4">
                    <a:lumMod val="60000"/>
                    <a:lumOff val="40000"/>
                    <a:alpha val="30000"/>
                  </a:schemeClr>
                </a:solidFill>
                <a:effectLst>
                  <a:innerShdw blurRad="114300">
                    <a:prstClr val="black"/>
                  </a:innerShdw>
                </a:effectLst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>
                <a:innerShdw blurRad="114300">
                  <a:prstClr val="black"/>
                </a:inn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Sheet1!$B$1:$O$1</c:f>
              <c:numCache>
                <c:formatCode>General</c:formatCode>
                <c:ptCount val="1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3">
                  <c:v>2017</c:v>
                </c:pt>
              </c:numCache>
            </c:numRef>
          </c:cat>
          <c:val>
            <c:numRef>
              <c:f>Sheet1!$B$2:$O$2</c:f>
              <c:numCache>
                <c:formatCode>0.0</c:formatCode>
                <c:ptCount val="14"/>
                <c:pt idx="0">
                  <c:v>17.100000000000001</c:v>
                </c:pt>
                <c:pt idx="1">
                  <c:v>17.600000000000001</c:v>
                </c:pt>
                <c:pt idx="2" formatCode="General">
                  <c:v>21.8</c:v>
                </c:pt>
                <c:pt idx="4">
                  <c:v>76.599999999999994</c:v>
                </c:pt>
                <c:pt idx="5">
                  <c:v>73.8</c:v>
                </c:pt>
                <c:pt idx="6">
                  <c:v>72</c:v>
                </c:pt>
                <c:pt idx="8">
                  <c:v>6.3</c:v>
                </c:pt>
                <c:pt idx="9">
                  <c:v>8.6</c:v>
                </c:pt>
                <c:pt idx="10">
                  <c:v>5.2</c:v>
                </c:pt>
                <c:pt idx="1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8450688"/>
        <c:axId val="208452224"/>
      </c:barChart>
      <c:catAx>
        <c:axId val="20845068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Times New Roman" pitchFamily="18" charset="0"/>
                <a:ea typeface="Tahoma"/>
                <a:cs typeface="Times New Roman" pitchFamily="18" charset="0"/>
              </a:defRPr>
            </a:pPr>
            <a:endParaRPr lang="ru-RU"/>
          </a:p>
        </c:txPr>
        <c:crossAx val="2084522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8452224"/>
        <c:scaling>
          <c:orientation val="minMax"/>
          <c:max val="8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Times New Roman" pitchFamily="18" charset="0"/>
                <a:ea typeface="Tahoma"/>
                <a:cs typeface="Times New Roman" pitchFamily="18" charset="0"/>
              </a:defRPr>
            </a:pPr>
            <a:endParaRPr lang="ru-RU"/>
          </a:p>
        </c:txPr>
        <c:crossAx val="208450688"/>
        <c:crosses val="autoZero"/>
        <c:crossBetween val="between"/>
        <c:majorUnit val="10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07459-9001-443C-BEA7-C45EA8DFED51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D5BBD4-AFE1-45C4-838A-C1536407AACC}">
      <dgm:prSet phldrT="[Текст]" custT="1"/>
      <dgm:spPr>
        <a:xfrm>
          <a:off x="2630" y="0"/>
          <a:ext cx="2530757" cy="4968552"/>
        </a:xfrm>
        <a:gradFill rotWithShape="0">
          <a:gsLst>
            <a:gs pos="0">
              <a:srgbClr val="0061B2">
                <a:lumMod val="75000"/>
              </a:srgbClr>
            </a:gs>
            <a:gs pos="100000">
              <a:srgbClr val="FFFFFF">
                <a:alpha val="0"/>
              </a:srgbClr>
            </a:gs>
          </a:gsLst>
          <a:lin ang="54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tIns="0" bIns="360000"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Специализированные инновационные </a:t>
          </a:r>
          <a:br>
            <a:rPr lang="ru-RU" sz="1400" b="1" dirty="0" smtClean="0">
              <a:solidFill>
                <a:srgbClr val="FFFFFF"/>
              </a:solidFill>
              <a:latin typeface="Arial"/>
              <a:ea typeface="+mn-ea"/>
              <a:cs typeface="Arial"/>
            </a:rPr>
          </a:br>
          <a:r>
            <a:rPr lang="ru-RU" sz="1400" b="1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обследования</a:t>
          </a:r>
          <a:endParaRPr lang="ru-RU" sz="1400" b="1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337C51F3-C8E1-4E24-96F6-24BA90BC4AB5}" type="parTrans" cxnId="{E78B54AA-D260-4C81-A8D8-357A25B43A42}">
      <dgm:prSet/>
      <dgm:spPr/>
      <dgm:t>
        <a:bodyPr/>
        <a:lstStyle/>
        <a:p>
          <a:endParaRPr lang="ru-RU"/>
        </a:p>
      </dgm:t>
    </dgm:pt>
    <dgm:pt modelId="{4BE2CE2B-7375-4B76-A22E-6E583793B377}" type="sibTrans" cxnId="{E78B54AA-D260-4C81-A8D8-357A25B43A42}">
      <dgm:prSet/>
      <dgm:spPr/>
      <dgm:t>
        <a:bodyPr/>
        <a:lstStyle/>
        <a:p>
          <a:endParaRPr lang="ru-RU"/>
        </a:p>
      </dgm:t>
    </dgm:pt>
    <dgm:pt modelId="{FE52111C-E8D5-4824-A0CC-FAA17C0404A7}">
      <dgm:prSet phldrT="[Текст]"/>
      <dgm:spPr>
        <a:xfrm>
          <a:off x="195758" y="1115737"/>
          <a:ext cx="2144503" cy="1498086"/>
        </a:xfrm>
        <a:gradFill flip="none" rotWithShape="1">
          <a:gsLst>
            <a:gs pos="0">
              <a:srgbClr val="FFFFFF"/>
            </a:gs>
            <a:gs pos="100000">
              <a:srgbClr val="FFFFFF">
                <a:alpha val="21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anchor="t" anchorCtr="0"/>
        <a:lstStyle/>
        <a:p>
          <a:pPr>
            <a:spcAft>
              <a:spcPts val="0"/>
            </a:spcAft>
          </a:pPr>
          <a:endParaRPr lang="ru-RU" b="1" dirty="0" smtClean="0">
            <a:solidFill>
              <a:srgbClr val="000000"/>
            </a:solidFill>
            <a:latin typeface="Arial"/>
            <a:ea typeface="+mn-ea"/>
            <a:cs typeface="Arial"/>
          </a:endParaRPr>
        </a:p>
        <a:p>
          <a:pPr>
            <a:spcAft>
              <a:spcPts val="0"/>
            </a:spcAft>
          </a:pPr>
          <a:r>
            <a:rPr lang="ru-RU" b="1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№ 4-инновация </a:t>
          </a:r>
        </a:p>
        <a:p>
          <a:pPr>
            <a:spcAft>
              <a:spcPts val="0"/>
            </a:spcAft>
          </a:pPr>
          <a:r>
            <a:rPr lang="ru-RU" b="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«Сведения об инновационной деятельности организации» (утверждена приказом Росстата </a:t>
          </a:r>
        </a:p>
        <a:p>
          <a:pPr>
            <a:spcAft>
              <a:spcPct val="35000"/>
            </a:spcAft>
          </a:pPr>
          <a:r>
            <a:rPr lang="ru-RU" b="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от 06.08.2018 № 487)</a:t>
          </a:r>
          <a:endParaRPr lang="ru-RU" dirty="0">
            <a:solidFill>
              <a:srgbClr val="000000"/>
            </a:solidFill>
            <a:latin typeface="Arial"/>
            <a:ea typeface="+mn-ea"/>
            <a:cs typeface="Arial"/>
          </a:endParaRPr>
        </a:p>
      </dgm:t>
    </dgm:pt>
    <dgm:pt modelId="{E08F218D-506B-41C2-BE6A-775B7FC4FE5C}" type="parTrans" cxnId="{87F5FD2B-F9CB-46DB-9FF1-6BE7937AB62F}">
      <dgm:prSet/>
      <dgm:spPr/>
      <dgm:t>
        <a:bodyPr/>
        <a:lstStyle/>
        <a:p>
          <a:endParaRPr lang="ru-RU"/>
        </a:p>
      </dgm:t>
    </dgm:pt>
    <dgm:pt modelId="{DD74E37C-2AA7-4992-B75A-2A7EBE56CCDD}" type="sibTrans" cxnId="{87F5FD2B-F9CB-46DB-9FF1-6BE7937AB62F}">
      <dgm:prSet/>
      <dgm:spPr/>
      <dgm:t>
        <a:bodyPr/>
        <a:lstStyle/>
        <a:p>
          <a:endParaRPr lang="ru-RU"/>
        </a:p>
      </dgm:t>
    </dgm:pt>
    <dgm:pt modelId="{55548688-1446-42B2-8A8A-76CA8C3F4F81}">
      <dgm:prSet phldrT="[Текст]"/>
      <dgm:spPr>
        <a:xfrm>
          <a:off x="195758" y="2835819"/>
          <a:ext cx="2144503" cy="1498086"/>
        </a:xfrm>
        <a:gradFill flip="none" rotWithShape="1">
          <a:gsLst>
            <a:gs pos="0">
              <a:srgbClr val="FFFFFF"/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anchor="t" anchorCtr="0"/>
        <a:lstStyle/>
        <a:p>
          <a:pPr>
            <a:lnSpc>
              <a:spcPct val="80000"/>
            </a:lnSpc>
            <a:spcAft>
              <a:spcPts val="0"/>
            </a:spcAft>
          </a:pPr>
          <a:endParaRPr lang="ru-RU" b="1" dirty="0" smtClean="0">
            <a:solidFill>
              <a:srgbClr val="000000"/>
            </a:solidFill>
            <a:latin typeface="Arial"/>
            <a:ea typeface="+mn-ea"/>
            <a:cs typeface="Arial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b="1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№ 2-МП инновация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b="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«Сведения о технологических инновациях малого предприятия» (утверждена приказом Росстата </a:t>
          </a:r>
          <a:br>
            <a:rPr lang="ru-RU" b="0" dirty="0" smtClean="0">
              <a:solidFill>
                <a:srgbClr val="000000"/>
              </a:solidFill>
              <a:latin typeface="Arial"/>
              <a:ea typeface="+mn-ea"/>
              <a:cs typeface="Arial"/>
            </a:rPr>
          </a:br>
          <a:r>
            <a:rPr lang="ru-RU" b="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от 30.08.2017 № 563)</a:t>
          </a:r>
          <a:endParaRPr lang="ru-RU" dirty="0">
            <a:solidFill>
              <a:srgbClr val="000000"/>
            </a:solidFill>
            <a:latin typeface="Arial"/>
            <a:ea typeface="+mn-ea"/>
            <a:cs typeface="Arial"/>
          </a:endParaRPr>
        </a:p>
      </dgm:t>
    </dgm:pt>
    <dgm:pt modelId="{B54BCC2C-BA4B-40CB-A98D-9AB6E77DC9AB}" type="parTrans" cxnId="{94CDE014-B997-4A99-94A0-E407A6557E9E}">
      <dgm:prSet/>
      <dgm:spPr/>
      <dgm:t>
        <a:bodyPr/>
        <a:lstStyle/>
        <a:p>
          <a:endParaRPr lang="ru-RU"/>
        </a:p>
      </dgm:t>
    </dgm:pt>
    <dgm:pt modelId="{85360FF0-FEB9-4142-8A41-1A0C47606745}" type="sibTrans" cxnId="{94CDE014-B997-4A99-94A0-E407A6557E9E}">
      <dgm:prSet/>
      <dgm:spPr/>
      <dgm:t>
        <a:bodyPr/>
        <a:lstStyle/>
        <a:p>
          <a:endParaRPr lang="ru-RU"/>
        </a:p>
      </dgm:t>
    </dgm:pt>
    <dgm:pt modelId="{07C9E1C4-8262-449D-B947-B304A9028612}">
      <dgm:prSet phldrT="[Текст]" custT="1"/>
      <dgm:spPr>
        <a:xfrm>
          <a:off x="2723195" y="0"/>
          <a:ext cx="2530757" cy="4968552"/>
        </a:xfrm>
        <a:gradFill rotWithShape="0">
          <a:gsLst>
            <a:gs pos="0">
              <a:srgbClr val="0061B2">
                <a:lumMod val="75000"/>
              </a:srgbClr>
            </a:gs>
            <a:gs pos="100000">
              <a:srgbClr val="FFFFFF">
                <a:alpha val="0"/>
              </a:srgbClr>
            </a:gs>
          </a:gsLst>
          <a:lin ang="54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tIns="36000" bIns="360000"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Отдельные показатели </a:t>
          </a:r>
          <a:br>
            <a:rPr lang="ru-RU" sz="1400" b="1" dirty="0" smtClean="0">
              <a:solidFill>
                <a:srgbClr val="FFFFFF"/>
              </a:solidFill>
              <a:latin typeface="Arial"/>
              <a:ea typeface="+mn-ea"/>
              <a:cs typeface="Arial"/>
            </a:rPr>
          </a:br>
          <a:r>
            <a:rPr lang="ru-RU" sz="1400" b="1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в составе унифицированных форм</a:t>
          </a:r>
        </a:p>
      </dgm:t>
    </dgm:pt>
    <dgm:pt modelId="{C8584528-9E39-4DE7-B6E2-C2CEF0BFAA73}" type="parTrans" cxnId="{85CEB89D-4C8C-4FBD-966F-3DB708BCAF06}">
      <dgm:prSet/>
      <dgm:spPr/>
      <dgm:t>
        <a:bodyPr/>
        <a:lstStyle/>
        <a:p>
          <a:endParaRPr lang="ru-RU"/>
        </a:p>
      </dgm:t>
    </dgm:pt>
    <dgm:pt modelId="{619791AA-E75A-4357-ADD8-D77A7A56E343}" type="sibTrans" cxnId="{85CEB89D-4C8C-4FBD-966F-3DB708BCAF06}">
      <dgm:prSet/>
      <dgm:spPr/>
      <dgm:t>
        <a:bodyPr/>
        <a:lstStyle/>
        <a:p>
          <a:endParaRPr lang="ru-RU"/>
        </a:p>
      </dgm:t>
    </dgm:pt>
    <dgm:pt modelId="{4738DB96-3ED4-42BC-BDEC-C78D72BFD3AC}">
      <dgm:prSet phldrT="[Текст]"/>
      <dgm:spPr>
        <a:xfrm>
          <a:off x="2916322" y="2835819"/>
          <a:ext cx="2144503" cy="1498086"/>
        </a:xfrm>
        <a:gradFill flip="none" rotWithShape="0">
          <a:gsLst>
            <a:gs pos="0">
              <a:srgbClr val="FFFFFF"/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№ МП-сп </a:t>
          </a:r>
        </a:p>
        <a:p>
          <a:pPr>
            <a:spcAft>
              <a:spcPct val="35000"/>
            </a:spcAft>
          </a:pPr>
          <a:r>
            <a:rPr lang="ru-RU" b="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«Сведения об основных показателях деятельности малого предприятия» (утверждена приказом Росстата </a:t>
          </a:r>
          <a:br>
            <a:rPr lang="ru-RU" b="0" dirty="0" smtClean="0">
              <a:solidFill>
                <a:srgbClr val="000000"/>
              </a:solidFill>
              <a:latin typeface="Arial"/>
              <a:ea typeface="+mn-ea"/>
              <a:cs typeface="Arial"/>
            </a:rPr>
          </a:br>
          <a:r>
            <a:rPr lang="ru-RU" b="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от 09.06.2015 № 263)</a:t>
          </a:r>
          <a:endParaRPr lang="ru-RU" dirty="0">
            <a:solidFill>
              <a:srgbClr val="000000"/>
            </a:solidFill>
            <a:latin typeface="Arial"/>
            <a:ea typeface="+mn-ea"/>
            <a:cs typeface="Arial"/>
          </a:endParaRPr>
        </a:p>
      </dgm:t>
    </dgm:pt>
    <dgm:pt modelId="{35966DA8-9322-4F70-A6C0-F82E26BEE58A}" type="sibTrans" cxnId="{13CEDBC9-59E0-4141-BB3B-AB74469E376E}">
      <dgm:prSet/>
      <dgm:spPr/>
      <dgm:t>
        <a:bodyPr/>
        <a:lstStyle/>
        <a:p>
          <a:endParaRPr lang="ru-RU"/>
        </a:p>
      </dgm:t>
    </dgm:pt>
    <dgm:pt modelId="{4E10DF4C-B68C-419E-84E7-4D861CCEFE98}" type="parTrans" cxnId="{13CEDBC9-59E0-4141-BB3B-AB74469E376E}">
      <dgm:prSet/>
      <dgm:spPr/>
      <dgm:t>
        <a:bodyPr/>
        <a:lstStyle/>
        <a:p>
          <a:endParaRPr lang="ru-RU"/>
        </a:p>
      </dgm:t>
    </dgm:pt>
    <dgm:pt modelId="{BF213639-9EAC-4DEA-978F-C38FC56B4206}">
      <dgm:prSet phldrT="[Текст]"/>
      <dgm:spPr>
        <a:xfrm>
          <a:off x="2916322" y="1115737"/>
          <a:ext cx="2144503" cy="1498086"/>
        </a:xfrm>
        <a:gradFill flip="none" rotWithShape="0">
          <a:gsLst>
            <a:gs pos="0">
              <a:srgbClr val="FFFFFF"/>
            </a:gs>
            <a:gs pos="100000">
              <a:scrgbClr r="0" g="0" b="0">
                <a:tint val="37000"/>
                <a:satMod val="300000"/>
                <a:alpha val="21000"/>
              </a:scrgb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№ П-1 </a:t>
          </a:r>
        </a:p>
        <a:p>
          <a:r>
            <a:rPr lang="ru-RU" b="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«Сведения о производстве и отгрузке товаров и услуг» </a:t>
          </a:r>
          <a:br>
            <a:rPr lang="ru-RU" b="0" dirty="0" smtClean="0">
              <a:solidFill>
                <a:srgbClr val="000000"/>
              </a:solidFill>
              <a:latin typeface="Arial"/>
              <a:ea typeface="+mn-ea"/>
              <a:cs typeface="Arial"/>
            </a:rPr>
          </a:br>
          <a:r>
            <a:rPr lang="ru-RU" b="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(утверждена приказом Росстата </a:t>
          </a:r>
          <a:br>
            <a:rPr lang="ru-RU" b="0" dirty="0" smtClean="0">
              <a:solidFill>
                <a:srgbClr val="000000"/>
              </a:solidFill>
              <a:latin typeface="Arial"/>
              <a:ea typeface="+mn-ea"/>
              <a:cs typeface="Arial"/>
            </a:rPr>
          </a:br>
          <a:r>
            <a:rPr lang="ru-RU" b="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от 31.07.2018 </a:t>
          </a:r>
          <a:r>
            <a:rPr lang="en-US" b="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N 472</a:t>
          </a:r>
          <a:r>
            <a:rPr lang="ru-RU" b="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)</a:t>
          </a:r>
        </a:p>
        <a:p>
          <a:pPr>
            <a:spcAft>
              <a:spcPts val="0"/>
            </a:spcAft>
          </a:pPr>
          <a:endParaRPr lang="ru-RU" dirty="0">
            <a:solidFill>
              <a:srgbClr val="000000"/>
            </a:solidFill>
            <a:latin typeface="Arial"/>
            <a:ea typeface="+mn-ea"/>
            <a:cs typeface="Arial"/>
          </a:endParaRPr>
        </a:p>
      </dgm:t>
    </dgm:pt>
    <dgm:pt modelId="{CE354C0B-C512-4B12-9908-20D725C41C06}" type="sibTrans" cxnId="{C6D20ED6-5640-4764-806B-1344AAF1FE10}">
      <dgm:prSet/>
      <dgm:spPr/>
      <dgm:t>
        <a:bodyPr/>
        <a:lstStyle/>
        <a:p>
          <a:endParaRPr lang="ru-RU"/>
        </a:p>
      </dgm:t>
    </dgm:pt>
    <dgm:pt modelId="{5509A219-CC48-41B5-8D37-4372E18AD01A}" type="parTrans" cxnId="{C6D20ED6-5640-4764-806B-1344AAF1FE10}">
      <dgm:prSet/>
      <dgm:spPr/>
      <dgm:t>
        <a:bodyPr/>
        <a:lstStyle/>
        <a:p>
          <a:endParaRPr lang="ru-RU"/>
        </a:p>
      </dgm:t>
    </dgm:pt>
    <dgm:pt modelId="{7FA2DF61-EAE6-451E-A7EA-C512C4F12798}" type="pres">
      <dgm:prSet presAssocID="{CB107459-9001-443C-BEA7-C45EA8DFED5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8934AB-FD76-4E52-9F88-3CCA90E01297}" type="pres">
      <dgm:prSet presAssocID="{20D5BBD4-AFE1-45C4-838A-C1536407AACC}" presName="compNode" presStyleCnt="0"/>
      <dgm:spPr/>
      <dgm:t>
        <a:bodyPr/>
        <a:lstStyle/>
        <a:p>
          <a:endParaRPr lang="ru-RU"/>
        </a:p>
      </dgm:t>
    </dgm:pt>
    <dgm:pt modelId="{D7DE2402-2766-481C-98F7-E0A31FB3DCDE}" type="pres">
      <dgm:prSet presAssocID="{20D5BBD4-AFE1-45C4-838A-C1536407AACC}" presName="aNode" presStyleLbl="bgShp" presStyleIdx="0" presStyleCnt="2" custLinFactNeighborX="279" custLinFactNeighborY="-587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CCB59B9-482C-43BB-A1E8-3D9EB18F9A50}" type="pres">
      <dgm:prSet presAssocID="{20D5BBD4-AFE1-45C4-838A-C1536407AACC}" presName="textNode" presStyleLbl="bgShp" presStyleIdx="0" presStyleCnt="2"/>
      <dgm:spPr/>
      <dgm:t>
        <a:bodyPr/>
        <a:lstStyle/>
        <a:p>
          <a:endParaRPr lang="ru-RU"/>
        </a:p>
      </dgm:t>
    </dgm:pt>
    <dgm:pt modelId="{43946416-0CEC-4D88-A0C2-09BE2E6744A2}" type="pres">
      <dgm:prSet presAssocID="{20D5BBD4-AFE1-45C4-838A-C1536407AACC}" presName="compChildNode" presStyleCnt="0"/>
      <dgm:spPr/>
      <dgm:t>
        <a:bodyPr/>
        <a:lstStyle/>
        <a:p>
          <a:endParaRPr lang="ru-RU"/>
        </a:p>
      </dgm:t>
    </dgm:pt>
    <dgm:pt modelId="{C7C157BA-DB01-4E52-A764-77BAEDB8F9A1}" type="pres">
      <dgm:prSet presAssocID="{20D5BBD4-AFE1-45C4-838A-C1536407AACC}" presName="theInnerList" presStyleCnt="0"/>
      <dgm:spPr/>
      <dgm:t>
        <a:bodyPr/>
        <a:lstStyle/>
        <a:p>
          <a:endParaRPr lang="ru-RU"/>
        </a:p>
      </dgm:t>
    </dgm:pt>
    <dgm:pt modelId="{C9BFC004-4E90-448A-8E8E-501DD61C4C9D}" type="pres">
      <dgm:prSet presAssocID="{FE52111C-E8D5-4824-A0CC-FAA17C0404A7}" presName="childNode" presStyleLbl="node1" presStyleIdx="0" presStyleCnt="4" custScaleX="105922" custLinFactY="-9733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D3B5FA2-5320-4384-8706-30CFE61AB14E}" type="pres">
      <dgm:prSet presAssocID="{FE52111C-E8D5-4824-A0CC-FAA17C0404A7}" presName="aSpace2" presStyleCnt="0"/>
      <dgm:spPr/>
      <dgm:t>
        <a:bodyPr/>
        <a:lstStyle/>
        <a:p>
          <a:endParaRPr lang="ru-RU"/>
        </a:p>
      </dgm:t>
    </dgm:pt>
    <dgm:pt modelId="{7E3139BF-3C6F-421A-A65C-C26036A2F53F}" type="pres">
      <dgm:prSet presAssocID="{55548688-1446-42B2-8A8A-76CA8C3F4F81}" presName="childNode" presStyleLbl="node1" presStyleIdx="1" presStyleCnt="4" custScaleX="105922" custLinFactY="-10299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69288AD-BB04-4409-974D-99A78EA49094}" type="pres">
      <dgm:prSet presAssocID="{20D5BBD4-AFE1-45C4-838A-C1536407AACC}" presName="aSpace" presStyleCnt="0"/>
      <dgm:spPr/>
      <dgm:t>
        <a:bodyPr/>
        <a:lstStyle/>
        <a:p>
          <a:endParaRPr lang="ru-RU"/>
        </a:p>
      </dgm:t>
    </dgm:pt>
    <dgm:pt modelId="{570B17C7-EEC1-4A01-B647-0F43ACB3E78D}" type="pres">
      <dgm:prSet presAssocID="{07C9E1C4-8262-449D-B947-B304A9028612}" presName="compNode" presStyleCnt="0"/>
      <dgm:spPr/>
      <dgm:t>
        <a:bodyPr/>
        <a:lstStyle/>
        <a:p>
          <a:endParaRPr lang="ru-RU"/>
        </a:p>
      </dgm:t>
    </dgm:pt>
    <dgm:pt modelId="{DEFC6940-4F7E-443F-8FD4-D3BEF024C65A}" type="pres">
      <dgm:prSet presAssocID="{07C9E1C4-8262-449D-B947-B304A9028612}" presName="aNode" presStyleLbl="bgShp" presStyleIdx="1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BB89A12-E454-442A-A77A-418BEC9E1CF8}" type="pres">
      <dgm:prSet presAssocID="{07C9E1C4-8262-449D-B947-B304A9028612}" presName="textNode" presStyleLbl="bgShp" presStyleIdx="1" presStyleCnt="2"/>
      <dgm:spPr/>
      <dgm:t>
        <a:bodyPr/>
        <a:lstStyle/>
        <a:p>
          <a:endParaRPr lang="ru-RU"/>
        </a:p>
      </dgm:t>
    </dgm:pt>
    <dgm:pt modelId="{FDB20810-4ED9-47B6-842B-437609A00B40}" type="pres">
      <dgm:prSet presAssocID="{07C9E1C4-8262-449D-B947-B304A9028612}" presName="compChildNode" presStyleCnt="0"/>
      <dgm:spPr/>
      <dgm:t>
        <a:bodyPr/>
        <a:lstStyle/>
        <a:p>
          <a:endParaRPr lang="ru-RU"/>
        </a:p>
      </dgm:t>
    </dgm:pt>
    <dgm:pt modelId="{87BA6845-FEDE-4FD0-A24F-E69FEC7D64D6}" type="pres">
      <dgm:prSet presAssocID="{07C9E1C4-8262-449D-B947-B304A9028612}" presName="theInnerList" presStyleCnt="0"/>
      <dgm:spPr/>
      <dgm:t>
        <a:bodyPr/>
        <a:lstStyle/>
        <a:p>
          <a:endParaRPr lang="ru-RU"/>
        </a:p>
      </dgm:t>
    </dgm:pt>
    <dgm:pt modelId="{08677016-92F3-428F-AE21-2415775C7926}" type="pres">
      <dgm:prSet presAssocID="{BF213639-9EAC-4DEA-978F-C38FC56B4206}" presName="childNode" presStyleLbl="node1" presStyleIdx="2" presStyleCnt="4" custScaleX="105922" custLinFactY="-9733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84AE487-2F37-478C-A14E-FF983AF5428A}" type="pres">
      <dgm:prSet presAssocID="{BF213639-9EAC-4DEA-978F-C38FC56B4206}" presName="aSpace2" presStyleCnt="0"/>
      <dgm:spPr/>
      <dgm:t>
        <a:bodyPr/>
        <a:lstStyle/>
        <a:p>
          <a:endParaRPr lang="ru-RU"/>
        </a:p>
      </dgm:t>
    </dgm:pt>
    <dgm:pt modelId="{A0E9F167-92AC-436A-821E-3157514EB0FB}" type="pres">
      <dgm:prSet presAssocID="{4738DB96-3ED4-42BC-BDEC-C78D72BFD3AC}" presName="childNode" presStyleLbl="node1" presStyleIdx="3" presStyleCnt="4" custScaleX="105922" custLinFactY="-10299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6269841A-2D38-4DDF-82D5-8D12298F661C}" type="presOf" srcId="{07C9E1C4-8262-449D-B947-B304A9028612}" destId="{DEFC6940-4F7E-443F-8FD4-D3BEF024C65A}" srcOrd="0" destOrd="0" presId="urn:microsoft.com/office/officeart/2005/8/layout/lProcess2"/>
    <dgm:cxn modelId="{E78B54AA-D260-4C81-A8D8-357A25B43A42}" srcId="{CB107459-9001-443C-BEA7-C45EA8DFED51}" destId="{20D5BBD4-AFE1-45C4-838A-C1536407AACC}" srcOrd="0" destOrd="0" parTransId="{337C51F3-C8E1-4E24-96F6-24BA90BC4AB5}" sibTransId="{4BE2CE2B-7375-4B76-A22E-6E583793B377}"/>
    <dgm:cxn modelId="{C6D20ED6-5640-4764-806B-1344AAF1FE10}" srcId="{07C9E1C4-8262-449D-B947-B304A9028612}" destId="{BF213639-9EAC-4DEA-978F-C38FC56B4206}" srcOrd="0" destOrd="0" parTransId="{5509A219-CC48-41B5-8D37-4372E18AD01A}" sibTransId="{CE354C0B-C512-4B12-9908-20D725C41C06}"/>
    <dgm:cxn modelId="{EA310AC1-7D6C-460B-8030-DE6393DBA059}" type="presOf" srcId="{07C9E1C4-8262-449D-B947-B304A9028612}" destId="{7BB89A12-E454-442A-A77A-418BEC9E1CF8}" srcOrd="1" destOrd="0" presId="urn:microsoft.com/office/officeart/2005/8/layout/lProcess2"/>
    <dgm:cxn modelId="{2D1CF993-DB2A-481D-8844-B70A5A74DF51}" type="presOf" srcId="{55548688-1446-42B2-8A8A-76CA8C3F4F81}" destId="{7E3139BF-3C6F-421A-A65C-C26036A2F53F}" srcOrd="0" destOrd="0" presId="urn:microsoft.com/office/officeart/2005/8/layout/lProcess2"/>
    <dgm:cxn modelId="{13CEDBC9-59E0-4141-BB3B-AB74469E376E}" srcId="{07C9E1C4-8262-449D-B947-B304A9028612}" destId="{4738DB96-3ED4-42BC-BDEC-C78D72BFD3AC}" srcOrd="1" destOrd="0" parTransId="{4E10DF4C-B68C-419E-84E7-4D861CCEFE98}" sibTransId="{35966DA8-9322-4F70-A6C0-F82E26BEE58A}"/>
    <dgm:cxn modelId="{56BEB4FE-54BE-4648-86A1-089F4D731A38}" type="presOf" srcId="{FE52111C-E8D5-4824-A0CC-FAA17C0404A7}" destId="{C9BFC004-4E90-448A-8E8E-501DD61C4C9D}" srcOrd="0" destOrd="0" presId="urn:microsoft.com/office/officeart/2005/8/layout/lProcess2"/>
    <dgm:cxn modelId="{CADABFF1-C81C-4713-A10B-534958E3624A}" type="presOf" srcId="{20D5BBD4-AFE1-45C4-838A-C1536407AACC}" destId="{4CCB59B9-482C-43BB-A1E8-3D9EB18F9A50}" srcOrd="1" destOrd="0" presId="urn:microsoft.com/office/officeart/2005/8/layout/lProcess2"/>
    <dgm:cxn modelId="{E5F27B38-0112-4F6A-9911-E1E2946C2081}" type="presOf" srcId="{CB107459-9001-443C-BEA7-C45EA8DFED51}" destId="{7FA2DF61-EAE6-451E-A7EA-C512C4F12798}" srcOrd="0" destOrd="0" presId="urn:microsoft.com/office/officeart/2005/8/layout/lProcess2"/>
    <dgm:cxn modelId="{D6E9F62E-80CB-477D-9C0F-6B842603C4BC}" type="presOf" srcId="{4738DB96-3ED4-42BC-BDEC-C78D72BFD3AC}" destId="{A0E9F167-92AC-436A-821E-3157514EB0FB}" srcOrd="0" destOrd="0" presId="urn:microsoft.com/office/officeart/2005/8/layout/lProcess2"/>
    <dgm:cxn modelId="{85CEB89D-4C8C-4FBD-966F-3DB708BCAF06}" srcId="{CB107459-9001-443C-BEA7-C45EA8DFED51}" destId="{07C9E1C4-8262-449D-B947-B304A9028612}" srcOrd="1" destOrd="0" parTransId="{C8584528-9E39-4DE7-B6E2-C2CEF0BFAA73}" sibTransId="{619791AA-E75A-4357-ADD8-D77A7A56E343}"/>
    <dgm:cxn modelId="{94CDE014-B997-4A99-94A0-E407A6557E9E}" srcId="{20D5BBD4-AFE1-45C4-838A-C1536407AACC}" destId="{55548688-1446-42B2-8A8A-76CA8C3F4F81}" srcOrd="1" destOrd="0" parTransId="{B54BCC2C-BA4B-40CB-A98D-9AB6E77DC9AB}" sibTransId="{85360FF0-FEB9-4142-8A41-1A0C47606745}"/>
    <dgm:cxn modelId="{83A3D1C3-CC26-43DE-9947-0C9A49BCC33F}" type="presOf" srcId="{BF213639-9EAC-4DEA-978F-C38FC56B4206}" destId="{08677016-92F3-428F-AE21-2415775C7926}" srcOrd="0" destOrd="0" presId="urn:microsoft.com/office/officeart/2005/8/layout/lProcess2"/>
    <dgm:cxn modelId="{87F5FD2B-F9CB-46DB-9FF1-6BE7937AB62F}" srcId="{20D5BBD4-AFE1-45C4-838A-C1536407AACC}" destId="{FE52111C-E8D5-4824-A0CC-FAA17C0404A7}" srcOrd="0" destOrd="0" parTransId="{E08F218D-506B-41C2-BE6A-775B7FC4FE5C}" sibTransId="{DD74E37C-2AA7-4992-B75A-2A7EBE56CCDD}"/>
    <dgm:cxn modelId="{1E06B7EA-B01E-42EC-80BF-71AEB8FEE319}" type="presOf" srcId="{20D5BBD4-AFE1-45C4-838A-C1536407AACC}" destId="{D7DE2402-2766-481C-98F7-E0A31FB3DCDE}" srcOrd="0" destOrd="0" presId="urn:microsoft.com/office/officeart/2005/8/layout/lProcess2"/>
    <dgm:cxn modelId="{543A7EE7-759A-4B02-823D-5592AF012E79}" type="presParOf" srcId="{7FA2DF61-EAE6-451E-A7EA-C512C4F12798}" destId="{308934AB-FD76-4E52-9F88-3CCA90E01297}" srcOrd="0" destOrd="0" presId="urn:microsoft.com/office/officeart/2005/8/layout/lProcess2"/>
    <dgm:cxn modelId="{0224EB95-25AF-4A0F-8C43-9CF0DBA594F3}" type="presParOf" srcId="{308934AB-FD76-4E52-9F88-3CCA90E01297}" destId="{D7DE2402-2766-481C-98F7-E0A31FB3DCDE}" srcOrd="0" destOrd="0" presId="urn:microsoft.com/office/officeart/2005/8/layout/lProcess2"/>
    <dgm:cxn modelId="{C84E6942-4867-4A45-B16A-769672776ED8}" type="presParOf" srcId="{308934AB-FD76-4E52-9F88-3CCA90E01297}" destId="{4CCB59B9-482C-43BB-A1E8-3D9EB18F9A50}" srcOrd="1" destOrd="0" presId="urn:microsoft.com/office/officeart/2005/8/layout/lProcess2"/>
    <dgm:cxn modelId="{5D9C61DC-56B7-47D3-8767-2FBDE037CF87}" type="presParOf" srcId="{308934AB-FD76-4E52-9F88-3CCA90E01297}" destId="{43946416-0CEC-4D88-A0C2-09BE2E6744A2}" srcOrd="2" destOrd="0" presId="urn:microsoft.com/office/officeart/2005/8/layout/lProcess2"/>
    <dgm:cxn modelId="{5E13C65F-E617-4295-9C54-385DC0BA94C8}" type="presParOf" srcId="{43946416-0CEC-4D88-A0C2-09BE2E6744A2}" destId="{C7C157BA-DB01-4E52-A764-77BAEDB8F9A1}" srcOrd="0" destOrd="0" presId="urn:microsoft.com/office/officeart/2005/8/layout/lProcess2"/>
    <dgm:cxn modelId="{30229DF6-A1C1-4F3A-90C7-893C08E43D1B}" type="presParOf" srcId="{C7C157BA-DB01-4E52-A764-77BAEDB8F9A1}" destId="{C9BFC004-4E90-448A-8E8E-501DD61C4C9D}" srcOrd="0" destOrd="0" presId="urn:microsoft.com/office/officeart/2005/8/layout/lProcess2"/>
    <dgm:cxn modelId="{A3728ABB-B83A-4D5C-BD88-F9F3BEBFA340}" type="presParOf" srcId="{C7C157BA-DB01-4E52-A764-77BAEDB8F9A1}" destId="{BD3B5FA2-5320-4384-8706-30CFE61AB14E}" srcOrd="1" destOrd="0" presId="urn:microsoft.com/office/officeart/2005/8/layout/lProcess2"/>
    <dgm:cxn modelId="{ACF1C632-999B-43E3-B9FE-864DD2AF2152}" type="presParOf" srcId="{C7C157BA-DB01-4E52-A764-77BAEDB8F9A1}" destId="{7E3139BF-3C6F-421A-A65C-C26036A2F53F}" srcOrd="2" destOrd="0" presId="urn:microsoft.com/office/officeart/2005/8/layout/lProcess2"/>
    <dgm:cxn modelId="{34391C7A-9A1D-460F-9C68-0798E1342F1F}" type="presParOf" srcId="{7FA2DF61-EAE6-451E-A7EA-C512C4F12798}" destId="{469288AD-BB04-4409-974D-99A78EA49094}" srcOrd="1" destOrd="0" presId="urn:microsoft.com/office/officeart/2005/8/layout/lProcess2"/>
    <dgm:cxn modelId="{B00741E1-5486-48D1-AFC0-9FFE88E5F157}" type="presParOf" srcId="{7FA2DF61-EAE6-451E-A7EA-C512C4F12798}" destId="{570B17C7-EEC1-4A01-B647-0F43ACB3E78D}" srcOrd="2" destOrd="0" presId="urn:microsoft.com/office/officeart/2005/8/layout/lProcess2"/>
    <dgm:cxn modelId="{23C7CE07-C46D-4257-9D63-4672FD2D76F4}" type="presParOf" srcId="{570B17C7-EEC1-4A01-B647-0F43ACB3E78D}" destId="{DEFC6940-4F7E-443F-8FD4-D3BEF024C65A}" srcOrd="0" destOrd="0" presId="urn:microsoft.com/office/officeart/2005/8/layout/lProcess2"/>
    <dgm:cxn modelId="{F3193434-D3C8-4835-8F9E-E3141BBBE0A3}" type="presParOf" srcId="{570B17C7-EEC1-4A01-B647-0F43ACB3E78D}" destId="{7BB89A12-E454-442A-A77A-418BEC9E1CF8}" srcOrd="1" destOrd="0" presId="urn:microsoft.com/office/officeart/2005/8/layout/lProcess2"/>
    <dgm:cxn modelId="{E705FA33-8C53-40D7-A3AC-3957D5129EE9}" type="presParOf" srcId="{570B17C7-EEC1-4A01-B647-0F43ACB3E78D}" destId="{FDB20810-4ED9-47B6-842B-437609A00B40}" srcOrd="2" destOrd="0" presId="urn:microsoft.com/office/officeart/2005/8/layout/lProcess2"/>
    <dgm:cxn modelId="{AF121648-6D52-475E-A06B-B63FAF236EBF}" type="presParOf" srcId="{FDB20810-4ED9-47B6-842B-437609A00B40}" destId="{87BA6845-FEDE-4FD0-A24F-E69FEC7D64D6}" srcOrd="0" destOrd="0" presId="urn:microsoft.com/office/officeart/2005/8/layout/lProcess2"/>
    <dgm:cxn modelId="{7781B4A5-2729-4224-A17F-4317D4DFD975}" type="presParOf" srcId="{87BA6845-FEDE-4FD0-A24F-E69FEC7D64D6}" destId="{08677016-92F3-428F-AE21-2415775C7926}" srcOrd="0" destOrd="0" presId="urn:microsoft.com/office/officeart/2005/8/layout/lProcess2"/>
    <dgm:cxn modelId="{85EA5BDE-D39C-4BFA-8276-7E576FD81EA5}" type="presParOf" srcId="{87BA6845-FEDE-4FD0-A24F-E69FEC7D64D6}" destId="{884AE487-2F37-478C-A14E-FF983AF5428A}" srcOrd="1" destOrd="0" presId="urn:microsoft.com/office/officeart/2005/8/layout/lProcess2"/>
    <dgm:cxn modelId="{2E020DA6-C81B-4CE3-AB40-BCABAC101A90}" type="presParOf" srcId="{87BA6845-FEDE-4FD0-A24F-E69FEC7D64D6}" destId="{A0E9F167-92AC-436A-821E-3157514EB0F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E2402-2766-481C-98F7-E0A31FB3DCDE}">
      <dsp:nvSpPr>
        <dsp:cNvPr id="0" name=""/>
        <dsp:cNvSpPr/>
      </dsp:nvSpPr>
      <dsp:spPr>
        <a:xfrm>
          <a:off x="14599" y="0"/>
          <a:ext cx="3812388" cy="48961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61B2">
                <a:lumMod val="75000"/>
              </a:srgbClr>
            </a:gs>
            <a:gs pos="100000">
              <a:srgbClr val="FFFFFF">
                <a:alpha val="0"/>
              </a:srgbClr>
            </a:gs>
          </a:gsLst>
          <a:lin ang="54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0" rIns="53340" bIns="360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Специализированные инновационные </a:t>
          </a:r>
          <a:br>
            <a:rPr lang="ru-RU" sz="1400" b="1" kern="1200" dirty="0" smtClean="0">
              <a:solidFill>
                <a:srgbClr val="FFFFFF"/>
              </a:solidFill>
              <a:latin typeface="Arial"/>
              <a:ea typeface="+mn-ea"/>
              <a:cs typeface="Arial"/>
            </a:rPr>
          </a:br>
          <a:r>
            <a:rPr lang="ru-RU" sz="1400" b="1" kern="120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обследования</a:t>
          </a:r>
          <a:endParaRPr lang="ru-RU" sz="1400" b="1" kern="120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>
        <a:off x="14599" y="0"/>
        <a:ext cx="3812388" cy="1468859"/>
      </dsp:txXfrm>
    </dsp:sp>
    <dsp:sp modelId="{C9BFC004-4E90-448A-8E8E-501DD61C4C9D}">
      <dsp:nvSpPr>
        <dsp:cNvPr id="0" name=""/>
        <dsp:cNvSpPr/>
      </dsp:nvSpPr>
      <dsp:spPr>
        <a:xfrm>
          <a:off x="294894" y="1099489"/>
          <a:ext cx="3230526" cy="147627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FFFF"/>
            </a:gs>
            <a:gs pos="100000">
              <a:srgbClr val="FFFFFF">
                <a:alpha val="21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500" b="1" kern="1200" dirty="0" smtClean="0">
            <a:solidFill>
              <a:srgbClr val="000000"/>
            </a:solidFill>
            <a:latin typeface="Arial"/>
            <a:ea typeface="+mn-ea"/>
            <a:cs typeface="Arial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№ 4-инновация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0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«Сведения об инновационной деятельности организации» (утверждена приказом Росстата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от 06.08.2018 № 487)</a:t>
          </a:r>
          <a:endParaRPr lang="ru-RU" sz="1500" kern="1200" dirty="0">
            <a:solidFill>
              <a:srgbClr val="000000"/>
            </a:solidFill>
            <a:latin typeface="Arial"/>
            <a:ea typeface="+mn-ea"/>
            <a:cs typeface="Arial"/>
          </a:endParaRPr>
        </a:p>
      </dsp:txBody>
      <dsp:txXfrm>
        <a:off x="338132" y="1142727"/>
        <a:ext cx="3144050" cy="1389794"/>
      </dsp:txXfrm>
    </dsp:sp>
    <dsp:sp modelId="{7E3139BF-3C6F-421A-A65C-C26036A2F53F}">
      <dsp:nvSpPr>
        <dsp:cNvPr id="0" name=""/>
        <dsp:cNvSpPr/>
      </dsp:nvSpPr>
      <dsp:spPr>
        <a:xfrm>
          <a:off x="294894" y="2794522"/>
          <a:ext cx="3230526" cy="147627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FFFF"/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t" anchorCtr="0">
          <a:noAutofit/>
        </a:bodyPr>
        <a:lstStyle/>
        <a:p>
          <a:pPr lvl="0" algn="ctr" defTabSz="66675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1500" b="1" kern="1200" dirty="0" smtClean="0">
            <a:solidFill>
              <a:srgbClr val="000000"/>
            </a:solidFill>
            <a:latin typeface="Arial"/>
            <a:ea typeface="+mn-ea"/>
            <a:cs typeface="Arial"/>
          </a:endParaRPr>
        </a:p>
        <a:p>
          <a:pPr lvl="0" algn="ctr" defTabSz="66675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№ 2-МП инновация </a:t>
          </a:r>
        </a:p>
        <a:p>
          <a:pPr lvl="0" algn="ctr" defTabSz="66675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00" b="0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«Сведения о технологических инновациях малого предприятия» (утверждена приказом Росстата </a:t>
          </a:r>
          <a:br>
            <a:rPr lang="ru-RU" sz="1500" b="0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</a:br>
          <a:r>
            <a:rPr lang="ru-RU" sz="1500" b="0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от 30.08.2017 № 563)</a:t>
          </a:r>
          <a:endParaRPr lang="ru-RU" sz="1500" kern="1200" dirty="0">
            <a:solidFill>
              <a:srgbClr val="000000"/>
            </a:solidFill>
            <a:latin typeface="Arial"/>
            <a:ea typeface="+mn-ea"/>
            <a:cs typeface="Arial"/>
          </a:endParaRPr>
        </a:p>
      </dsp:txBody>
      <dsp:txXfrm>
        <a:off x="338132" y="2837760"/>
        <a:ext cx="3144050" cy="1389794"/>
      </dsp:txXfrm>
    </dsp:sp>
    <dsp:sp modelId="{DEFC6940-4F7E-443F-8FD4-D3BEF024C65A}">
      <dsp:nvSpPr>
        <dsp:cNvPr id="0" name=""/>
        <dsp:cNvSpPr/>
      </dsp:nvSpPr>
      <dsp:spPr>
        <a:xfrm>
          <a:off x="4102281" y="0"/>
          <a:ext cx="3812388" cy="48961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61B2">
                <a:lumMod val="75000"/>
              </a:srgbClr>
            </a:gs>
            <a:gs pos="100000">
              <a:srgbClr val="FFFFFF">
                <a:alpha val="0"/>
              </a:srgbClr>
            </a:gs>
          </a:gsLst>
          <a:lin ang="54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36000" rIns="53340" bIns="360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Отдельные показатели </a:t>
          </a:r>
          <a:br>
            <a:rPr lang="ru-RU" sz="1400" b="1" kern="1200" dirty="0" smtClean="0">
              <a:solidFill>
                <a:srgbClr val="FFFFFF"/>
              </a:solidFill>
              <a:latin typeface="Arial"/>
              <a:ea typeface="+mn-ea"/>
              <a:cs typeface="Arial"/>
            </a:rPr>
          </a:br>
          <a:r>
            <a:rPr lang="ru-RU" sz="1400" b="1" kern="120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в составе унифицированных форм</a:t>
          </a:r>
        </a:p>
      </dsp:txBody>
      <dsp:txXfrm>
        <a:off x="4102281" y="0"/>
        <a:ext cx="3812388" cy="1468859"/>
      </dsp:txXfrm>
    </dsp:sp>
    <dsp:sp modelId="{08677016-92F3-428F-AE21-2415775C7926}">
      <dsp:nvSpPr>
        <dsp:cNvPr id="0" name=""/>
        <dsp:cNvSpPr/>
      </dsp:nvSpPr>
      <dsp:spPr>
        <a:xfrm>
          <a:off x="4393212" y="1099489"/>
          <a:ext cx="3230526" cy="147627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FF"/>
            </a:gs>
            <a:gs pos="100000">
              <a:scrgbClr r="0" g="0" b="0">
                <a:tint val="37000"/>
                <a:satMod val="300000"/>
                <a:alpha val="21000"/>
              </a:scrgb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№ П-1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</a:pPr>
          <a:r>
            <a:rPr lang="ru-RU" sz="1500" b="0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«Сведения о производстве и отгрузке товаров и услуг» </a:t>
          </a:r>
          <a:br>
            <a:rPr lang="ru-RU" sz="1500" b="0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</a:br>
          <a:r>
            <a:rPr lang="ru-RU" sz="1500" b="0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(утверждена приказом Росстата </a:t>
          </a:r>
          <a:br>
            <a:rPr lang="ru-RU" sz="1500" b="0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</a:br>
          <a:r>
            <a:rPr lang="ru-RU" sz="1500" b="0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от 31.07.2018 </a:t>
          </a:r>
          <a:r>
            <a:rPr lang="en-US" sz="1500" b="0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N 472</a:t>
          </a:r>
          <a:r>
            <a:rPr lang="ru-RU" sz="1500" b="0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500" kern="1200" dirty="0">
            <a:solidFill>
              <a:srgbClr val="000000"/>
            </a:solidFill>
            <a:latin typeface="Arial"/>
            <a:ea typeface="+mn-ea"/>
            <a:cs typeface="Arial"/>
          </a:endParaRPr>
        </a:p>
      </dsp:txBody>
      <dsp:txXfrm>
        <a:off x="4436450" y="1142727"/>
        <a:ext cx="3144050" cy="1389794"/>
      </dsp:txXfrm>
    </dsp:sp>
    <dsp:sp modelId="{A0E9F167-92AC-436A-821E-3157514EB0FB}">
      <dsp:nvSpPr>
        <dsp:cNvPr id="0" name=""/>
        <dsp:cNvSpPr/>
      </dsp:nvSpPr>
      <dsp:spPr>
        <a:xfrm>
          <a:off x="4393212" y="2794522"/>
          <a:ext cx="3230526" cy="147627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FF"/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№ МП-сп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«Сведения об основных показателях деятельности малого предприятия» (утверждена приказом Росстата </a:t>
          </a:r>
          <a:br>
            <a:rPr lang="ru-RU" sz="1500" b="0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</a:br>
          <a:r>
            <a:rPr lang="ru-RU" sz="1500" b="0" kern="1200" dirty="0" smtClean="0">
              <a:solidFill>
                <a:srgbClr val="000000"/>
              </a:solidFill>
              <a:latin typeface="Arial"/>
              <a:ea typeface="+mn-ea"/>
              <a:cs typeface="Arial"/>
            </a:rPr>
            <a:t>от 09.06.2015 № 263)</a:t>
          </a:r>
          <a:endParaRPr lang="ru-RU" sz="1500" kern="1200" dirty="0">
            <a:solidFill>
              <a:srgbClr val="000000"/>
            </a:solidFill>
            <a:latin typeface="Arial"/>
            <a:ea typeface="+mn-ea"/>
            <a:cs typeface="Arial"/>
          </a:endParaRPr>
        </a:p>
      </dsp:txBody>
      <dsp:txXfrm>
        <a:off x="4436450" y="2837760"/>
        <a:ext cx="3144050" cy="1389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0.15597</cdr:x>
      <cdr:y>0.37079</cdr:y>
    </cdr:from>
    <cdr:to>
      <cdr:x>0.47222</cdr:x>
      <cdr:y>0.46117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1244910" y="1485074"/>
          <a:ext cx="2524125" cy="36194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0.49012</cdr:x>
      <cdr:y>0.09492</cdr:y>
    </cdr:from>
    <cdr:to>
      <cdr:x>0.80756</cdr:x>
      <cdr:y>0.36366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V="1">
          <a:off x="3911910" y="380173"/>
          <a:ext cx="2533650" cy="107632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0.01594</cdr:x>
      <cdr:y>0.16176</cdr:y>
    </cdr:from>
    <cdr:to>
      <cdr:x>0.04781</cdr:x>
      <cdr:y>0.77941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792088"/>
          <a:ext cx="288032" cy="3024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Проценты</a:t>
          </a:r>
          <a:endParaRPr lang="ru-RU" sz="15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0.35796</cdr:y>
    </cdr:from>
    <cdr:to>
      <cdr:x>0.02352</cdr:x>
      <cdr:y>0.57504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71372" y="1268528"/>
          <a:ext cx="230198" cy="7692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vert270" wrap="squar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проценты</a:t>
          </a:r>
          <a:endParaRPr lang="ru-RU" sz="1200" b="1" i="0" u="none" strike="noStrike" baseline="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0.78614</cdr:x>
      <cdr:y>0.05823</cdr:y>
    </cdr:from>
    <cdr:to>
      <cdr:x>0.97598</cdr:x>
      <cdr:y>0.333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71251" y="183136"/>
          <a:ext cx="1707678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0.76247</cdr:x>
      <cdr:y>0.10055</cdr:y>
    </cdr:from>
    <cdr:to>
      <cdr:x>0.97176</cdr:x>
      <cdr:y>0.26083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78332" y="348392"/>
          <a:ext cx="1860588" cy="555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0.76784</cdr:x>
      <cdr:y>0.12904</cdr:y>
    </cdr:from>
    <cdr:to>
      <cdr:x>0.94396</cdr:x>
      <cdr:y>0.3101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06721" y="405825"/>
          <a:ext cx="1584176" cy="569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0.89467</cdr:x>
      <cdr:y>0.2171</cdr:y>
    </cdr:from>
    <cdr:to>
      <cdr:x>0.94693</cdr:x>
      <cdr:y>0.31246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22052" y="551220"/>
          <a:ext cx="456936" cy="242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86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B96C0-DFD2-40F1-8EC4-392131E2B92C}" type="datetimeFigureOut">
              <a:rPr lang="ru-RU" smtClean="0"/>
              <a:t>04.12.2018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2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2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5636B-9741-49BF-8BA9-1DE341C4A9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3392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DA7EB-6E31-4EE2-BE83-37188C9F7863}" type="datetimeFigureOut">
              <a:rPr lang="ru-RU" smtClean="0"/>
              <a:t>04.12.2018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07FF9-862E-4BC2-89A1-0153F6858C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993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7FF9-862E-4BC2-89A1-0153F6858C3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4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5488" y="741363"/>
            <a:ext cx="53467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7FF9-862E-4BC2-89A1-0153F6858C38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24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5488" y="741363"/>
            <a:ext cx="53467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7FF9-862E-4BC2-89A1-0153F6858C38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6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B5E1-9B56-40B4-A58F-3A37F98B5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38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B5E1-9B56-40B4-A58F-3A37F98B5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26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B5E1-9B56-40B4-A58F-3A37F98B5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74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34023-652C-4BD8-BF10-DE2609EB4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6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6837-F029-49B4-8D4C-2989FDF7D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29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3E6DF-8977-4927-8BB0-2414FF37B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23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A9CE6-8962-471F-B9D3-C93721B83E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14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F92D0-EF56-43B5-8DB4-D7ED74D8EE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52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F8722-28F1-4D5E-80B0-842938368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4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C8615-7D08-4C7D-A86D-74D9319F41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38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84E6-1DF7-4CB1-B2A8-991BD153D2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4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B5E1-9B56-40B4-A58F-3A37F98B5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715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5783E-BB19-4D0E-A0E8-5200A3F419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78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002EA-F91C-4167-BEE9-6A412B8B8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75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04B22-7764-4AE2-A1A9-A69C21B6FC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75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C0B8-2D72-49C5-909D-505996B10D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29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3B858-6789-4020-AE4D-CF1FE746B9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04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D86F2-971D-4E95-B3EC-A382AC6FD2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B5E1-9B56-40B4-A58F-3A37F98B5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21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B5E1-9B56-40B4-A58F-3A37F98B5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87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B5E1-9B56-40B4-A58F-3A37F98B561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1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B5E1-9B56-40B4-A58F-3A37F98B561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B5E1-9B56-40B4-A58F-3A37F98B5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76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B5E1-9B56-40B4-A58F-3A37F98B5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8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B5E1-9B56-40B4-A58F-3A37F98B5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8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2B5E1-9B56-40B4-A58F-3A37F98B5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17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09A1A-DC2D-446D-8F37-BC3820E3508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4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chart" Target="../charts/chart9.xml"/><Relationship Id="rId4" Type="http://schemas.openxmlformats.org/officeDocument/2006/relationships/image" Target="../media/image19.jpeg"/><Relationship Id="rId9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chart" Target="../charts/chart10.xml"/><Relationship Id="rId12" Type="http://schemas.openxmlformats.org/officeDocument/2006/relationships/image" Target="../media/image32.png"/><Relationship Id="rId2" Type="http://schemas.openxmlformats.org/officeDocument/2006/relationships/image" Target="../media/image23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image" Target="../media/image26.jpeg"/><Relationship Id="rId15" Type="http://schemas.openxmlformats.org/officeDocument/2006/relationships/image" Target="../media/image5.pn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gks.ru/wps/wcm/connect/rosstat_main/rosstat/ru/statistics/science_and_innovations/science" TargetMode="Externa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hyperlink" Target="http://www.gks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40.png"/><Relationship Id="rId5" Type="http://schemas.openxmlformats.org/officeDocument/2006/relationships/hyperlink" Target="http://www.fedstat.ru/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://www.gks.ru/wps/wcm/connect/rosstat_main/rosstat/ru/statistics/economydevelopment" TargetMode="External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maginAS\Desktop\Снимокukghg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06001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59" y="653937"/>
            <a:ext cx="529080" cy="6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71166" y="0"/>
            <a:ext cx="526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Georgia" pitchFamily="18" charset="0"/>
              </a:rPr>
              <a:t>Федеральная служба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Georgia" pitchFamily="18" charset="0"/>
              </a:rPr>
              <a:t>государственной статистики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</a:srgbClr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6666" y="1828801"/>
            <a:ext cx="85439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AEEF">
                  <a:lumMod val="75000"/>
                </a:srgbClr>
              </a:solidFill>
              <a:effectLst/>
              <a:uLnTx/>
              <a:uFillTx/>
              <a:latin typeface="Georgia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kern="0" dirty="0">
              <a:solidFill>
                <a:srgbClr val="00AEEF">
                  <a:lumMod val="75000"/>
                </a:srgbClr>
              </a:solidFill>
              <a:latin typeface="Georgia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u="none" strike="noStrike" kern="0" cap="none" spc="0" normalizeH="0" baseline="0" noProof="0" dirty="0" smtClean="0">
              <a:ln>
                <a:noFill/>
              </a:ln>
              <a:solidFill>
                <a:srgbClr val="00AEEF">
                  <a:lumMod val="75000"/>
                </a:srgbClr>
              </a:solidFill>
              <a:effectLst/>
              <a:uLnTx/>
              <a:uFillTx/>
              <a:latin typeface="Georgia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00AEEF">
                    <a:lumMod val="75000"/>
                  </a:srgbClr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Статистика инноваций в </a:t>
            </a:r>
            <a:r>
              <a:rPr lang="ru-RU" sz="3600" b="1" kern="0" noProof="0" dirty="0">
                <a:solidFill>
                  <a:srgbClr val="00AEEF">
                    <a:lumMod val="75000"/>
                  </a:srgbClr>
                </a:solidFill>
                <a:latin typeface="Georgia" pitchFamily="18" charset="0"/>
                <a:cs typeface="Times New Roman" pitchFamily="18" charset="0"/>
              </a:rPr>
              <a:t>Р</a:t>
            </a: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00AEEF">
                    <a:lumMod val="75000"/>
                  </a:srgbClr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оссии: 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00AEEF">
                    <a:lumMod val="75000"/>
                  </a:srgbClr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методологические </a:t>
            </a:r>
            <a:r>
              <a:rPr kumimoji="0" lang="ru-RU" sz="3600" b="1" u="none" strike="noStrike" kern="0" cap="none" spc="0" normalizeH="0" baseline="0" noProof="0" dirty="0">
                <a:ln>
                  <a:noFill/>
                </a:ln>
                <a:solidFill>
                  <a:srgbClr val="00AEEF">
                    <a:lumMod val="75000"/>
                  </a:srgbClr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основы и перспективы развития</a:t>
            </a:r>
            <a:endParaRPr kumimoji="0" lang="ru-RU" sz="3600" b="1" u="none" strike="noStrike" kern="0" cap="none" spc="0" normalizeH="0" baseline="0" noProof="0" dirty="0">
              <a:ln>
                <a:noFill/>
              </a:ln>
              <a:solidFill>
                <a:srgbClr val="00AEEF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406" y="5800128"/>
            <a:ext cx="5018566" cy="98488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b="1" i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Т.Н. Сычева</a:t>
            </a:r>
          </a:p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начальник отдела статистики науки и инноваций </a:t>
            </a:r>
          </a:p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Управления статистики образования, науки и инноваций</a:t>
            </a:r>
          </a:p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Федеральной службы государственной статистики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3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28846" y="581972"/>
            <a:ext cx="9204674" cy="758797"/>
          </a:xfrm>
        </p:spPr>
        <p:txBody>
          <a:bodyPr lIns="0" rIns="0">
            <a:no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300" b="1" i="1" kern="1200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300" b="1" i="1" kern="1200" dirty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статистических </a:t>
            </a:r>
            <a:r>
              <a:rPr lang="ru-RU" sz="2300" b="1" i="1" kern="1200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показателей формы </a:t>
            </a:r>
            <a:r>
              <a:rPr lang="ru-RU" sz="2300" b="1" i="1" kern="1200" dirty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300" b="1" i="1" kern="1200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4-инновация</a:t>
            </a:r>
            <a:endParaRPr lang="ru-RU" sz="2300" b="1" i="1" kern="1200" dirty="0">
              <a:solidFill>
                <a:srgbClr val="422A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72480" y="1562986"/>
            <a:ext cx="9439049" cy="4530310"/>
          </a:xfrm>
          <a:prstGeom prst="rect">
            <a:avLst/>
          </a:prstGeom>
          <a:noFill/>
          <a:ln w="6350">
            <a:solidFill>
              <a:schemeClr val="accent1">
                <a:alpha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342900" indent="-342900">
              <a:lnSpc>
                <a:spcPct val="80000"/>
              </a:lnSpc>
              <a:spcBef>
                <a:spcPct val="30000"/>
              </a:spcBef>
              <a:spcAft>
                <a:spcPts val="600"/>
              </a:spcAft>
              <a:buFontTx/>
              <a:buChar char="•"/>
            </a:pPr>
            <a:r>
              <a:rPr lang="ru-RU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Затраты на технологические инновации </a:t>
            </a:r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7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видам инновационной деятельности; по источникам финансирования; по типам инноваций)</a:t>
            </a:r>
            <a:r>
              <a:rPr lang="en-US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ru-RU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Научно-исследовательские подразделения</a:t>
            </a:r>
            <a:endParaRPr lang="en-US" sz="17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30000"/>
              </a:spcBef>
              <a:spcAft>
                <a:spcPts val="600"/>
              </a:spcAft>
              <a:buFontTx/>
              <a:buChar char="•"/>
            </a:pPr>
            <a:r>
              <a:rPr lang="ru-RU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Инновационные товары, работы, услуги </a:t>
            </a:r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уровню новизны; конкурентоспособности)</a:t>
            </a:r>
            <a:r>
              <a:rPr lang="en-US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30000"/>
              </a:spcBef>
              <a:spcAft>
                <a:spcPts val="600"/>
              </a:spcAft>
              <a:buFontTx/>
              <a:buChar char="•"/>
            </a:pPr>
            <a:r>
              <a:rPr lang="ru-RU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инновационной деятельности </a:t>
            </a:r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влияние на рынки сбыта, повышение качества продукции , экономия затрат (материальных,</a:t>
            </a:r>
            <a:r>
              <a:rPr lang="en-US" sz="17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энерго-,  трудовых)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ru-RU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Факторы, препятствующие инновациям*</a:t>
            </a:r>
            <a:endParaRPr lang="en-US" sz="17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Char char="•"/>
              <a:defRPr/>
            </a:pPr>
            <a:r>
              <a:rPr lang="ru-RU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Источники информации для формирования инновационной политики организации*</a:t>
            </a:r>
            <a:endParaRPr lang="en-US" sz="17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Char char="•"/>
              <a:defRPr/>
            </a:pPr>
            <a:r>
              <a:rPr lang="ru-RU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Кооперация в инновационной деятельности</a:t>
            </a:r>
            <a:endParaRPr lang="en-US" sz="17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Char char="•"/>
              <a:defRPr/>
            </a:pPr>
            <a:r>
              <a:rPr lang="ru-RU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Технологический обмен</a:t>
            </a:r>
            <a:endParaRPr lang="en-US" sz="17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Char char="•"/>
              <a:defRPr/>
            </a:pPr>
            <a:r>
              <a:rPr lang="ru-RU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Методы защиты научно-технических разработок</a:t>
            </a:r>
            <a:endParaRPr lang="en-US" sz="17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Char char="•"/>
              <a:defRPr/>
            </a:pPr>
            <a:r>
              <a:rPr lang="ru-RU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Организационные, маркетинговые и экологические*  инновации </a:t>
            </a:r>
          </a:p>
          <a:p>
            <a:pPr marL="342900" indent="-342900">
              <a:lnSpc>
                <a:spcPct val="80000"/>
              </a:lnSpc>
              <a:spcBef>
                <a:spcPct val="30000"/>
              </a:spcBef>
              <a:spcAft>
                <a:spcPts val="1200"/>
              </a:spcAft>
              <a:buFontTx/>
              <a:buChar char="•"/>
            </a:pPr>
            <a:endParaRPr lang="en-US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463" y="0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480" y="6098813"/>
            <a:ext cx="8947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Начиная с отчета за 2014 год, разрабатывается один раз в два года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6837-F029-49B4-8D4C-2989FDF7D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8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760120" y="908720"/>
            <a:ext cx="8580040" cy="647700"/>
          </a:xfrm>
        </p:spPr>
        <p:txBody>
          <a:bodyPr lIns="0" rIns="0">
            <a:normAutofit fontScale="90000"/>
          </a:bodyPr>
          <a:lstStyle/>
          <a:p>
            <a:pPr eaLnBrk="1" hangingPunct="1">
              <a:defRPr/>
            </a:pPr>
            <a:r>
              <a:rPr lang="ru-RU" sz="2600" b="1" i="1" kern="1200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i="1" kern="1200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i="1" kern="1200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Разрезы </a:t>
            </a:r>
            <a:r>
              <a:rPr lang="ru-RU" sz="2900" b="1" i="1" kern="1200" dirty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разработки статистической </a:t>
            </a:r>
            <a:r>
              <a:rPr lang="ru-RU" sz="2900" b="1" i="1" kern="1200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br>
              <a:rPr lang="ru-RU" sz="2900" b="1" i="1" kern="1200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b="1" i="1" kern="1200" dirty="0">
              <a:solidFill>
                <a:srgbClr val="422A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700788" y="620823"/>
            <a:ext cx="8698706" cy="4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2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558" y="1844825"/>
            <a:ext cx="862029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федеральным округам (ОКЭР) и субъектам Российской Федерации (ОКАТО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видам экономической деятельности (ОКВЭД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формам собственности (ОКФС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организационно-правовым формы (ОКОПФ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размерам организации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(по численности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работникам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наукоградам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6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901" y="47781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6837-F029-49B4-8D4C-2989FDF7D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Статистическое наблюдение за инновационной деятельностью организаций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533525"/>
            <a:ext cx="8915400" cy="473392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обследования – получение официальной статистической информации об инновационной деятельности организаций, в том числе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оценки результатов реализации: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Указа Президента Российской Федерации от 07.05.2018 №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204 </a:t>
            </a:r>
            <a:r>
              <a:rPr lang="ru-RU" sz="2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 национальных целях и стратегических задачах развития российской федерации на период до 2024 </a:t>
            </a:r>
            <a:r>
              <a:rPr lang="ru-RU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  <a:endParaRPr lang="ru-RU" sz="2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266700" algn="just">
              <a:buSzPct val="93000"/>
              <a:buFont typeface="Wingdings" pitchFamily="2" charset="2"/>
              <a:buChar char="v"/>
            </a:pPr>
            <a:r>
              <a:rPr lang="ru-RU" sz="21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1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(е) ускорение технологического развития Российской Федерации, увеличение количества организаций, осуществляющих технологические инновации, до 50 процентов от их общего </a:t>
            </a:r>
            <a:r>
              <a:rPr lang="ru-RU" sz="21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числа</a:t>
            </a:r>
          </a:p>
          <a:p>
            <a:pPr marL="0" indent="457200" algn="just">
              <a:buNone/>
            </a:pPr>
            <a:endParaRPr lang="ru-RU" sz="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инновационного развития Российской Федерации на период до 2020 года»  (утверждена распоряжением Правительства Российской Федерации от 8 декабря 2011 г.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 2227-р):</a:t>
            </a:r>
          </a:p>
          <a:p>
            <a:pPr marL="685800" lvl="1"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rPr>
              <a:t>содержит 45 целевых </a:t>
            </a:r>
            <a:r>
              <a:rPr lang="ru-RU" sz="2000" dirty="0" smtClean="0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rPr>
              <a:t>индикаторов:</a:t>
            </a:r>
            <a:endParaRPr lang="ru-RU" sz="2000" dirty="0">
              <a:solidFill>
                <a:srgbClr val="006AD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28750" lvl="3" indent="-17145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rPr>
              <a:t>  Росстат ответственный по 25 целевым индикаторам</a:t>
            </a:r>
          </a:p>
          <a:p>
            <a:pPr marL="1257300" lvl="3" indent="0" algn="just">
              <a:buNone/>
            </a:pPr>
            <a:endParaRPr lang="ru-RU" sz="1050" dirty="0" smtClean="0">
              <a:solidFill>
                <a:srgbClr val="006AD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Государственных программ Российской Федерации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Картинки по запросу человеки дл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4" descr="Картинки по запросу человеки для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463" y="0"/>
            <a:ext cx="729187" cy="78899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6837-F029-49B4-8D4C-2989FDF7D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5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gray">
          <a:xfrm>
            <a:off x="271727" y="696795"/>
            <a:ext cx="9362546" cy="7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</a:pPr>
            <a:r>
              <a:rPr lang="ru-RU" sz="2400" b="1" i="1" dirty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Инновационная активность </a:t>
            </a:r>
            <a:r>
              <a:rPr lang="ru-RU" sz="2400" b="1" i="1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организаций 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001668" y="1504501"/>
            <a:ext cx="834614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Удельный вес организаций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 субъектов малого предпринимательства), осуществлявших технологические инновации, %</a:t>
            </a:r>
          </a:p>
        </p:txBody>
      </p:sp>
      <p:pic>
        <p:nvPicPr>
          <p:cNvPr id="6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22" y="44624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73307306"/>
              </p:ext>
            </p:extLst>
          </p:nvPr>
        </p:nvGraphicFramePr>
        <p:xfrm>
          <a:off x="1183965" y="2305877"/>
          <a:ext cx="7981554" cy="400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3B858-6789-4020-AE4D-CF1FE746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227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" descr="Картинки по запросу человечки для презентации вопро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9" y="1274399"/>
            <a:ext cx="1730942" cy="2043549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166830"/>
            <a:ext cx="1849067" cy="22067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3B858-6789-4020-AE4D-CF1FE746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/>
          </p:nvPr>
        </p:nvSpPr>
        <p:spPr>
          <a:xfrm>
            <a:off x="760756" y="398715"/>
            <a:ext cx="8559859" cy="79924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Инновационная</a:t>
            </a:r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en-US" sz="2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 числа организаций,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имеющих затраты на инновации 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общему числу обследованных организаций)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9779" y="1351784"/>
            <a:ext cx="376392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b="1" dirty="0">
              <a:solidFill>
                <a:srgbClr val="006A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6743" y="2890329"/>
            <a:ext cx="2198096" cy="615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Юридическое лицо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3292E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9738" y="3478073"/>
            <a:ext cx="1765006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Территориальное обособленное подразделение </a:t>
            </a:r>
          </a:p>
        </p:txBody>
      </p:sp>
      <p:cxnSp>
        <p:nvCxnSpPr>
          <p:cNvPr id="21" name="Прямая со стрелкой 20"/>
          <p:cNvCxnSpPr>
            <a:stCxn id="24" idx="3"/>
          </p:cNvCxnSpPr>
          <p:nvPr/>
        </p:nvCxnSpPr>
        <p:spPr>
          <a:xfrm>
            <a:off x="5907230" y="2328794"/>
            <a:ext cx="1985011" cy="1105901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78111" y="4746970"/>
            <a:ext cx="141413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Инновационная продукция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6743" y="2036406"/>
            <a:ext cx="2110487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Затраты на инновации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8897" y="4746970"/>
            <a:ext cx="141413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Инновационная продукция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>
            <a:endCxn id="28" idx="0"/>
          </p:cNvCxnSpPr>
          <p:nvPr/>
        </p:nvCxnSpPr>
        <p:spPr>
          <a:xfrm>
            <a:off x="2495962" y="4272237"/>
            <a:ext cx="0" cy="4747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36" y="2672639"/>
            <a:ext cx="286502" cy="25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895732" y="3505882"/>
            <a:ext cx="59" cy="4995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813" y="0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Прямая со стрелкой 50"/>
          <p:cNvCxnSpPr/>
          <p:nvPr/>
        </p:nvCxnSpPr>
        <p:spPr>
          <a:xfrm>
            <a:off x="7246591" y="4272237"/>
            <a:ext cx="0" cy="4747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92987" y="3478073"/>
            <a:ext cx="1765006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Территориальное обособленное подразделение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88726" y="3986962"/>
            <a:ext cx="141413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Инновационная продукция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 стрелкой 53"/>
          <p:cNvCxnSpPr>
            <a:endCxn id="15" idx="0"/>
          </p:cNvCxnSpPr>
          <p:nvPr/>
        </p:nvCxnSpPr>
        <p:spPr>
          <a:xfrm>
            <a:off x="4895791" y="2621181"/>
            <a:ext cx="0" cy="2691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1975490" y="2387091"/>
            <a:ext cx="1798354" cy="1045150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28" y="2673929"/>
            <a:ext cx="2857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4" name="Прямая со стрелкой 73"/>
          <p:cNvCxnSpPr/>
          <p:nvPr/>
        </p:nvCxnSpPr>
        <p:spPr>
          <a:xfrm>
            <a:off x="5994839" y="3198106"/>
            <a:ext cx="1014899" cy="529066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5" idx="1"/>
          </p:cNvCxnSpPr>
          <p:nvPr/>
        </p:nvCxnSpPr>
        <p:spPr>
          <a:xfrm flipH="1">
            <a:off x="2898486" y="3198106"/>
            <a:ext cx="898257" cy="55993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9653586">
            <a:off x="2737510" y="3172891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B050"/>
                </a:solidFill>
              </a:rPr>
              <a:t>Новые</a:t>
            </a:r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000" b="1" dirty="0" smtClean="0">
                <a:solidFill>
                  <a:srgbClr val="00B050"/>
                </a:solidFill>
              </a:rPr>
              <a:t>технологии</a:t>
            </a:r>
            <a:endParaRPr lang="ru-RU" sz="1000" b="1" dirty="0">
              <a:solidFill>
                <a:srgbClr val="00B05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rot="1624424">
            <a:off x="5896407" y="3194838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B050"/>
                </a:solidFill>
              </a:rPr>
              <a:t>Новые</a:t>
            </a:r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000" b="1" dirty="0" smtClean="0">
                <a:solidFill>
                  <a:srgbClr val="00B050"/>
                </a:solidFill>
              </a:rPr>
              <a:t>технологии</a:t>
            </a:r>
            <a:endParaRPr lang="ru-RU" sz="1000" b="1" dirty="0">
              <a:solidFill>
                <a:srgbClr val="00B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466850" y="5518495"/>
            <a:ext cx="1755720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инновационно-активная организация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78111" y="5518495"/>
            <a:ext cx="1627664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инновационно-активная организация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08186" y="5270190"/>
            <a:ext cx="1414130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Инновационно-активная организация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>
            <a:off x="4897613" y="4539620"/>
            <a:ext cx="0" cy="7305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2495962" y="5270190"/>
            <a:ext cx="0" cy="2483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7246591" y="5264695"/>
            <a:ext cx="0" cy="2483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5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21" y="4654931"/>
            <a:ext cx="305536" cy="27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3" name="Прямая соединительная линия 82"/>
          <p:cNvCxnSpPr>
            <a:endCxn id="92" idx="3"/>
          </p:cNvCxnSpPr>
          <p:nvPr/>
        </p:nvCxnSpPr>
        <p:spPr>
          <a:xfrm flipH="1">
            <a:off x="8387589" y="3441297"/>
            <a:ext cx="611062" cy="1788370"/>
          </a:xfrm>
          <a:prstGeom prst="line">
            <a:avLst/>
          </a:prstGeom>
          <a:ln w="539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92" idx="3"/>
          </p:cNvCxnSpPr>
          <p:nvPr/>
        </p:nvCxnSpPr>
        <p:spPr>
          <a:xfrm flipH="1" flipV="1">
            <a:off x="7128817" y="4637825"/>
            <a:ext cx="1258772" cy="591842"/>
          </a:xfrm>
          <a:prstGeom prst="line">
            <a:avLst/>
          </a:prstGeom>
          <a:ln w="539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единительная линия 2052"/>
          <p:cNvCxnSpPr/>
          <p:nvPr/>
        </p:nvCxnSpPr>
        <p:spPr>
          <a:xfrm flipH="1">
            <a:off x="2108959" y="4611632"/>
            <a:ext cx="895350" cy="638123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019" y="1229244"/>
            <a:ext cx="790207" cy="660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3B858-6789-4020-AE4D-CF1FE746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/>
          </p:nvPr>
        </p:nvSpPr>
        <p:spPr>
          <a:xfrm>
            <a:off x="760756" y="398715"/>
            <a:ext cx="8559859" cy="79924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Инновационная</a:t>
            </a:r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en-US" sz="2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 числа организаций,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имеющих затраты на инновации 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общему числу обследованных организаций)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3179" y="1327366"/>
            <a:ext cx="350342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b="1" dirty="0">
              <a:solidFill>
                <a:srgbClr val="006A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813" y="0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799417" y="3707822"/>
            <a:ext cx="2109631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Территориальное обособленное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подразделение </a:t>
            </a:r>
          </a:p>
          <a:p>
            <a:pPr lvl="0" algn="ctr"/>
            <a:r>
              <a:rPr 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имеющие затраты </a:t>
            </a:r>
            <a:endParaRPr lang="ru-RU" sz="1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0741" y="2511100"/>
            <a:ext cx="2291983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Юридическое лицо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имеющее затраты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3292E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60239" y="2548745"/>
            <a:ext cx="2198096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Юридическое лицо </a:t>
            </a:r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имеющее затраты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3292E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9453" y="5536845"/>
            <a:ext cx="237372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инновационно-активные организации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581275" y="2165276"/>
            <a:ext cx="561975" cy="345824"/>
          </a:xfrm>
          <a:prstGeom prst="straightConnector1">
            <a:avLst/>
          </a:prstGeom>
          <a:ln w="31750">
            <a:solidFill>
              <a:srgbClr val="4149D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486650" y="2165276"/>
            <a:ext cx="489101" cy="383469"/>
          </a:xfrm>
          <a:prstGeom prst="straightConnector1">
            <a:avLst/>
          </a:prstGeom>
          <a:ln w="31750">
            <a:solidFill>
              <a:srgbClr val="4149D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825152" y="2180826"/>
            <a:ext cx="1" cy="1526996"/>
          </a:xfrm>
          <a:prstGeom prst="straightConnector1">
            <a:avLst/>
          </a:prstGeom>
          <a:ln w="28575">
            <a:solidFill>
              <a:srgbClr val="4149D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963297" y="5500856"/>
            <a:ext cx="259503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Инновационно-активные организации</a:t>
            </a:r>
            <a:endParaRPr lang="ru-RU" sz="1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6335988" y="2165276"/>
            <a:ext cx="1" cy="1542546"/>
          </a:xfrm>
          <a:prstGeom prst="straightConnector1">
            <a:avLst/>
          </a:prstGeom>
          <a:ln w="31750">
            <a:solidFill>
              <a:srgbClr val="4149D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609468" y="45033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7" name="TextBox 126"/>
          <p:cNvSpPr txBox="1"/>
          <p:nvPr/>
        </p:nvSpPr>
        <p:spPr>
          <a:xfrm>
            <a:off x="3761868" y="46557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8" name="TextBox 127"/>
          <p:cNvSpPr txBox="1"/>
          <p:nvPr/>
        </p:nvSpPr>
        <p:spPr>
          <a:xfrm>
            <a:off x="3914268" y="48081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2324100" y="1786507"/>
            <a:ext cx="562927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rPr>
              <a:t>АС ГС ОФСН</a:t>
            </a:r>
            <a:endParaRPr lang="ru-RU" b="1" dirty="0">
              <a:solidFill>
                <a:srgbClr val="006A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H="1" flipV="1">
            <a:off x="2708416" y="3378243"/>
            <a:ext cx="434834" cy="329579"/>
          </a:xfrm>
          <a:prstGeom prst="straightConnector1">
            <a:avLst/>
          </a:prstGeom>
          <a:ln w="31750">
            <a:solidFill>
              <a:srgbClr val="4149D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6897393" y="3441297"/>
            <a:ext cx="462846" cy="272617"/>
          </a:xfrm>
          <a:prstGeom prst="straightConnector1">
            <a:avLst/>
          </a:prstGeom>
          <a:ln w="31750">
            <a:solidFill>
              <a:srgbClr val="4149D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2048"/>
          <p:cNvCxnSpPr>
            <a:endCxn id="2058" idx="3"/>
          </p:cNvCxnSpPr>
          <p:nvPr/>
        </p:nvCxnSpPr>
        <p:spPr>
          <a:xfrm>
            <a:off x="1307657" y="3408856"/>
            <a:ext cx="801302" cy="1860145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Равнобедренный треугольник 2057"/>
          <p:cNvSpPr/>
          <p:nvPr/>
        </p:nvSpPr>
        <p:spPr>
          <a:xfrm rot="10800000">
            <a:off x="1636643" y="5269001"/>
            <a:ext cx="944632" cy="271189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5304492" y="3726872"/>
            <a:ext cx="2109631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Территориальное обособленное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подразделение </a:t>
            </a:r>
          </a:p>
          <a:p>
            <a:pPr lvl="0" algn="ctr"/>
            <a:r>
              <a:rPr 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имеющие затраты </a:t>
            </a:r>
            <a:endParaRPr lang="ru-RU" sz="1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Равнобедренный треугольник 91"/>
          <p:cNvSpPr/>
          <p:nvPr/>
        </p:nvSpPr>
        <p:spPr>
          <a:xfrm rot="10800000">
            <a:off x="7915273" y="5229667"/>
            <a:ext cx="944632" cy="271189"/>
          </a:xfrm>
          <a:prstGeom prst="triangle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602856" y="4905433"/>
            <a:ext cx="141413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Инновационная продукция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oreva\Desktop\240_F_89750914_mVdPtIK9inckmmnBFc05uQifbKUkLnx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79" y="2257705"/>
            <a:ext cx="842028" cy="139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9" grpId="0" animBg="1"/>
      <p:bldP spid="43" grpId="0" animBg="1"/>
      <p:bldP spid="45" grpId="0" animBg="1"/>
      <p:bldP spid="79" grpId="0" animBg="1"/>
      <p:bldP spid="56" grpId="0" animBg="1"/>
      <p:bldP spid="2058" grpId="0" animBg="1"/>
      <p:bldP spid="82" grpId="0" animBg="1"/>
      <p:bldP spid="92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gray">
          <a:xfrm>
            <a:off x="271727" y="696796"/>
            <a:ext cx="9362546" cy="7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</a:pPr>
            <a:r>
              <a:rPr lang="ru-RU" sz="2400" b="1" i="1" dirty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Инновационная активность </a:t>
            </a:r>
            <a:r>
              <a:rPr lang="ru-RU" sz="2400" b="1" i="1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организаций </a:t>
            </a:r>
          </a:p>
        </p:txBody>
      </p:sp>
      <p:pic>
        <p:nvPicPr>
          <p:cNvPr id="6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22" y="44624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5520584"/>
              </p:ext>
            </p:extLst>
          </p:nvPr>
        </p:nvGraphicFramePr>
        <p:xfrm>
          <a:off x="637075" y="1372427"/>
          <a:ext cx="8459300" cy="4923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3B858-6789-4020-AE4D-CF1FE746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859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gray">
          <a:xfrm>
            <a:off x="271727" y="696796"/>
            <a:ext cx="9362546" cy="7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</a:pPr>
            <a:r>
              <a:rPr lang="ru-RU" sz="2400" b="1" i="1" dirty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Инновационная активность </a:t>
            </a:r>
            <a:r>
              <a:rPr lang="ru-RU" sz="2400" b="1" i="1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организаций </a:t>
            </a:r>
          </a:p>
          <a:p>
            <a:pPr algn="ctr">
              <a:lnSpc>
                <a:spcPct val="80000"/>
              </a:lnSpc>
            </a:pPr>
            <a:r>
              <a:rPr lang="ru-RU" sz="2400" b="1" i="1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промышленного производства </a:t>
            </a:r>
          </a:p>
        </p:txBody>
      </p:sp>
      <p:pic>
        <p:nvPicPr>
          <p:cNvPr id="6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22" y="44624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85303655"/>
              </p:ext>
            </p:extLst>
          </p:nvPr>
        </p:nvGraphicFramePr>
        <p:xfrm>
          <a:off x="771526" y="1663731"/>
          <a:ext cx="8448674" cy="459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3B858-6789-4020-AE4D-CF1FE746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613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551181"/>
              </p:ext>
            </p:extLst>
          </p:nvPr>
        </p:nvGraphicFramePr>
        <p:xfrm>
          <a:off x="157427" y="1143001"/>
          <a:ext cx="9586648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6837-F029-49B4-8D4C-2989FDF7D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248179" y="692826"/>
            <a:ext cx="9362546" cy="4747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rIns="0" anchor="ctr"/>
          <a:lstStyle/>
          <a:p>
            <a:pPr algn="ctr">
              <a:lnSpc>
                <a:spcPct val="80000"/>
              </a:lnSpc>
            </a:pPr>
            <a:r>
              <a:rPr lang="ru-RU" sz="1750" b="1" i="1" dirty="0" smtClean="0">
                <a:solidFill>
                  <a:srgbClr val="4149DF"/>
                </a:solidFill>
                <a:latin typeface="Times New Roman" pitchFamily="18" charset="0"/>
                <a:cs typeface="Times New Roman" pitchFamily="18" charset="0"/>
              </a:rPr>
              <a:t>Инновационная активность организаций промышленного производства</a:t>
            </a:r>
          </a:p>
          <a:p>
            <a:pPr algn="ctr">
              <a:lnSpc>
                <a:spcPct val="80000"/>
              </a:lnSpc>
            </a:pPr>
            <a:r>
              <a:rPr lang="ru-RU" sz="1750" b="1" i="1" dirty="0" smtClean="0">
                <a:solidFill>
                  <a:srgbClr val="4149DF"/>
                </a:solidFill>
                <a:latin typeface="Times New Roman" pitchFamily="18" charset="0"/>
                <a:cs typeface="Times New Roman" pitchFamily="18" charset="0"/>
              </a:rPr>
              <a:t> по видам экономической деятельности в 2017 г.</a:t>
            </a:r>
            <a:endParaRPr lang="ru-RU" sz="1750" i="1" dirty="0">
              <a:solidFill>
                <a:srgbClr val="4149D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38159"/>
              </p:ext>
            </p:extLst>
          </p:nvPr>
        </p:nvGraphicFramePr>
        <p:xfrm>
          <a:off x="271727" y="4364089"/>
          <a:ext cx="9360825" cy="2590799"/>
        </p:xfrm>
        <a:graphic>
          <a:graphicData uri="http://schemas.openxmlformats.org/drawingml/2006/table">
            <a:tbl>
              <a:tblPr/>
              <a:tblGrid>
                <a:gridCol w="4369991"/>
                <a:gridCol w="4990834"/>
              </a:tblGrid>
              <a:tr h="2590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Всего (промышленное производство)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– Добыча полезных ископаемых</a:t>
                      </a:r>
                      <a:r>
                        <a:rPr kumimoji="0" lang="en-US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Обрабатывающие производства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– Производство пищевых продуктов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– Производство напитков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– Производство табачных изделий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– Производство текстильных изделий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– Производство одежды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– Производство кожи и изделий из кожи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– Обработка древесины и производство изделий из дерева и пробки, кроме мебели, производство изделий из соломки и материалов для плетения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 Производство бумаги и бумажных изделий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– Деятельность полиграфическая и копирование носителей информации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3–  Производство кокса и нефтепродуктов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Производство химических веществ и химических продуктов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500" marR="97500" marT="46805" marB="4680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– Производство лекарственных средств, применяемых в медицинских целях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– Производство резиновых и пластмассовых изделий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– Производство прочей неметаллической минеральной продукции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– Производство металлургическое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– Производство готовых металлических изделий, кроме машин и оборудования</a:t>
                      </a:r>
                      <a:endParaRPr kumimoji="0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– Производство компьютеров, электронных и оптических изделий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– Производство электрического оборудования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– Производство машин и оборудования, не включенных в другие группировки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– Производство автотранспортных средств, прицепов и полуприцепов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– Производство прочих транспортных средств и оборудования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– Производство мебели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– Производство прочих готовых изделий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– Ремонт и монтаж машин и оборудования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– Обеспечение электрической энергией, газом и паром; кондиционирование воздуха (за исключением торговли электроэнергией, газообразным топливом, подаваемым по распределительным сетям; торговли паром и горячей водой (тепловой энергией))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– Водоснабжение; водоотведение, организация сбора и утилизация отходов, деятельность  по ликвидации загрязнений </a:t>
                      </a:r>
                    </a:p>
                  </a:txBody>
                  <a:tcPr marL="97500" marR="97500" marT="46805" marB="4680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560" y="14228"/>
            <a:ext cx="7254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9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504950"/>
            <a:ext cx="57213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5419095"/>
              </p:ext>
            </p:extLst>
          </p:nvPr>
        </p:nvGraphicFramePr>
        <p:xfrm>
          <a:off x="143573" y="1665717"/>
          <a:ext cx="9673075" cy="489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9" name="Rectangle 8"/>
          <p:cNvSpPr>
            <a:spLocks noChangeArrowheads="1"/>
          </p:cNvSpPr>
          <p:nvPr/>
        </p:nvSpPr>
        <p:spPr bwMode="gray">
          <a:xfrm>
            <a:off x="158304" y="760842"/>
            <a:ext cx="943993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>
              <a:lnSpc>
                <a:spcPct val="80000"/>
              </a:lnSpc>
            </a:pPr>
            <a:r>
              <a:rPr lang="ru-RU" b="1" i="1" dirty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Удельный вес организаций промышленного производства, осуществлявших технологические инновации, </a:t>
            </a:r>
            <a:r>
              <a:rPr lang="ru-RU" b="1" i="1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в группах организаций по численности работников: </a:t>
            </a:r>
          </a:p>
          <a:p>
            <a:pPr algn="ctr">
              <a:lnSpc>
                <a:spcPct val="80000"/>
              </a:lnSpc>
            </a:pPr>
            <a:r>
              <a:rPr lang="ru-RU" b="1" i="1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="1" i="1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5-2017 гг.</a:t>
            </a:r>
            <a:endParaRPr lang="en-US" b="1" i="1" dirty="0">
              <a:solidFill>
                <a:srgbClr val="422A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461" y="17265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A9CE6-8962-471F-B9D3-C93721B83E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2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788999"/>
            <a:ext cx="8915400" cy="533716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Статистика инноваций в России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000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Ведется с 1994 года</a:t>
            </a:r>
            <a:endParaRPr lang="en-US" sz="2000" dirty="0">
              <a:solidFill>
                <a:schemeClr val="tx2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defRPr/>
            </a:pPr>
            <a:endParaRPr lang="ru-RU" sz="900" b="1" dirty="0">
              <a:solidFill>
                <a:schemeClr val="tx2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Основные принципы организации:</a:t>
            </a:r>
          </a:p>
          <a:p>
            <a:pPr marL="285750" indent="-285750" algn="just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Последовательный охват статистическим наблюдением различных видов экономической деятельности и типов инноваций.</a:t>
            </a:r>
          </a:p>
          <a:p>
            <a:pPr marL="285750" indent="-285750" algn="just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Разработка и использование единого понятийного аппарата, обеспечение взаимосвязи и преемственности показателей инновационной деятельности.</a:t>
            </a:r>
          </a:p>
          <a:p>
            <a:pPr marL="285750" indent="-285750" algn="just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Комплексность в исследовании инновационного процесса, предполагающая охват всех его звеньев: </a:t>
            </a:r>
          </a:p>
          <a:p>
            <a:pPr lvl="1" algn="just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ru-RU" sz="1275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          </a:t>
            </a:r>
            <a:r>
              <a:rPr lang="ru-RU" sz="1600" i="1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проведение научных исследований и разработок,</a:t>
            </a:r>
          </a:p>
          <a:p>
            <a:pPr lvl="1" algn="just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ru-RU" sz="1600" i="1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          внедрение нововведений в практику, </a:t>
            </a:r>
          </a:p>
          <a:p>
            <a:pPr lvl="1" algn="just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ru-RU" sz="1600" i="1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          выход продукции на рынки сбыта,</a:t>
            </a:r>
          </a:p>
          <a:p>
            <a:pPr lvl="1" algn="just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ru-RU" sz="1600" i="1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275" i="1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           </a:t>
            </a:r>
            <a:r>
              <a:rPr lang="ru-RU" sz="1600" i="1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получение экономического эффекта.</a:t>
            </a:r>
          </a:p>
          <a:p>
            <a:pPr marL="285750" indent="-285750" algn="just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Обеспечение сопоставимости с международными стандартами</a:t>
            </a:r>
            <a:r>
              <a:rPr lang="en-US" sz="1600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 (</a:t>
            </a:r>
            <a:r>
              <a:rPr lang="ru-RU" sz="1600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Руководство Осло</a:t>
            </a:r>
            <a:r>
              <a:rPr lang="en-US" sz="1600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единая программа обследования</a:t>
            </a:r>
            <a:r>
              <a:rPr lang="en-US" sz="1600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 – EU CIS)</a:t>
            </a:r>
            <a:r>
              <a:rPr lang="ru-RU" sz="1600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9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812" y="0"/>
            <a:ext cx="729187" cy="788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6837-F029-49B4-8D4C-2989FDF7D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0" y="2801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1700875" y="19367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6389" name="Rectangle 17"/>
          <p:cNvSpPr>
            <a:spLocks noChangeArrowheads="1"/>
          </p:cNvSpPr>
          <p:nvPr/>
        </p:nvSpPr>
        <p:spPr bwMode="auto">
          <a:xfrm>
            <a:off x="1700875" y="19367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6390" name="Rectangle 20"/>
          <p:cNvSpPr>
            <a:spLocks noChangeArrowheads="1"/>
          </p:cNvSpPr>
          <p:nvPr/>
        </p:nvSpPr>
        <p:spPr bwMode="auto">
          <a:xfrm>
            <a:off x="1700875" y="19367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6391" name="Rectangle 23"/>
          <p:cNvSpPr>
            <a:spLocks noChangeArrowheads="1"/>
          </p:cNvSpPr>
          <p:nvPr/>
        </p:nvSpPr>
        <p:spPr bwMode="auto">
          <a:xfrm>
            <a:off x="1700875" y="19367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6392" name="Rectangle 26"/>
          <p:cNvSpPr>
            <a:spLocks noChangeArrowheads="1"/>
          </p:cNvSpPr>
          <p:nvPr/>
        </p:nvSpPr>
        <p:spPr bwMode="auto">
          <a:xfrm>
            <a:off x="1700875" y="19367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6393" name="Rectangle 59"/>
          <p:cNvSpPr>
            <a:spLocks noChangeArrowheads="1"/>
          </p:cNvSpPr>
          <p:nvPr/>
        </p:nvSpPr>
        <p:spPr bwMode="gray">
          <a:xfrm>
            <a:off x="271727" y="763588"/>
            <a:ext cx="946573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Затраты на технологические инновации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промышленном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производстве 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(без субъектов малого предпринимательства), в % к предыдущему году</a:t>
            </a:r>
            <a:endParaRPr lang="ru-RU" sz="1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39729"/>
              </p:ext>
            </p:extLst>
          </p:nvPr>
        </p:nvGraphicFramePr>
        <p:xfrm>
          <a:off x="311104" y="1628800"/>
          <a:ext cx="9337723" cy="798170"/>
        </p:xfrm>
        <a:graphic>
          <a:graphicData uri="http://schemas.openxmlformats.org/drawingml/2006/table">
            <a:tbl>
              <a:tblPr/>
              <a:tblGrid>
                <a:gridCol w="3803696"/>
                <a:gridCol w="771525"/>
                <a:gridCol w="723900"/>
                <a:gridCol w="676275"/>
                <a:gridCol w="828675"/>
                <a:gridCol w="638175"/>
                <a:gridCol w="619125"/>
                <a:gridCol w="647700"/>
                <a:gridCol w="628652"/>
              </a:tblGrid>
              <a:tr h="3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2010 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2011 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2012 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2013 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2014 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2015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Затраты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технологические инновации, %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97,5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134,2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124,4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127,9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102,1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96,5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105,7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109,1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15907328"/>
              </p:ext>
            </p:extLst>
          </p:nvPr>
        </p:nvGraphicFramePr>
        <p:xfrm>
          <a:off x="-14244" y="2801422"/>
          <a:ext cx="9751704" cy="377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980" y="11727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A9CE6-8962-471F-B9D3-C93721B83E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gray">
          <a:xfrm>
            <a:off x="271727" y="696796"/>
            <a:ext cx="9362546" cy="7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</a:pPr>
            <a:endParaRPr lang="ru-RU" sz="2400" b="1" i="1" dirty="0" smtClean="0">
              <a:solidFill>
                <a:srgbClr val="422A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36195" y="696796"/>
            <a:ext cx="83461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b="1" i="1" dirty="0">
                <a:solidFill>
                  <a:srgbClr val="4149DF"/>
                </a:solidFill>
                <a:latin typeface="Times New Roman" pitchFamily="18" charset="0"/>
                <a:cs typeface="Times New Roman" pitchFamily="18" charset="0"/>
              </a:rPr>
              <a:t>Структура затрат на технологические инновации по видам </a:t>
            </a:r>
            <a:endParaRPr lang="ru-RU" sz="2000" b="1" i="1" dirty="0" smtClean="0">
              <a:solidFill>
                <a:srgbClr val="4149D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 i="1" dirty="0" smtClean="0">
                <a:solidFill>
                  <a:srgbClr val="4149DF"/>
                </a:solidFill>
                <a:latin typeface="Times New Roman" pitchFamily="18" charset="0"/>
                <a:cs typeface="Times New Roman" pitchFamily="18" charset="0"/>
              </a:rPr>
              <a:t>инновационной деятельности в 2017 г.</a:t>
            </a:r>
            <a:endParaRPr lang="ru-RU" sz="2000" b="1" i="1" dirty="0">
              <a:solidFill>
                <a:srgbClr val="4149D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22" y="44624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5509210"/>
              </p:ext>
            </p:extLst>
          </p:nvPr>
        </p:nvGraphicFramePr>
        <p:xfrm>
          <a:off x="409574" y="1190626"/>
          <a:ext cx="9086851" cy="559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3B858-6789-4020-AE4D-CF1FE746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1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1"/>
          <p:cNvSpPr>
            <a:spLocks noChangeArrowheads="1"/>
          </p:cNvSpPr>
          <p:nvPr/>
        </p:nvSpPr>
        <p:spPr bwMode="gray">
          <a:xfrm>
            <a:off x="194337" y="839878"/>
            <a:ext cx="94640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Объем инновационных товаров, работ, услуг в промышленном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производстве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(без субъектов малого предпринимательства)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72828"/>
              </p:ext>
            </p:extLst>
          </p:nvPr>
        </p:nvGraphicFramePr>
        <p:xfrm>
          <a:off x="353292" y="1591841"/>
          <a:ext cx="9475630" cy="939666"/>
        </p:xfrm>
        <a:graphic>
          <a:graphicData uri="http://schemas.openxmlformats.org/drawingml/2006/table">
            <a:tbl>
              <a:tblPr/>
              <a:tblGrid>
                <a:gridCol w="3694833"/>
                <a:gridCol w="695325"/>
                <a:gridCol w="742950"/>
                <a:gridCol w="733425"/>
                <a:gridCol w="704850"/>
                <a:gridCol w="771525"/>
                <a:gridCol w="771525"/>
                <a:gridCol w="685800"/>
                <a:gridCol w="675397"/>
              </a:tblGrid>
              <a:tr h="41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2010 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2011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2012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2013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D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D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D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D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79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400" b="1" i="0" u="none" strike="noStrike" dirty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Объем отгруженных инновационных товаров, работ, </a:t>
                      </a:r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услуг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 рубль затрат</a:t>
                      </a:r>
                    </a:p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400" b="1" i="0" u="none" strike="noStrike" kern="1200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   технологические  инновации, руб.</a:t>
                      </a: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3,3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3,9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4,3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4,1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4,0</a:t>
                      </a:r>
                      <a:endParaRPr lang="ru-RU" sz="1400" b="1" i="0" u="none" strike="noStrike" kern="1200" dirty="0">
                        <a:solidFill>
                          <a:srgbClr val="006AD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</a:t>
                      </a:r>
                      <a:endParaRPr lang="ru-RU" sz="1400" b="1" i="0" u="none" strike="noStrike" kern="1200" dirty="0">
                        <a:solidFill>
                          <a:srgbClr val="006AD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221" marR="9221" marT="8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99371500"/>
              </p:ext>
            </p:extLst>
          </p:nvPr>
        </p:nvGraphicFramePr>
        <p:xfrm>
          <a:off x="350489" y="2872357"/>
          <a:ext cx="9307861" cy="346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734" y="116632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A9CE6-8962-471F-B9D3-C93721B83E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227" y="2967343"/>
            <a:ext cx="2219431" cy="2467079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glow rad="12700">
              <a:schemeClr val="accent5">
                <a:lumMod val="40000"/>
                <a:lumOff val="60000"/>
                <a:alpha val="35000"/>
              </a:schemeClr>
            </a:glow>
            <a:softEdge rad="317500"/>
          </a:effectLst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5264017" y="2871585"/>
            <a:ext cx="2441510" cy="2562837"/>
          </a:xfrm>
          <a:prstGeom prst="roundRect">
            <a:avLst>
              <a:gd name="adj" fmla="val 8681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glow rad="12700">
              <a:schemeClr val="accent5">
                <a:lumMod val="40000"/>
                <a:lumOff val="60000"/>
                <a:alpha val="35000"/>
              </a:schemeClr>
            </a:glow>
            <a:softEdge rad="317500"/>
          </a:effectLst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733425" y="2871584"/>
            <a:ext cx="2046945" cy="2562838"/>
          </a:xfrm>
          <a:prstGeom prst="roundRect">
            <a:avLst>
              <a:gd name="adj" fmla="val 8681"/>
            </a:avLst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"/>
                      </a14:imgEffect>
                      <a14:imgEffect>
                        <a14:colorTemperature colorTemp="47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glow rad="50800">
              <a:schemeClr val="accent3">
                <a:lumMod val="40000"/>
                <a:lumOff val="60000"/>
                <a:alpha val="48000"/>
              </a:schemeClr>
            </a:glow>
            <a:softEdge rad="317500"/>
          </a:effectLst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0482" name="Номер слайда 6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ru-RU" sz="1400" dirty="0" smtClean="0">
              <a:solidFill>
                <a:prstClr val="black"/>
              </a:solidFill>
            </a:endParaRPr>
          </a:p>
          <a:p>
            <a:pPr algn="r" eaLnBrk="1" hangingPunct="1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669352" y="1628777"/>
            <a:ext cx="2072350" cy="2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507339" y="404813"/>
            <a:ext cx="8915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2000" b="1" dirty="0">
              <a:solidFill>
                <a:srgbClr val="003366"/>
              </a:solidFill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gray">
          <a:xfrm>
            <a:off x="259689" y="932057"/>
            <a:ext cx="9410700" cy="77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>
              <a:lnSpc>
                <a:spcPct val="80000"/>
              </a:lnSpc>
            </a:pP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затрат на технологические инновации </a:t>
            </a:r>
            <a:b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видам экономической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деятельности промышленного производства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9" name="AutoShape 7"/>
          <p:cNvSpPr>
            <a:spLocks noChangeArrowheads="1"/>
          </p:cNvSpPr>
          <p:nvPr/>
        </p:nvSpPr>
        <p:spPr bwMode="auto">
          <a:xfrm>
            <a:off x="2780370" y="2860728"/>
            <a:ext cx="2483647" cy="2573695"/>
          </a:xfrm>
          <a:prstGeom prst="roundRect">
            <a:avLst>
              <a:gd name="adj" fmla="val 8681"/>
            </a:avLst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glow rad="50800">
              <a:srgbClr val="66CCFF">
                <a:alpha val="32000"/>
              </a:srgbClr>
            </a:glow>
            <a:softEdge rad="635000"/>
          </a:effectLst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2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64777800"/>
              </p:ext>
            </p:extLst>
          </p:nvPr>
        </p:nvGraphicFramePr>
        <p:xfrm>
          <a:off x="118666" y="2239066"/>
          <a:ext cx="9787334" cy="354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782635" y="2429434"/>
            <a:ext cx="1948523" cy="44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Добыча полезных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ископаемых</a:t>
            </a: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2716338" y="2444571"/>
            <a:ext cx="2674444" cy="44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Обрабатывающие </a:t>
            </a:r>
            <a:endPara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6669352" y="1628777"/>
            <a:ext cx="2072350" cy="2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endParaRPr lang="ru-RU" sz="1000" b="1" dirty="0">
              <a:solidFill>
                <a:prstClr val="black"/>
              </a:solidFill>
            </a:endParaRPr>
          </a:p>
        </p:txBody>
      </p:sp>
      <p:pic>
        <p:nvPicPr>
          <p:cNvPr id="14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47" y="24355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453" y="5706618"/>
            <a:ext cx="94111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solidFill>
                  <a:srgbClr val="006AD0"/>
                </a:solidFill>
              </a:rPr>
              <a:t> </a:t>
            </a:r>
            <a:r>
              <a:rPr lang="ru-RU" sz="1100" dirty="0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rPr>
              <a:t>Обеспечение электрической энергией, газом и паром; кондиционирование воздуха (за </a:t>
            </a:r>
            <a:r>
              <a:rPr lang="ru-RU" sz="1100" dirty="0" smtClean="0">
                <a:solidFill>
                  <a:srgbClr val="006AD0"/>
                </a:solidFill>
                <a:latin typeface="Times New Roman" pitchFamily="18" charset="0"/>
                <a:cs typeface="Times New Roman" pitchFamily="18" charset="0"/>
              </a:rPr>
              <a:t>исключением торговли электроэнергией; торговли газообразным топливом; подаваемым по распределительным сетям; торговли паром и горячей водой (тепловой энергией).</a:t>
            </a:r>
            <a:endParaRPr lang="ru-RU" dirty="0">
              <a:solidFill>
                <a:srgbClr val="006AD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9663" y="2367179"/>
            <a:ext cx="20902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 электрической энергией, газом и паром; кондиционирование воздуха* </a:t>
            </a:r>
            <a:endParaRPr lang="ru-RU" sz="1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C8615-7D08-4C7D-A86D-74D9319F41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91327" y="2188898"/>
            <a:ext cx="199600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Водоснабжение; водоотведение, организация сбора и утилизация отходов, деятельность по ликвидации загрязнений</a:t>
            </a:r>
            <a:endParaRPr lang="ru-RU" sz="105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381125"/>
            <a:ext cx="9286875" cy="4914899"/>
          </a:xfrm>
          <a:ln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6837-F029-49B4-8D4C-2989FDF7D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271727" y="774467"/>
            <a:ext cx="9362546" cy="56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</a:pPr>
            <a:r>
              <a:rPr lang="ru-RU" b="1" i="1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Удельный вес организаций, осуществлявших технологические инновации </a:t>
            </a:r>
          </a:p>
          <a:p>
            <a:pPr algn="ctr">
              <a:lnSpc>
                <a:spcPct val="80000"/>
              </a:lnSpc>
            </a:pPr>
            <a:r>
              <a:rPr lang="ru-RU" b="1" i="1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по федеральным округам Российской Федерации в 2017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8850" y="3676649"/>
            <a:ext cx="71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7,6%</a:t>
            </a:r>
            <a:endParaRPr lang="ru-RU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4219575"/>
            <a:ext cx="542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8,6%</a:t>
            </a:r>
            <a:endParaRPr lang="ru-RU" sz="10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0725" y="4641220"/>
            <a:ext cx="6048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8,1%</a:t>
            </a:r>
            <a:endParaRPr lang="ru-RU" sz="1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300" y="5117470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7,5%</a:t>
            </a:r>
            <a:endParaRPr lang="ru-RU" sz="10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108" y="5605790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2,9%</a:t>
            </a:r>
            <a:endParaRPr lang="ru-RU" sz="10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8246" y="4379610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7,3%</a:t>
            </a:r>
            <a:endParaRPr lang="ru-RU" sz="1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5008260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</a:t>
            </a:r>
            <a:r>
              <a:rPr lang="ru-RU" sz="1100" b="1" dirty="0" smtClean="0">
                <a:solidFill>
                  <a:prstClr val="black"/>
                </a:solidFill>
              </a:rPr>
              <a:t>%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750" y="3791349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5,5%</a:t>
            </a:r>
            <a:endParaRPr lang="ru-RU" sz="1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7"/>
          <p:cNvSpPr>
            <a:spLocks noChangeArrowheads="1"/>
          </p:cNvSpPr>
          <p:nvPr/>
        </p:nvSpPr>
        <p:spPr bwMode="gray">
          <a:xfrm>
            <a:off x="350838" y="620688"/>
            <a:ext cx="9230122" cy="8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Инновационная активность субъектов малого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предпринимательства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промышленного производства </a:t>
            </a:r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 микропредприятий)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492846"/>
              </p:ext>
            </p:extLst>
          </p:nvPr>
        </p:nvGraphicFramePr>
        <p:xfrm>
          <a:off x="384199" y="1772815"/>
          <a:ext cx="8673947" cy="4285085"/>
        </p:xfrm>
        <a:graphic>
          <a:graphicData uri="http://schemas.openxmlformats.org/drawingml/2006/table">
            <a:tbl>
              <a:tblPr/>
              <a:tblGrid>
                <a:gridCol w="4654526"/>
                <a:gridCol w="895350"/>
                <a:gridCol w="1047750"/>
                <a:gridCol w="1076325"/>
                <a:gridCol w="999996"/>
              </a:tblGrid>
              <a:tr h="4477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0319" marR="10319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2011 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D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2013 </a:t>
                      </a:r>
                    </a:p>
                  </a:txBody>
                  <a:tcPr marL="10319" marR="10319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D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2015 </a:t>
                      </a:r>
                    </a:p>
                  </a:txBody>
                  <a:tcPr marL="10319" marR="10319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D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10319" marR="10319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4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Число субъектов малого предпринимательства, осуществлявших технологические инновации, единиц</a:t>
                      </a:r>
                    </a:p>
                  </a:txBody>
                  <a:tcPr marL="10319" marR="10319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1276</a:t>
                      </a:r>
                    </a:p>
                  </a:txBody>
                  <a:tcPr marL="10319" marR="10319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1274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1189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1437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324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Удельный вес субъектов малого предпринимательства, осуществлявших технологические инновации, </a:t>
                      </a:r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5,1</a:t>
                      </a:r>
                    </a:p>
                  </a:txBody>
                  <a:tcPr marL="10319" marR="10319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4,8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10319" marR="10319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10319" marR="10319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48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Объем отгруженных инновационных товаров, работ, услуг субъектов малого предпринимательства, осуществлявших технологические инновации,  на рубль затрат на технологические  инновации, руб.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1,6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1,8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400" b="1" i="0" u="none" strike="noStrike" dirty="0">
                        <a:solidFill>
                          <a:srgbClr val="006AD0"/>
                        </a:solidFill>
                        <a:effectLst/>
                        <a:latin typeface="Times New Roman"/>
                      </a:endParaRPr>
                    </a:p>
                  </a:txBody>
                  <a:tcPr marL="10319" marR="10319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6AD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10319" marR="10319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47" y="24355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C8615-7D08-4C7D-A86D-74D9319F41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3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Картинки по запросу флаг д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97" y="2641489"/>
            <a:ext cx="561109" cy="5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oreva\Desktop\флаг нид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29" y="2672672"/>
            <a:ext cx="498765" cy="52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Goreva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05" y="2602046"/>
            <a:ext cx="545523" cy="58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oreva\Desktop\флаг швеци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28" y="2638897"/>
            <a:ext cx="498648" cy="53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48" y="2633625"/>
            <a:ext cx="582009" cy="5763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7542"/>
            <a:ext cx="9906000" cy="5818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Глобальный индекс инноваций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2018 (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Global Innovation Index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(процентные пункты)</a:t>
            </a:r>
            <a:endParaRPr lang="ru-RU" sz="1400" dirty="0">
              <a:solidFill>
                <a:srgbClr val="0062C4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82683288"/>
              </p:ext>
            </p:extLst>
          </p:nvPr>
        </p:nvGraphicFramePr>
        <p:xfrm>
          <a:off x="241465" y="3082471"/>
          <a:ext cx="9471560" cy="253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28" name="Picture 4" descr="http://img.freeflagicons.com/thumb/round_icon/russia/russia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150" y="2700275"/>
            <a:ext cx="648204" cy="48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954486"/>
              </p:ext>
            </p:extLst>
          </p:nvPr>
        </p:nvGraphicFramePr>
        <p:xfrm>
          <a:off x="1144318" y="1187896"/>
          <a:ext cx="8220789" cy="1489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503">
                  <a:extLst>
                    <a:ext uri="{9D8B030D-6E8A-4147-A177-3AD203B41FA5}">
                      <a16:colId xmlns="" xmlns:a16="http://schemas.microsoft.com/office/drawing/2014/main" val="2852857606"/>
                    </a:ext>
                  </a:extLst>
                </a:gridCol>
                <a:gridCol w="581472">
                  <a:extLst>
                    <a:ext uri="{9D8B030D-6E8A-4147-A177-3AD203B41FA5}">
                      <a16:colId xmlns="" xmlns:a16="http://schemas.microsoft.com/office/drawing/2014/main" val="3339317397"/>
                    </a:ext>
                  </a:extLst>
                </a:gridCol>
                <a:gridCol w="644236">
                  <a:extLst>
                    <a:ext uri="{9D8B030D-6E8A-4147-A177-3AD203B41FA5}">
                      <a16:colId xmlns="" xmlns:a16="http://schemas.microsoft.com/office/drawing/2014/main" val="3621358396"/>
                    </a:ext>
                  </a:extLst>
                </a:gridCol>
                <a:gridCol w="706583">
                  <a:extLst>
                    <a:ext uri="{9D8B030D-6E8A-4147-A177-3AD203B41FA5}">
                      <a16:colId xmlns="" xmlns:a16="http://schemas.microsoft.com/office/drawing/2014/main" val="4217277401"/>
                    </a:ext>
                  </a:extLst>
                </a:gridCol>
                <a:gridCol w="706583">
                  <a:extLst>
                    <a:ext uri="{9D8B030D-6E8A-4147-A177-3AD203B41FA5}">
                      <a16:colId xmlns="" xmlns:a16="http://schemas.microsoft.com/office/drawing/2014/main" val="4113826973"/>
                    </a:ext>
                  </a:extLst>
                </a:gridCol>
                <a:gridCol w="665018">
                  <a:extLst>
                    <a:ext uri="{9D8B030D-6E8A-4147-A177-3AD203B41FA5}">
                      <a16:colId xmlns="" xmlns:a16="http://schemas.microsoft.com/office/drawing/2014/main" val="2747144364"/>
                    </a:ext>
                  </a:extLst>
                </a:gridCol>
                <a:gridCol w="665018">
                  <a:extLst>
                    <a:ext uri="{9D8B030D-6E8A-4147-A177-3AD203B41FA5}">
                      <a16:colId xmlns="" xmlns:a16="http://schemas.microsoft.com/office/drawing/2014/main" val="2457404799"/>
                    </a:ext>
                  </a:extLst>
                </a:gridCol>
                <a:gridCol w="633846">
                  <a:extLst>
                    <a:ext uri="{9D8B030D-6E8A-4147-A177-3AD203B41FA5}">
                      <a16:colId xmlns="" xmlns:a16="http://schemas.microsoft.com/office/drawing/2014/main" val="316177696"/>
                    </a:ext>
                  </a:extLst>
                </a:gridCol>
                <a:gridCol w="768597">
                  <a:extLst>
                    <a:ext uri="{9D8B030D-6E8A-4147-A177-3AD203B41FA5}">
                      <a16:colId xmlns="" xmlns:a16="http://schemas.microsoft.com/office/drawing/2014/main" val="2316100068"/>
                    </a:ext>
                  </a:extLst>
                </a:gridCol>
                <a:gridCol w="645311">
                  <a:extLst>
                    <a:ext uri="{9D8B030D-6E8A-4147-A177-3AD203B41FA5}">
                      <a16:colId xmlns="" xmlns:a16="http://schemas.microsoft.com/office/drawing/2014/main" val="3031421141"/>
                    </a:ext>
                  </a:extLst>
                </a:gridCol>
                <a:gridCol w="645311">
                  <a:extLst>
                    <a:ext uri="{9D8B030D-6E8A-4147-A177-3AD203B41FA5}">
                      <a16:colId xmlns="" xmlns:a16="http://schemas.microsoft.com/office/drawing/2014/main" val="2422793838"/>
                    </a:ext>
                  </a:extLst>
                </a:gridCol>
                <a:gridCol w="645311">
                  <a:extLst>
                    <a:ext uri="{9D8B030D-6E8A-4147-A177-3AD203B41FA5}">
                      <a16:colId xmlns="" xmlns:a16="http://schemas.microsoft.com/office/drawing/2014/main" val="771739027"/>
                    </a:ext>
                  </a:extLst>
                </a:gridCol>
              </a:tblGrid>
              <a:tr h="277225">
                <a:tc gridSpan="12">
                  <a:txBody>
                    <a:bodyPr/>
                    <a:lstStyle/>
                    <a:p>
                      <a:pPr algn="ctr"/>
                      <a:endParaRPr lang="ru-RU" sz="1600" b="1" i="1" cap="small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i="1" cap="small" baseline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8696626"/>
                  </a:ext>
                </a:extLst>
              </a:tr>
              <a:tr h="1153837">
                <a:tc>
                  <a:txBody>
                    <a:bodyPr/>
                    <a:lstStyle/>
                    <a:p>
                      <a:pPr algn="l"/>
                      <a:r>
                        <a:rPr lang="ru-RU" sz="13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Швейцария</a:t>
                      </a:r>
                      <a:endParaRPr lang="ru-RU" sz="13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Нидерланды</a:t>
                      </a:r>
                      <a:endParaRPr lang="ru-RU" sz="13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Швеция</a:t>
                      </a:r>
                      <a:endParaRPr lang="ru-RU" sz="13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Соединенное </a:t>
                      </a:r>
                    </a:p>
                    <a:p>
                      <a:pPr algn="l"/>
                      <a:r>
                        <a:rPr lang="ru-RU" sz="13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Королевство</a:t>
                      </a:r>
                      <a:endParaRPr lang="ru-RU" sz="13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lang="ru-RU" sz="13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Сингапур</a:t>
                      </a:r>
                      <a:endParaRPr lang="ru-RU" sz="1300" b="1" kern="12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lang="ru-RU" sz="13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США</a:t>
                      </a:r>
                      <a:endParaRPr lang="ru-RU" sz="1300" b="1" kern="12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lang="ru-RU" sz="13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Финляндия</a:t>
                      </a:r>
                      <a:endParaRPr lang="ru-RU" sz="1300" b="1" kern="12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lang="ru-RU" sz="13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Дания</a:t>
                      </a:r>
                      <a:endParaRPr lang="ru-RU" sz="1300" b="1" kern="12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lang="ru-RU" sz="13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Германия</a:t>
                      </a:r>
                      <a:endParaRPr lang="ru-RU" sz="1300" b="1" kern="12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lang="ru-RU" sz="13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Ирландия</a:t>
                      </a:r>
                      <a:endParaRPr lang="ru-RU" sz="1300" b="1" kern="12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Россия</a:t>
                      </a:r>
                    </a:p>
                    <a:p>
                      <a:pPr marL="0" algn="l" defTabSz="742950" rtl="0" eaLnBrk="1" latinLnBrk="0" hangingPunct="1"/>
                      <a:endParaRPr lang="ru-RU" sz="1300" b="1" kern="12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Беларусь</a:t>
                      </a:r>
                    </a:p>
                    <a:p>
                      <a:pPr marL="0" algn="l" defTabSz="742950" rtl="0" eaLnBrk="1" latinLnBrk="0" hangingPunct="1"/>
                      <a:endParaRPr lang="ru-RU" sz="1300" b="1" kern="12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9365726"/>
                  </a:ext>
                </a:extLst>
              </a:tr>
            </a:tbl>
          </a:graphicData>
        </a:graphic>
      </p:graphicFrame>
      <p:pic>
        <p:nvPicPr>
          <p:cNvPr id="21" name="Picture 8" descr="http://img.freeflagicons.com/thumb/round_icon/belarus/belarus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56" y="2691771"/>
            <a:ext cx="649749" cy="4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J:\Коллегия\2016\сш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08533" y="2672814"/>
            <a:ext cx="678919" cy="507887"/>
          </a:xfrm>
          <a:prstGeom prst="rect">
            <a:avLst/>
          </a:prstGeom>
          <a:noFill/>
        </p:spPr>
      </p:pic>
      <p:pic>
        <p:nvPicPr>
          <p:cNvPr id="10" name="Picture 10" descr="Картинки по запросу флаг сингапур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17" y="2662333"/>
            <a:ext cx="519546" cy="49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2" descr="Картинки по запросу флаг финлян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AutoShape 14" descr="Картинки по запросу флаг финляндия"/>
          <p:cNvSpPr>
            <a:spLocks noChangeAspect="1" noChangeArrowheads="1"/>
          </p:cNvSpPr>
          <p:nvPr/>
        </p:nvSpPr>
        <p:spPr bwMode="auto">
          <a:xfrm>
            <a:off x="30797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16" descr="Картинки по запросу флаг финляндия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2" name="chart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7452" y="2649401"/>
            <a:ext cx="581833" cy="518739"/>
          </a:xfrm>
          <a:prstGeom prst="rect">
            <a:avLst/>
          </a:prstGeom>
        </p:spPr>
      </p:pic>
      <p:sp>
        <p:nvSpPr>
          <p:cNvPr id="14" name="AutoShape 18" descr="Картинки по запросу флаг германии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19" y="2670878"/>
            <a:ext cx="612888" cy="54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21" descr="Картинки по запросу флаг ирландия"/>
          <p:cNvSpPr>
            <a:spLocks noChangeAspect="1" noChangeArrowheads="1"/>
          </p:cNvSpPr>
          <p:nvPr/>
        </p:nvSpPr>
        <p:spPr bwMode="auto">
          <a:xfrm>
            <a:off x="765175" y="465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46" y="2664215"/>
            <a:ext cx="592283" cy="53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узел 2"/>
          <p:cNvSpPr/>
          <p:nvPr/>
        </p:nvSpPr>
        <p:spPr>
          <a:xfrm>
            <a:off x="8941584" y="3875809"/>
            <a:ext cx="156001" cy="135081"/>
          </a:xfrm>
          <a:prstGeom prst="flowChartConnector">
            <a:avLst/>
          </a:prstGeom>
          <a:solidFill>
            <a:srgbClr val="FF0000">
              <a:alpha val="80000"/>
            </a:srgbClr>
          </a:solidFill>
          <a:ln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975" y="5445226"/>
            <a:ext cx="94698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i="1" dirty="0" smtClean="0">
                <a:solidFill>
                  <a:srgbClr val="006AD0"/>
                </a:solidFill>
              </a:rPr>
              <a:t>*Рассчитан </a:t>
            </a:r>
            <a:r>
              <a:rPr lang="ru-RU" sz="1300" i="1" dirty="0">
                <a:solidFill>
                  <a:srgbClr val="006AD0"/>
                </a:solidFill>
              </a:rPr>
              <a:t>по методике Международной бизнес-школы INSEAD, Франция. Исследование проводится с 2007 года в рамках совместного проекта Международной бизнес-школы INSEAD, Корнельского университета (Cornell University) и Всемирной организации интеллектуальной собственности (World Intellectual Property Organization, WIPO) и на данный момент представляет наиболее полный комплекс показателей инновационного развития по различным странам мира.</a:t>
            </a:r>
          </a:p>
        </p:txBody>
      </p:sp>
      <p:pic>
        <p:nvPicPr>
          <p:cNvPr id="24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47" y="24355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6837-F029-49B4-8D4C-2989FDF7D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90" y="1194221"/>
            <a:ext cx="9445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9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07859" y="157791"/>
            <a:ext cx="9230121" cy="748594"/>
          </a:xfrm>
        </p:spPr>
        <p:txBody>
          <a:bodyPr lIns="0" rIns="0">
            <a:normAutofit/>
          </a:bodyPr>
          <a:lstStyle/>
          <a:p>
            <a:pPr eaLnBrk="1" hangingPunct="1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Размещение официальной статистической информации </a:t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4149DF"/>
                </a:solidFill>
                <a:latin typeface="Times New Roman" pitchFamily="18" charset="0"/>
                <a:cs typeface="Times New Roman" pitchFamily="18" charset="0"/>
              </a:rPr>
              <a:t>по статистике инноваций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idx="1"/>
          </p:nvPr>
        </p:nvSpPr>
        <p:spPr>
          <a:xfrm>
            <a:off x="332451" y="1049481"/>
            <a:ext cx="9241098" cy="4961604"/>
          </a:xfrm>
        </p:spPr>
        <p:txBody>
          <a:bodyPr lIns="0" tIns="0" rIns="0" bIns="0">
            <a:normAutofit/>
          </a:bodyPr>
          <a:lstStyle/>
          <a:p>
            <a:pPr>
              <a:spcBef>
                <a:spcPct val="40000"/>
              </a:spcBef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Основные официальные издания  размещаются в свободном доступе на официальном интернет-портале Росстата  </a:t>
            </a:r>
            <a:r>
              <a:rPr lang="en-US" sz="1700" b="1" i="1" dirty="0">
                <a:latin typeface="Times New Roman" pitchFamily="18" charset="0"/>
                <a:cs typeface="Times New Roman" pitchFamily="18" charset="0"/>
                <a:hlinkClick r:id="rId2"/>
              </a:rPr>
              <a:t>www.gks.ru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«Россия в цифрах»;</a:t>
            </a:r>
          </a:p>
          <a:p>
            <a:pPr eaLnBrk="1" hangingPunct="1">
              <a:spcBef>
                <a:spcPct val="4000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«Российский статистический ежегодник»;</a:t>
            </a:r>
          </a:p>
          <a:p>
            <a:pPr eaLnBrk="1" hangingPunct="1">
              <a:spcBef>
                <a:spcPct val="4000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«Регионы России. Социально-экономические показатели»;</a:t>
            </a:r>
          </a:p>
          <a:p>
            <a:pPr eaLnBrk="1" hangingPunct="1">
              <a:spcBef>
                <a:spcPct val="4000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«Промышленность России»;</a:t>
            </a:r>
          </a:p>
          <a:p>
            <a:pPr eaLnBrk="1" hangingPunct="1">
              <a:spcBef>
                <a:spcPct val="4000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«Малое и среднее предпринимательство в России»;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Сборники по статистике науки, инноваций и информационного общества,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выпущенные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совместно с НИУ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ВШЭ.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Пути поиска информации на сайте :</a:t>
            </a:r>
          </a:p>
          <a:p>
            <a:pPr>
              <a:spcBef>
                <a:spcPct val="4000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Официальная статистическая информация/Наука, инновации и информационное общество/ Наука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инновации;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Целевые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индикаторы реализации Стратегии инновационного развития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Федерации на период до 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года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www.gks.ru/wps/wcm/connect/rosstat_main/rosstat/ru/statistics/science_and_innovations/science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6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Наука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инновации/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Официальная статистическая информация/Технологическое развитие отраслей экономики (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www.gks.ru/wps/wcm/connect/rosstat_main/rosstat/ru/statistics/economydevelopment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40000"/>
              </a:spcBef>
            </a:pPr>
            <a:endParaRPr lang="ru-RU" sz="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Базы данных:</a:t>
            </a:r>
          </a:p>
          <a:p>
            <a:pPr>
              <a:spcBef>
                <a:spcPct val="4000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ЕМИСС (Единая межведомственная информационно-статистическая система) (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www.fedstat.ru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40000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None/>
            </a:pPr>
            <a:endParaRPr lang="ru-RU" sz="2000" b="1" dirty="0" smtClean="0">
              <a:solidFill>
                <a:srgbClr val="5746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383514" y="270163"/>
            <a:ext cx="8915400" cy="8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26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7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46" y="24355"/>
            <a:ext cx="729187" cy="78899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6837-F029-49B4-8D4C-2989FDF7D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852">
            <a:off x="5268603" y="1420114"/>
            <a:ext cx="609700" cy="8535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3556">
            <a:off x="5874429" y="1464644"/>
            <a:ext cx="634998" cy="9524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794">
            <a:off x="6447573" y="1660266"/>
            <a:ext cx="641381" cy="9636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347">
            <a:off x="6982353" y="1751573"/>
            <a:ext cx="674688" cy="952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9985">
            <a:off x="7568268" y="1864331"/>
            <a:ext cx="707376" cy="10544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lumMod val="65000"/>
              </a:scheme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Командировки\Ростов\ii201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873">
            <a:off x="8218232" y="2142719"/>
            <a:ext cx="1056443" cy="7426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hilly" dir="t"/>
          </a:scene3d>
          <a:sp3d prstMaterial="plastic"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oreva\Pictures\инновации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22" y="1236516"/>
            <a:ext cx="8019465" cy="5330537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2" name="Rectangle 4"/>
          <p:cNvSpPr>
            <a:spLocks noGrp="1" noChangeArrowheads="1"/>
          </p:cNvSpPr>
          <p:nvPr>
            <p:ph idx="1"/>
          </p:nvPr>
        </p:nvSpPr>
        <p:spPr>
          <a:xfrm>
            <a:off x="637074" y="620714"/>
            <a:ext cx="8996446" cy="5335515"/>
          </a:xfrm>
        </p:spPr>
        <p:txBody>
          <a:bodyPr lIns="0" tIns="0" rIns="0" bIns="0">
            <a:normAutofit/>
          </a:bodyPr>
          <a:lstStyle/>
          <a:p>
            <a:pPr marL="0" algn="ctr">
              <a:lnSpc>
                <a:spcPct val="150000"/>
              </a:lnSpc>
              <a:spcBef>
                <a:spcPct val="40000"/>
              </a:spcBef>
              <a:buNone/>
            </a:pP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</a:p>
          <a:p>
            <a:pPr marL="0" algn="ctr">
              <a:lnSpc>
                <a:spcPct val="150000"/>
              </a:lnSpc>
              <a:spcBef>
                <a:spcPct val="40000"/>
              </a:spcBef>
              <a:buNone/>
            </a:pP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учетом пересмотра  </a:t>
            </a:r>
            <a:r>
              <a:rPr lang="ru-RU" sz="1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ОЭСР совместно с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Евростатом международных </a:t>
            </a:r>
            <a:r>
              <a:rPr lang="ru-RU" sz="1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стандартов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статистическому измерению инновационной деятельности (Руководство ОСЛО)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(четвертая редакция), инструментарий  </a:t>
            </a:r>
            <a:r>
              <a:rPr lang="ru-RU" sz="1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наблюдения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инновационной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деятельностью  будет пересмотрен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507339" y="188913"/>
            <a:ext cx="8915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26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6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45" y="85364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6837-F029-49B4-8D4C-2989FDF7D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Командировки\Ростов\922018031m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5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720">
            <a:off x="6377448" y="3228975"/>
            <a:ext cx="2187600" cy="2914655"/>
          </a:xfrm>
          <a:prstGeom prst="rect">
            <a:avLst/>
          </a:prstGeom>
          <a:noFill/>
          <a:effectLst>
            <a:glow rad="25400">
              <a:schemeClr val="accent5">
                <a:lumMod val="20000"/>
                <a:lumOff val="80000"/>
                <a:alpha val="96000"/>
              </a:schemeClr>
            </a:glow>
            <a:outerShdw blurRad="50800" dist="38100" dir="13500000" algn="br" rotWithShape="0">
              <a:srgbClr val="0070C0">
                <a:alpha val="40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oreva\Pictures\инноваци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889" y="3883752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37" name="Rectangle 685"/>
          <p:cNvSpPr>
            <a:spLocks noChangeArrowheads="1"/>
          </p:cNvSpPr>
          <p:nvPr/>
        </p:nvSpPr>
        <p:spPr bwMode="auto">
          <a:xfrm>
            <a:off x="428228" y="2492375"/>
            <a:ext cx="88534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</a:pPr>
            <a:r>
              <a:rPr lang="ru-RU" sz="4800" b="1" i="1" dirty="0">
                <a:solidFill>
                  <a:srgbClr val="372EEE"/>
                </a:solidFill>
              </a:rPr>
              <a:t>Благодарю за внимание!</a:t>
            </a:r>
          </a:p>
        </p:txBody>
      </p:sp>
      <p:pic>
        <p:nvPicPr>
          <p:cNvPr id="5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46" y="24355"/>
            <a:ext cx="729187" cy="78899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3B858-6789-4020-AE4D-CF1FE746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2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3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781175"/>
            <a:ext cx="3633789" cy="3543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6837-F029-49B4-8D4C-2989FDF7D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4950" y="5895974"/>
            <a:ext cx="7886699" cy="5429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 </a:t>
            </a:r>
            <a:r>
              <a:rPr lang="ru-RU" sz="1600" b="1" dirty="0"/>
              <a:t>Ежегодные обследования инноваций в крупных и средних организациях добывающей и обрабатывающей промышленности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62175" y="5391150"/>
            <a:ext cx="7229474" cy="4286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   + организации сферы услуг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425" y="6069567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1994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24149" y="4867275"/>
            <a:ext cx="6667500" cy="4572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  + малые </a:t>
            </a:r>
            <a:r>
              <a:rPr lang="ru-RU" sz="1600" b="1" dirty="0" smtClean="0"/>
              <a:t>предприятия сферы производства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04950" y="5469492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1998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8349" y="4964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2B800"/>
                </a:solidFill>
              </a:rPr>
              <a:t>1999</a:t>
            </a:r>
            <a:endParaRPr lang="ru-RU" b="1" dirty="0">
              <a:solidFill>
                <a:srgbClr val="F2B8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7525" y="4286250"/>
            <a:ext cx="6334124" cy="485776"/>
          </a:xfrm>
          <a:prstGeom prst="roundRect">
            <a:avLst/>
          </a:prstGeom>
          <a:solidFill>
            <a:srgbClr val="16D8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Модернизация в соответствии с международными стандартами</a:t>
            </a:r>
            <a:r>
              <a:rPr lang="en-US" sz="1400" b="1" dirty="0" smtClean="0"/>
              <a:t> (CIS-3)</a:t>
            </a:r>
          </a:p>
          <a:p>
            <a:r>
              <a:rPr lang="en-US" sz="1600" b="1" dirty="0" smtClean="0"/>
              <a:t>+ </a:t>
            </a:r>
            <a:r>
              <a:rPr lang="ru-RU" sz="1600" b="1" dirty="0" smtClean="0"/>
              <a:t> организационные инновации </a:t>
            </a:r>
            <a:endParaRPr lang="ru-RU" sz="1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33750" y="3705225"/>
            <a:ext cx="6057898" cy="495300"/>
          </a:xfrm>
          <a:prstGeom prst="roundRect">
            <a:avLst/>
          </a:prstGeom>
          <a:solidFill>
            <a:srgbClr val="06C6D0"/>
          </a:solidFill>
          <a:ln>
            <a:solidFill>
              <a:srgbClr val="3292EE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1400" b="1" dirty="0"/>
              <a:t>Модернизация в соответствии с международными стандартами</a:t>
            </a:r>
            <a:r>
              <a:rPr lang="en-US" sz="1400" b="1" dirty="0"/>
              <a:t> (</a:t>
            </a:r>
            <a:r>
              <a:rPr lang="en-US" sz="1400" b="1" dirty="0" smtClean="0"/>
              <a:t>CIS-</a:t>
            </a:r>
            <a:r>
              <a:rPr lang="ru-RU" sz="1400" b="1" dirty="0" smtClean="0"/>
              <a:t>4</a:t>
            </a:r>
            <a:r>
              <a:rPr lang="en-US" sz="1400" b="1" dirty="0" smtClean="0"/>
              <a:t>)</a:t>
            </a:r>
            <a:endParaRPr lang="en-US" sz="1400" b="1" dirty="0"/>
          </a:p>
          <a:p>
            <a:r>
              <a:rPr lang="en-US" sz="1600" b="1" dirty="0"/>
              <a:t>+ </a:t>
            </a:r>
            <a:r>
              <a:rPr lang="ru-RU" sz="1600" b="1" dirty="0"/>
              <a:t> </a:t>
            </a:r>
            <a:r>
              <a:rPr lang="ru-RU" sz="1600" b="1" dirty="0" smtClean="0"/>
              <a:t>маркетинговые инновации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390774" y="4429125"/>
            <a:ext cx="66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6D82D"/>
                </a:solidFill>
              </a:rPr>
              <a:t>2000</a:t>
            </a:r>
            <a:endParaRPr lang="ru-RU" b="1" dirty="0">
              <a:solidFill>
                <a:srgbClr val="16D82D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24251" y="3105150"/>
            <a:ext cx="5867398" cy="523875"/>
          </a:xfrm>
          <a:prstGeom prst="roundRect">
            <a:avLst/>
          </a:prstGeom>
          <a:solidFill>
            <a:srgbClr val="006AD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Модернизация в соответствии с международными стандартами (CIS-3)</a:t>
            </a:r>
          </a:p>
          <a:p>
            <a:r>
              <a:rPr lang="ru-RU" sz="1400" b="1" dirty="0" smtClean="0"/>
              <a:t>+  экологические инновации 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24149" y="3831193"/>
            <a:ext cx="72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6C6D0"/>
                </a:solidFill>
              </a:rPr>
              <a:t>2006</a:t>
            </a:r>
            <a:endParaRPr lang="ru-RU" b="1" dirty="0">
              <a:solidFill>
                <a:srgbClr val="06C6D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1425" y="2533650"/>
            <a:ext cx="5610223" cy="485775"/>
          </a:xfrm>
          <a:prstGeom prst="roundRect">
            <a:avLst/>
          </a:prstGeom>
          <a:solidFill>
            <a:srgbClr val="9A57CD"/>
          </a:solidFill>
          <a:ln>
            <a:solidFill>
              <a:srgbClr val="893BC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  + организации, осуществляющие 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научные исследования и    разработки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14649" y="3259693"/>
            <a:ext cx="72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292EE"/>
                </a:solidFill>
              </a:rPr>
              <a:t>2009</a:t>
            </a:r>
            <a:endParaRPr lang="ru-RU" b="1" dirty="0">
              <a:solidFill>
                <a:srgbClr val="3292E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6588" y="2650093"/>
            <a:ext cx="69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93BC3"/>
                </a:solidFill>
              </a:rPr>
              <a:t>2011</a:t>
            </a:r>
            <a:endParaRPr lang="ru-RU" b="1" dirty="0">
              <a:solidFill>
                <a:srgbClr val="893BC3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75" y="1943100"/>
            <a:ext cx="5438773" cy="485775"/>
          </a:xfrm>
          <a:prstGeom prst="roundRect">
            <a:avLst/>
          </a:prstGeom>
          <a:solidFill>
            <a:srgbClr val="D466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  + организации строительства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33750" y="2059543"/>
            <a:ext cx="75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B634A7"/>
                </a:solidFill>
              </a:rPr>
              <a:t>2015</a:t>
            </a:r>
            <a:endParaRPr lang="ru-RU" b="1" dirty="0">
              <a:solidFill>
                <a:srgbClr val="B634A7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19574" y="1428751"/>
            <a:ext cx="5172073" cy="43815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  + организации сельского хозяйства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05213" y="1497569"/>
            <a:ext cx="69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2016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94015" y="260649"/>
            <a:ext cx="8915400" cy="77787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spc="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Эволюция статистики инноваций в России</a:t>
            </a:r>
            <a:endParaRPr lang="ru-RU" sz="2400" b="1" spc="1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812" y="95250"/>
            <a:ext cx="729187" cy="78899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2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"/>
          <p:cNvSpPr>
            <a:spLocks noGrp="1" noChangeArrowheads="1"/>
          </p:cNvSpPr>
          <p:nvPr>
            <p:ph type="title"/>
          </p:nvPr>
        </p:nvSpPr>
        <p:spPr bwMode="gray">
          <a:xfrm>
            <a:off x="910514" y="620689"/>
            <a:ext cx="8581760" cy="576263"/>
          </a:xfrm>
        </p:spPr>
        <p:txBody>
          <a:bodyPr lIns="0" rIns="0">
            <a:no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400" b="1" i="1" dirty="0">
                <a:solidFill>
                  <a:srgbClr val="422AF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Система статистического наблюдения </a:t>
            </a:r>
            <a:br>
              <a:rPr lang="ru-RU" sz="2400" b="1" i="1" dirty="0">
                <a:solidFill>
                  <a:srgbClr val="422AF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dirty="0">
                <a:solidFill>
                  <a:srgbClr val="422AF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инновационной деятельностью организаций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94338" y="260350"/>
            <a:ext cx="9439936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endParaRPr lang="ru-RU" sz="2400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48887" y="1340645"/>
            <a:ext cx="9049544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algn="just">
              <a:spcBef>
                <a:spcPct val="20000"/>
              </a:spcBef>
            </a:pPr>
            <a:endParaRPr lang="ru-RU" sz="20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55465553"/>
              </p:ext>
            </p:extLst>
          </p:nvPr>
        </p:nvGraphicFramePr>
        <p:xfrm>
          <a:off x="1758545" y="1340644"/>
          <a:ext cx="7918633" cy="4896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887" y="1300286"/>
            <a:ext cx="178924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Крупные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 средние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lang="ru-RU" sz="1600" b="1" kern="0" dirty="0" smtClean="0">
                <a:solidFill>
                  <a:srgbClr val="000000"/>
                </a:solidFill>
              </a:rPr>
              <a:t>организации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845" y="3971991"/>
            <a:ext cx="1359668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Малые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предприятия</a:t>
            </a:r>
          </a:p>
        </p:txBody>
      </p:sp>
      <p:pic>
        <p:nvPicPr>
          <p:cNvPr id="9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460" y="0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maginAS\Desktop\Снимок56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" y="2147856"/>
            <a:ext cx="1604268" cy="12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7" y="4819174"/>
            <a:ext cx="828164" cy="6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8C0B8-2D72-49C5-909D-505996B10D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7"/>
          <p:cNvSpPr>
            <a:spLocks noChangeArrowheads="1"/>
          </p:cNvSpPr>
          <p:nvPr/>
        </p:nvSpPr>
        <p:spPr bwMode="gray">
          <a:xfrm>
            <a:off x="247581" y="87387"/>
            <a:ext cx="9569067" cy="4905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0" rIns="0"/>
          <a:lstStyle/>
          <a:p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Статистика </a:t>
            </a:r>
            <a:r>
              <a:rPr lang="ru-R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инноваций в России: охват совокупности</a:t>
            </a:r>
          </a:p>
        </p:txBody>
      </p:sp>
      <p:sp>
        <p:nvSpPr>
          <p:cNvPr id="6148" name="Rectangle 27"/>
          <p:cNvSpPr>
            <a:spLocks noChangeArrowheads="1"/>
          </p:cNvSpPr>
          <p:nvPr/>
        </p:nvSpPr>
        <p:spPr bwMode="auto">
          <a:xfrm>
            <a:off x="8199968" y="2947988"/>
            <a:ext cx="2063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149" name="Line 35"/>
          <p:cNvSpPr>
            <a:spLocks noChangeShapeType="1"/>
          </p:cNvSpPr>
          <p:nvPr/>
        </p:nvSpPr>
        <p:spPr bwMode="auto">
          <a:xfrm>
            <a:off x="156824" y="197574"/>
            <a:ext cx="800563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50" name="Line 40"/>
          <p:cNvSpPr>
            <a:spLocks noChangeShapeType="1"/>
          </p:cNvSpPr>
          <p:nvPr/>
        </p:nvSpPr>
        <p:spPr bwMode="auto">
          <a:xfrm>
            <a:off x="194337" y="5581650"/>
            <a:ext cx="800563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51" name="Line 41"/>
          <p:cNvSpPr>
            <a:spLocks noChangeShapeType="1"/>
          </p:cNvSpPr>
          <p:nvPr/>
        </p:nvSpPr>
        <p:spPr bwMode="auto">
          <a:xfrm>
            <a:off x="194337" y="765177"/>
            <a:ext cx="0" cy="12239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52" name="Line 44"/>
          <p:cNvSpPr>
            <a:spLocks noChangeShapeType="1"/>
          </p:cNvSpPr>
          <p:nvPr/>
        </p:nvSpPr>
        <p:spPr bwMode="auto">
          <a:xfrm>
            <a:off x="9555163" y="765177"/>
            <a:ext cx="0" cy="12239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53" name="Line 92"/>
          <p:cNvSpPr>
            <a:spLocks noChangeShapeType="1"/>
          </p:cNvSpPr>
          <p:nvPr/>
        </p:nvSpPr>
        <p:spPr bwMode="auto">
          <a:xfrm>
            <a:off x="8199968" y="765175"/>
            <a:ext cx="2063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54" name="Line 93"/>
          <p:cNvSpPr>
            <a:spLocks noChangeShapeType="1"/>
          </p:cNvSpPr>
          <p:nvPr/>
        </p:nvSpPr>
        <p:spPr bwMode="auto">
          <a:xfrm>
            <a:off x="194337" y="1989138"/>
            <a:ext cx="0" cy="9588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55" name="Line 94"/>
          <p:cNvSpPr>
            <a:spLocks noChangeShapeType="1"/>
          </p:cNvSpPr>
          <p:nvPr/>
        </p:nvSpPr>
        <p:spPr bwMode="auto">
          <a:xfrm>
            <a:off x="8406343" y="765175"/>
            <a:ext cx="1148821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56" name="Line 97"/>
          <p:cNvSpPr>
            <a:spLocks noChangeShapeType="1"/>
          </p:cNvSpPr>
          <p:nvPr/>
        </p:nvSpPr>
        <p:spPr bwMode="auto">
          <a:xfrm>
            <a:off x="9555163" y="1989138"/>
            <a:ext cx="0" cy="9588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57" name="Line 99"/>
          <p:cNvSpPr>
            <a:spLocks noChangeShapeType="1"/>
          </p:cNvSpPr>
          <p:nvPr/>
        </p:nvSpPr>
        <p:spPr bwMode="auto">
          <a:xfrm>
            <a:off x="194337" y="2947988"/>
            <a:ext cx="0" cy="12684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58" name="Line 103"/>
          <p:cNvSpPr>
            <a:spLocks noChangeShapeType="1"/>
          </p:cNvSpPr>
          <p:nvPr/>
        </p:nvSpPr>
        <p:spPr bwMode="auto">
          <a:xfrm>
            <a:off x="9555163" y="2947988"/>
            <a:ext cx="0" cy="12684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59" name="Line 105"/>
          <p:cNvSpPr>
            <a:spLocks noChangeShapeType="1"/>
          </p:cNvSpPr>
          <p:nvPr/>
        </p:nvSpPr>
        <p:spPr bwMode="auto">
          <a:xfrm>
            <a:off x="194337" y="4216400"/>
            <a:ext cx="0" cy="1365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60" name="Line 109"/>
          <p:cNvSpPr>
            <a:spLocks noChangeShapeType="1"/>
          </p:cNvSpPr>
          <p:nvPr/>
        </p:nvSpPr>
        <p:spPr bwMode="auto">
          <a:xfrm>
            <a:off x="9555163" y="4216400"/>
            <a:ext cx="0" cy="1365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61" name="Line 111"/>
          <p:cNvSpPr>
            <a:spLocks noChangeShapeType="1"/>
          </p:cNvSpPr>
          <p:nvPr/>
        </p:nvSpPr>
        <p:spPr bwMode="auto">
          <a:xfrm>
            <a:off x="8199968" y="5581650"/>
            <a:ext cx="2063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62" name="Line 113"/>
          <p:cNvSpPr>
            <a:spLocks noChangeShapeType="1"/>
          </p:cNvSpPr>
          <p:nvPr/>
        </p:nvSpPr>
        <p:spPr bwMode="auto">
          <a:xfrm>
            <a:off x="8406343" y="5581650"/>
            <a:ext cx="1148821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63" name="Rectangle 180"/>
          <p:cNvSpPr>
            <a:spLocks noChangeArrowheads="1"/>
          </p:cNvSpPr>
          <p:nvPr/>
        </p:nvSpPr>
        <p:spPr bwMode="auto">
          <a:xfrm>
            <a:off x="7059745" y="3068638"/>
            <a:ext cx="249541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22" name="Group 6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28528"/>
              </p:ext>
            </p:extLst>
          </p:nvPr>
        </p:nvGraphicFramePr>
        <p:xfrm>
          <a:off x="75310" y="589347"/>
          <a:ext cx="9741336" cy="6070220"/>
        </p:xfrm>
        <a:graphic>
          <a:graphicData uri="http://schemas.openxmlformats.org/drawingml/2006/table">
            <a:tbl>
              <a:tblPr/>
              <a:tblGrid>
                <a:gridCol w="5182490"/>
                <a:gridCol w="600075"/>
                <a:gridCol w="600075"/>
                <a:gridCol w="552450"/>
                <a:gridCol w="581025"/>
                <a:gridCol w="571500"/>
                <a:gridCol w="581025"/>
                <a:gridCol w="542925"/>
                <a:gridCol w="529771"/>
              </a:tblGrid>
              <a:tr h="44926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3" marR="99063" marT="45687" marB="45687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3" marR="99063" marT="45687" marB="45687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3" marR="99063" marT="45687" marB="45687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99063" marR="99063" marT="45687" marB="45687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99063" marR="99063" marT="45687" marB="45687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99063" marR="99063" marT="45687" marB="45687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 </a:t>
                      </a:r>
                      <a:endParaRPr kumimoji="0" lang="ru-RU" sz="1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9063" marR="99063" marT="45687" marB="45687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</a:t>
                      </a:r>
                      <a:r>
                        <a:rPr kumimoji="0" lang="ru-RU" sz="1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9063" marR="99063" marT="45687" marB="45687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99063" marR="99063" marT="45687" marB="45687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№ 4-инновация «Сведения об инновационной деятельности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организации»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ежегодно (31 августа):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Крупные и средние организации, тыс. единиц,</a:t>
                      </a:r>
                    </a:p>
                    <a:p>
                      <a:pPr marL="14400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99063" marR="99063" marT="45687" marB="4568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43,6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94">
                <a:tc>
                  <a:txBody>
                    <a:bodyPr/>
                    <a:lstStyle/>
                    <a:p>
                      <a:pPr marL="36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промышленное производство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2AF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2AF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D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(организации добывающих; обрабатывающих производств; производства и распределения электроэнергии, газа и воды (за исключением  торговли электроэнергией и газообразным топливом, подаваемым по распределительным сетям)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D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3" marR="99063" marT="45687" marB="4568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8485">
                <a:tc>
                  <a:txBody>
                    <a:bodyPr/>
                    <a:lstStyle/>
                    <a:p>
                      <a:pPr marL="36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другие виды экономической деятельности </a:t>
                      </a:r>
                      <a:br>
                        <a:rPr kumimoji="0" 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AD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(организации,   связанные с  издательской деятельностью; разработкой компьютерного программного обеспечения; деятельностью в области информационных технологий; деятельностью в сфере научных исследований и разработок;  деятельностью в области архитектуры и инженерно-технического проектирования; технических испытаний, исследований и анализа; организации строительства; организации сельского хозяйства)</a:t>
                      </a:r>
                    </a:p>
                  </a:txBody>
                  <a:tcPr marL="99063" marR="99063" marT="45687" marB="4568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14,4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27,5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660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2-МП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«Сведения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технологических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инновациях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предприятия»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раз в 2 года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нечетные года (9 июля):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Субъекты малого предпринимательства (без микропредприятий),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единиц </a:t>
                      </a:r>
                    </a:p>
                    <a:p>
                      <a:pPr marL="717750" marR="0" lvl="0" indent="-28575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промышленное</a:t>
                      </a:r>
                      <a:r>
                        <a:rPr kumimoji="0" 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</a:t>
                      </a:r>
                    </a:p>
                    <a:p>
                      <a:pPr marL="43200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(аналогично форме  № 4-инновация)</a:t>
                      </a:r>
                      <a:endParaRPr kumimoji="0" lang="ru-RU" sz="1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9063" marR="99063" marT="45687" marB="4568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27,7</a:t>
                      </a:r>
                    </a:p>
                  </a:txBody>
                  <a:tcPr marL="99063" marR="99063" marT="45687" marB="4568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3B858-6789-4020-AE4D-CF1FE746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176" y="-23822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78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"/>
          <p:cNvSpPr>
            <a:spLocks noGrp="1" noChangeArrowheads="1"/>
          </p:cNvSpPr>
          <p:nvPr>
            <p:ph type="title"/>
          </p:nvPr>
        </p:nvSpPr>
        <p:spPr bwMode="gray">
          <a:xfrm>
            <a:off x="508979" y="908721"/>
            <a:ext cx="8738263" cy="576263"/>
          </a:xfrm>
        </p:spPr>
        <p:txBody>
          <a:bodyPr lIns="0" rIns="0">
            <a:noAutofit/>
          </a:bodyPr>
          <a:lstStyle/>
          <a:p>
            <a:pPr algn="l" eaLnBrk="1" hangingPunct="1"/>
            <a:r>
              <a:rPr lang="ru-RU" sz="2600" b="1" i="1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>Охват типов инноваций:</a:t>
            </a:r>
            <a:r>
              <a:rPr lang="ru-RU" sz="2800" b="1" i="1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422AF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>
              <a:solidFill>
                <a:srgbClr val="422A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94338" y="260350"/>
            <a:ext cx="9439936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endParaRPr lang="ru-RU" sz="2400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82010" y="1484785"/>
            <a:ext cx="8659152" cy="439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4-инновация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«Сведения об инновационной деятельности организации» (крупные и средние организации):</a:t>
            </a:r>
          </a:p>
          <a:p>
            <a:pPr algn="just">
              <a:spcBef>
                <a:spcPct val="20000"/>
              </a:spcBef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технологические (процессные, продуктовые)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с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1994 г.;</a:t>
            </a:r>
          </a:p>
          <a:p>
            <a:pPr algn="just">
              <a:spcBef>
                <a:spcPct val="20000"/>
              </a:spcBef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организационные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с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2000 г.; 			</a:t>
            </a:r>
          </a:p>
          <a:p>
            <a:pPr algn="just">
              <a:spcBef>
                <a:spcPct val="20000"/>
              </a:spcBef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маркетинговые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с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2006 г.; </a:t>
            </a:r>
          </a:p>
          <a:p>
            <a:pPr algn="just">
              <a:spcBef>
                <a:spcPct val="20000"/>
              </a:spcBef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экологические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с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2009 г.</a:t>
            </a:r>
          </a:p>
          <a:p>
            <a:pPr algn="just">
              <a:spcBef>
                <a:spcPct val="20000"/>
              </a:spcBef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№ 2-МП инновация «Сведения о технологических инновациях малого предприятия»: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технологические (процессные, продуктовые)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с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1999 г.</a:t>
            </a:r>
          </a:p>
          <a:p>
            <a:pPr algn="just">
              <a:spcBef>
                <a:spcPct val="20000"/>
              </a:spcBef>
            </a:pP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6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451" y="116632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8C0B8-2D72-49C5-909D-505996B10D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94338" y="188914"/>
            <a:ext cx="9439936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endParaRPr lang="ru-RU" sz="2400" dirty="0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59117" y="1412777"/>
            <a:ext cx="9126934" cy="489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algn="just">
              <a:spcBef>
                <a:spcPct val="20000"/>
              </a:spcBef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Инновационная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деятельность*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 деятельности, связанный с трансформацией идей (обычно результатов научных исследований и разработок либо иных научно-технических достижений) в технологически новые или усовершенствованные продукты или услуги, внедренные на рынке, в новые или усовершенствованные технологические процессы или способы производства (передачи) услуг, использованные в практической деятельности.</a:t>
            </a:r>
          </a:p>
          <a:p>
            <a:pPr marL="342900" indent="-342900" algn="just">
              <a:spcBef>
                <a:spcPct val="20000"/>
              </a:spcBef>
            </a:pP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15000"/>
              </a:spcBef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Инновационные товары, работы,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услуги*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товары, работы, услуги, новые или подвергавшиеся в течение последних трех лет разной степени технологическим изменениям.</a:t>
            </a:r>
          </a:p>
          <a:p>
            <a:pPr marL="342900" indent="-342900" algn="just">
              <a:spcBef>
                <a:spcPct val="15000"/>
              </a:spcBef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15000"/>
              </a:spcBef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Технологические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инновации*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деятельность организации, связанная с разработкой и внедрением: </a:t>
            </a:r>
          </a:p>
          <a:p>
            <a:pPr marL="684000" indent="-342900" algn="just">
              <a:spcBef>
                <a:spcPct val="15000"/>
              </a:spcBef>
              <a:buFontTx/>
              <a:buChar char="•"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технологически новых продуктов и процессов, а также значительных технологических  усовершенствований в продуктах и процессах; </a:t>
            </a:r>
          </a:p>
          <a:p>
            <a:pPr marL="684000" indent="-342900" algn="just">
              <a:spcBef>
                <a:spcPct val="15000"/>
              </a:spcBef>
              <a:buFontTx/>
              <a:buChar char="•"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технологически новых или значительно усовершенствованных услуг; </a:t>
            </a:r>
          </a:p>
          <a:p>
            <a:pPr marL="684000" indent="-342900" algn="just">
              <a:spcBef>
                <a:spcPct val="15000"/>
              </a:spcBef>
              <a:buFontTx/>
              <a:buChar char="•"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новых или значительно усовершенствованных способов производства (передачи) услуг.</a:t>
            </a:r>
          </a:p>
        </p:txBody>
      </p:sp>
      <p:pic>
        <p:nvPicPr>
          <p:cNvPr id="6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451" y="44624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26127" y="573091"/>
            <a:ext cx="7429500" cy="521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Применяемые понятия и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определения на основе Руководства Осло</a:t>
            </a:r>
            <a:endParaRPr lang="ru-RU" sz="2400" b="1" spc="1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6837-F029-49B4-8D4C-2989FDF7D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4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09550" y="1019175"/>
            <a:ext cx="9406965" cy="479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Организационные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инновации*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 2000 г.) – реализация нового метода в ведении бизнеса, организации рабочих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 или организации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внешних связей.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Маркетинговые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инновации*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 2006 г.) – реализация новых или значительно улучшенных изменений в дизайне и упаковке товаров, работ, услуг; использование новых методов продаж и презентации товаров, работ, услуг, их представления и продвижения на рынки сбыта; формирование новых ценовых стратегий.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Экологические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инновации*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 2009 г.) – новые и значительно усовершенствованные товары, работы, услуги, производственные процессы, организационные или маркетинговые методы, способствующие повышению экологической безопасности, улучшению или предотвращению негативного воздействия на окружающую среду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r>
              <a:rPr 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Инновационно </a:t>
            </a: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– активной организацией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является организация, осуществлявшая инновации любого типа (технологические, маркетинговые, организационные) и, в том числе имевшая в отчетном периоде затраты на технологические инновации. Инновационно-активными также считаются вновь созданные организации.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451" y="116632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6837-F029-49B4-8D4C-2989FDF7D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76" y="5726900"/>
            <a:ext cx="8992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</a:rPr>
              <a:t>* Определения приведены в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соответствии с международными 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</a:rPr>
              <a:t>рекомендациями в области статистического измерения инновационной деятельности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(</a:t>
            </a:r>
            <a:r>
              <a:rPr lang="en-US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Oslo </a:t>
            </a:r>
            <a:r>
              <a:rPr lang="en-US" sz="1200" dirty="0">
                <a:solidFill>
                  <a:srgbClr val="002060"/>
                </a:solidFill>
                <a:latin typeface="Times New Roman"/>
                <a:ea typeface="Times New Roman"/>
              </a:rPr>
              <a:t>Manual</a:t>
            </a:r>
            <a:r>
              <a:rPr lang="en-US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Guidelines </a:t>
            </a:r>
            <a:r>
              <a:rPr lang="en-US" sz="1200" dirty="0">
                <a:solidFill>
                  <a:srgbClr val="002060"/>
                </a:solidFill>
                <a:latin typeface="Times New Roman"/>
                <a:ea typeface="Times New Roman"/>
              </a:rPr>
              <a:t>for Collecting and Interpreting Innovation Data.3rd edition</a:t>
            </a:r>
            <a:r>
              <a:rPr lang="en-US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Paris</a:t>
            </a:r>
            <a:r>
              <a:rPr lang="en-US" sz="1200" dirty="0">
                <a:solidFill>
                  <a:srgbClr val="002060"/>
                </a:solidFill>
                <a:latin typeface="Times New Roman"/>
                <a:ea typeface="Times New Roman"/>
              </a:rPr>
              <a:t>: OECD/Eurostat, 2005. 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</a:rPr>
              <a:t>Руководство Осло: Рекомендации по сбору и анализу данных по инновациям. Третье издание. Совместная публикация ОЭСР и Евростата. Перевод на русский язык, издание второе исправленное. Москва,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2010)</a:t>
            </a:r>
            <a:r>
              <a:rPr lang="ru-RU" sz="1200" dirty="0" smtClean="0">
                <a:solidFill>
                  <a:srgbClr val="002060"/>
                </a:solidFill>
              </a:rPr>
              <a:t>  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28229" y="656035"/>
            <a:ext cx="8915400" cy="68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2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0244" name="Rectangle 48"/>
          <p:cNvSpPr>
            <a:spLocks noChangeArrowheads="1"/>
          </p:cNvSpPr>
          <p:nvPr/>
        </p:nvSpPr>
        <p:spPr bwMode="gray">
          <a:xfrm>
            <a:off x="459339" y="853817"/>
            <a:ext cx="923012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>
              <a:lnSpc>
                <a:spcPct val="80000"/>
              </a:lnSpc>
              <a:defRPr/>
            </a:pPr>
            <a:r>
              <a:rPr lang="ru-RU" sz="2600" b="1" i="1" dirty="0">
                <a:solidFill>
                  <a:srgbClr val="422AF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Форма № 4-инновация: основные направления исследования инновационной </a:t>
            </a:r>
            <a:r>
              <a:rPr lang="ru-RU" sz="2600" b="1" i="1" dirty="0" smtClean="0">
                <a:solidFill>
                  <a:srgbClr val="422AF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деятельности организации</a:t>
            </a:r>
            <a:endParaRPr lang="ru-RU" sz="2600" b="1" i="1" dirty="0">
              <a:solidFill>
                <a:srgbClr val="422AF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530" name="AutoShape 50"/>
          <p:cNvSpPr>
            <a:spLocks noChangeArrowheads="1"/>
          </p:cNvSpPr>
          <p:nvPr/>
        </p:nvSpPr>
        <p:spPr bwMode="auto">
          <a:xfrm>
            <a:off x="445781" y="4274692"/>
            <a:ext cx="4230751" cy="20760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74001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66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10247" name="AutoShape 51"/>
          <p:cNvSpPr>
            <a:spLocks noChangeArrowheads="1"/>
          </p:cNvSpPr>
          <p:nvPr/>
        </p:nvSpPr>
        <p:spPr bwMode="auto">
          <a:xfrm>
            <a:off x="1807172" y="1813653"/>
            <a:ext cx="6245077" cy="529644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Инновационная деятельность</a:t>
            </a:r>
          </a:p>
        </p:txBody>
      </p:sp>
      <p:sp>
        <p:nvSpPr>
          <p:cNvPr id="10248" name="AutoShape 52"/>
          <p:cNvSpPr>
            <a:spLocks noChangeArrowheads="1"/>
          </p:cNvSpPr>
          <p:nvPr/>
        </p:nvSpPr>
        <p:spPr bwMode="auto">
          <a:xfrm>
            <a:off x="647880" y="2970788"/>
            <a:ext cx="3828774" cy="67428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4242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Ресурсы инновационной деятельности</a:t>
            </a:r>
          </a:p>
        </p:txBody>
      </p:sp>
      <p:sp>
        <p:nvSpPr>
          <p:cNvPr id="10249" name="AutoShape 53"/>
          <p:cNvSpPr>
            <a:spLocks noChangeArrowheads="1"/>
          </p:cNvSpPr>
          <p:nvPr/>
        </p:nvSpPr>
        <p:spPr bwMode="auto">
          <a:xfrm>
            <a:off x="646769" y="4468257"/>
            <a:ext cx="3828774" cy="5062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Кадры</a:t>
            </a:r>
          </a:p>
        </p:txBody>
      </p:sp>
      <p:sp>
        <p:nvSpPr>
          <p:cNvPr id="10250" name="AutoShape 54"/>
          <p:cNvSpPr>
            <a:spLocks noChangeArrowheads="1"/>
          </p:cNvSpPr>
          <p:nvPr/>
        </p:nvSpPr>
        <p:spPr bwMode="auto">
          <a:xfrm>
            <a:off x="646769" y="4974504"/>
            <a:ext cx="3828774" cy="5062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Производственные фонды</a:t>
            </a:r>
          </a:p>
        </p:txBody>
      </p:sp>
      <p:sp>
        <p:nvSpPr>
          <p:cNvPr id="10251" name="AutoShape 55"/>
          <p:cNvSpPr>
            <a:spLocks noChangeArrowheads="1"/>
          </p:cNvSpPr>
          <p:nvPr/>
        </p:nvSpPr>
        <p:spPr bwMode="auto">
          <a:xfrm>
            <a:off x="647880" y="5480750"/>
            <a:ext cx="3828774" cy="5062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Финансовые ресурсы</a:t>
            </a:r>
          </a:p>
        </p:txBody>
      </p:sp>
      <p:sp>
        <p:nvSpPr>
          <p:cNvPr id="10252" name="AutoShape 56"/>
          <p:cNvSpPr>
            <a:spLocks noChangeArrowheads="1"/>
          </p:cNvSpPr>
          <p:nvPr/>
        </p:nvSpPr>
        <p:spPr bwMode="auto">
          <a:xfrm>
            <a:off x="5433848" y="2970788"/>
            <a:ext cx="3777694" cy="67428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4242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Результаты инновационной деятельности</a:t>
            </a:r>
          </a:p>
        </p:txBody>
      </p:sp>
      <p:sp>
        <p:nvSpPr>
          <p:cNvPr id="10253" name="Line 57"/>
          <p:cNvSpPr>
            <a:spLocks noChangeShapeType="1"/>
          </p:cNvSpPr>
          <p:nvPr/>
        </p:nvSpPr>
        <p:spPr bwMode="auto">
          <a:xfrm>
            <a:off x="2564488" y="2343297"/>
            <a:ext cx="0" cy="62749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 dirty="0"/>
          </a:p>
        </p:txBody>
      </p:sp>
      <p:sp>
        <p:nvSpPr>
          <p:cNvPr id="10254" name="Line 58"/>
          <p:cNvSpPr>
            <a:spLocks noChangeShapeType="1"/>
          </p:cNvSpPr>
          <p:nvPr/>
        </p:nvSpPr>
        <p:spPr bwMode="auto">
          <a:xfrm>
            <a:off x="7348235" y="2343297"/>
            <a:ext cx="0" cy="62749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 dirty="0"/>
          </a:p>
        </p:txBody>
      </p:sp>
      <p:sp>
        <p:nvSpPr>
          <p:cNvPr id="10255" name="Line 59"/>
          <p:cNvSpPr>
            <a:spLocks noChangeShapeType="1"/>
          </p:cNvSpPr>
          <p:nvPr/>
        </p:nvSpPr>
        <p:spPr bwMode="auto">
          <a:xfrm>
            <a:off x="4676532" y="5053205"/>
            <a:ext cx="552996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 dirty="0"/>
          </a:p>
        </p:txBody>
      </p:sp>
      <p:sp>
        <p:nvSpPr>
          <p:cNvPr id="20540" name="AutoShape 60"/>
          <p:cNvSpPr>
            <a:spLocks noChangeArrowheads="1"/>
          </p:cNvSpPr>
          <p:nvPr/>
        </p:nvSpPr>
        <p:spPr bwMode="auto">
          <a:xfrm>
            <a:off x="5207319" y="4274692"/>
            <a:ext cx="4232972" cy="20760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74001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66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10257" name="AutoShape 61"/>
          <p:cNvSpPr>
            <a:spLocks noChangeArrowheads="1"/>
          </p:cNvSpPr>
          <p:nvPr/>
        </p:nvSpPr>
        <p:spPr bwMode="auto">
          <a:xfrm>
            <a:off x="5433848" y="4468257"/>
            <a:ext cx="3828774" cy="5849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Инновационная продукция</a:t>
            </a:r>
          </a:p>
        </p:txBody>
      </p:sp>
      <p:sp>
        <p:nvSpPr>
          <p:cNvPr id="10258" name="AutoShape 62"/>
          <p:cNvSpPr>
            <a:spLocks noChangeArrowheads="1"/>
          </p:cNvSpPr>
          <p:nvPr/>
        </p:nvSpPr>
        <p:spPr bwMode="auto">
          <a:xfrm>
            <a:off x="5407197" y="5053205"/>
            <a:ext cx="3855425" cy="7934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Влияние на результаты деятельности предприятий</a:t>
            </a:r>
          </a:p>
        </p:txBody>
      </p:sp>
      <p:sp>
        <p:nvSpPr>
          <p:cNvPr id="10259" name="Line 63"/>
          <p:cNvSpPr>
            <a:spLocks noChangeShapeType="1"/>
          </p:cNvSpPr>
          <p:nvPr/>
        </p:nvSpPr>
        <p:spPr bwMode="auto">
          <a:xfrm>
            <a:off x="2564488" y="3645074"/>
            <a:ext cx="0" cy="627490"/>
          </a:xfrm>
          <a:prstGeom prst="line">
            <a:avLst/>
          </a:prstGeom>
          <a:noFill/>
          <a:ln w="25400">
            <a:solidFill>
              <a:srgbClr val="42426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 dirty="0"/>
          </a:p>
        </p:txBody>
      </p:sp>
      <p:sp>
        <p:nvSpPr>
          <p:cNvPr id="10260" name="Line 64"/>
          <p:cNvSpPr>
            <a:spLocks noChangeShapeType="1"/>
          </p:cNvSpPr>
          <p:nvPr/>
        </p:nvSpPr>
        <p:spPr bwMode="auto">
          <a:xfrm>
            <a:off x="7348235" y="3645074"/>
            <a:ext cx="0" cy="627490"/>
          </a:xfrm>
          <a:prstGeom prst="line">
            <a:avLst/>
          </a:prstGeom>
          <a:noFill/>
          <a:ln w="25400">
            <a:solidFill>
              <a:srgbClr val="42426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 dirty="0"/>
          </a:p>
        </p:txBody>
      </p:sp>
      <p:pic>
        <p:nvPicPr>
          <p:cNvPr id="21" name="Picture 3" descr="E:\Коллегия\2016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416" y="64819"/>
            <a:ext cx="729187" cy="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3B858-6789-4020-AE4D-CF1FE746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5128</TotalTime>
  <Words>2108</Words>
  <Application>Microsoft Office PowerPoint</Application>
  <PresentationFormat>Лист A4 (210x297 мм)</PresentationFormat>
  <Paragraphs>527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HDOfficeLightV0</vt:lpstr>
      <vt:lpstr>Тема Office</vt:lpstr>
      <vt:lpstr>Презентация PowerPoint</vt:lpstr>
      <vt:lpstr>Презентация PowerPoint</vt:lpstr>
      <vt:lpstr>Эволюция статистики инноваций в России</vt:lpstr>
      <vt:lpstr>Система статистического наблюдения  за инновационной деятельностью организаций</vt:lpstr>
      <vt:lpstr>Презентация PowerPoint</vt:lpstr>
      <vt:lpstr>Охват типов инноваций: </vt:lpstr>
      <vt:lpstr>Презентация PowerPoint</vt:lpstr>
      <vt:lpstr>Презентация PowerPoint</vt:lpstr>
      <vt:lpstr>Презентация PowerPoint</vt:lpstr>
      <vt:lpstr>Система статистических показателей формы № 4-инновация</vt:lpstr>
      <vt:lpstr> Разрезы разработки статистической информации </vt:lpstr>
      <vt:lpstr> Статистическое наблюдение за инновационной деятельностью организаций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Глобальный индекс инноваций 2018 (The Global Innovation Index)* (процентные пункты)</vt:lpstr>
      <vt:lpstr>Размещение официальной статистической информации  по статистике инноваций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и организационные особенности федерального статистического наблюдения по вопросам использования населением информационных технологий и информационно-телекоммуникационных сетей в 2016 году</dc:title>
  <dc:creator>Ирина Феоктистова</dc:creator>
  <cp:lastModifiedBy>Татьяна</cp:lastModifiedBy>
  <cp:revision>333</cp:revision>
  <cp:lastPrinted>2018-11-09T15:54:56Z</cp:lastPrinted>
  <dcterms:created xsi:type="dcterms:W3CDTF">2016-10-23T19:10:31Z</dcterms:created>
  <dcterms:modified xsi:type="dcterms:W3CDTF">2018-12-04T19:19:31Z</dcterms:modified>
</cp:coreProperties>
</file>