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3" r:id="rId5"/>
    <p:sldId id="272" r:id="rId6"/>
    <p:sldId id="276" r:id="rId7"/>
    <p:sldId id="257" r:id="rId8"/>
    <p:sldId id="259" r:id="rId9"/>
    <p:sldId id="261" r:id="rId10"/>
    <p:sldId id="262" r:id="rId11"/>
    <p:sldId id="263" r:id="rId12"/>
    <p:sldId id="265" r:id="rId13"/>
    <p:sldId id="269" r:id="rId14"/>
    <p:sldId id="270" r:id="rId15"/>
    <p:sldId id="282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9812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СОВРЕМЕННЫЕ </a:t>
            </a:r>
            <a:r>
              <a:rPr lang="ru-RU" sz="3100" b="1" dirty="0"/>
              <a:t>ТЕНДЕНЦИИ РАЗВИТИЯ  БУХГАЛТЕРСКОГО УЧЕТА И  ФИНАНСОВОЙ ОТЧЕТНОСТИ В УСЛОВИЯХ ЦИФРОВИЗАЦИИ  ЭКОНОМИКИ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146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1219200"/>
            <a:ext cx="88392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81643"/>
              </p:ext>
            </p:extLst>
          </p:nvPr>
        </p:nvGraphicFramePr>
        <p:xfrm>
          <a:off x="152401" y="1432933"/>
          <a:ext cx="8762999" cy="5425067"/>
        </p:xfrm>
        <a:graphic>
          <a:graphicData uri="http://schemas.openxmlformats.org/drawingml/2006/table">
            <a:tbl>
              <a:tblPr/>
              <a:tblGrid>
                <a:gridCol w="3481143"/>
                <a:gridCol w="1008258"/>
                <a:gridCol w="1008258"/>
                <a:gridCol w="1008258"/>
                <a:gridCol w="1128541"/>
                <a:gridCol w="1128541"/>
              </a:tblGrid>
              <a:tr h="485393">
                <a:tc rowSpan="2"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Основные возможности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облачной бухгалтерии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«Мое   дело»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«Контур»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Бухсофт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«1С»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«Небо»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Бухгалтерский учет (ведение банка, кассы, покупок, продаж,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146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проводок)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Подготовка и отправка отчетности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Заработная плата и кадры (расчет заработной платы, налогов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146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 соответствующих начислений)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96">
                <a:tc>
                  <a:txBody>
                    <a:bodyPr/>
                    <a:lstStyle/>
                    <a:p>
                      <a:pPr marR="146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Учет расчетов с контрагентами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96">
                <a:tc>
                  <a:txBody>
                    <a:bodyPr/>
                    <a:lstStyle/>
                    <a:p>
                      <a:pPr marR="146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Профессиональные консультации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Торговля и услуги (формирование накладных, актов, счетов - фактур и других документов)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393">
                <a:tc>
                  <a:txBody>
                    <a:bodyPr/>
                    <a:lstStyle/>
                    <a:p>
                      <a:pPr marR="146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Встроенный календарь отчетности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393"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Расчет и оплата налогов и сборов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    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96"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Персонифицированный учет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    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26" marR="5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8009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Сравнительная характеристика основных возможностей,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предоставляемых облачными бухгалтериями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1219200"/>
            <a:ext cx="8839200" cy="548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8009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Сравнительная характеристика основных возможностей,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предоставляемых облачными бухгалтериями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152400" y="-68796"/>
            <a:ext cx="8839200" cy="677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Несмотря на очевидное превосходство преимуществ облачных бухгалтерских систем, существует ряд проблем использования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облачных технологий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Информационная безопасность. В настоящее время нет ни нормативно-правовых актов, ни технологии, которые бы гарантировали 100%-ную конфиденциальность данных.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Целостность данных. Для получения услуг облака необходимо постоянное соединение с Интернет, в связи с чем, могут возникать проблемы с корректным и своевременным обновлением информации в хранилищах данных.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Ограничения в используемом обеспечении. Несмотря на сокращение расходов, связанных с технической поддержкой программного обеспечения пользователь не имеет возможности полностью настроить его под свои собственные цели.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457200"/>
            <a:ext cx="8991600" cy="609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152400" y="2533572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609601"/>
          <a:ext cx="8763000" cy="6004162"/>
        </p:xfrm>
        <a:graphic>
          <a:graphicData uri="http://schemas.openxmlformats.org/drawingml/2006/table">
            <a:tbl>
              <a:tblPr/>
              <a:tblGrid>
                <a:gridCol w="377716"/>
                <a:gridCol w="1813034"/>
                <a:gridCol w="6572250"/>
              </a:tblGrid>
              <a:tr h="826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Название мобильного приложения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Краткая характеристика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Налоги 2013»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Мобильное приложение содержит налоговый календарь предприятия, помогает  не пропускать сроки уплаты налогов, проверять себя и свою бухгалтерию, уточнять, в какие бюджеты нужно платить и какие реквизиты вписать в платежное поручение.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Нормативки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Приложение дает возможность всегда быть в курсе изменений законодательства, оперативно и бесплатно получать любой документ.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«ГодОтчет»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Сервис помогает проверить, все ли учтено при подготовке годового отчета, и ответить на вопрос: готова ли ваша отчетность к сдаче в налоговую инспекцию.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«Упрощенка»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Сервис учитывает последние изменения, касающиеся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спецрежимов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в частности упрощенной системы налогообложения.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«Бухгалтерия»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Приложение очень полезно для бухгалтеров, кадровиков, аудиторов, юристов, а также для всех тех, кто хочет оперативно получать важную информацию о том, что произошло в мире бухучета и налогообложения.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«Счета-фактура»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Сервис помогает составить или проверить счет-фактуру в соответствии с действующим законодательством.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«Расчет»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Первый бухгалтерский журнал, предоставивший своим читателям iPad-версию.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«Мобильный банк»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A0A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Мобильный банк представляет собой сервис, присылающий на телефон клиента уведомления о каждой проведенной операции по карте: снятии или внесении денежных средств, оплаты услуг.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2400" y="0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мобильных приложений для бухгалтера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304800" y="609600"/>
            <a:ext cx="8458200" cy="56388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 настоящее время активно формируются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онлайн-системы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взаимодействия с клиентами, партнерами, сотрудниками и интегрируются  в информационные системы управления предприятия.         Примерами таких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онлайн-систем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взаимодействия являются: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обратной связи, онлайн-консультанты на сайте и их интеграция с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системами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Интернет-магазины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их интеграция с учетными системами, например, "1С:Управление торговлей" и любой другой системой на платформе 1С:Предприятие;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Личные кабинеты клиентов и/или партнеров, интеграция с информационной системой предприятия;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Удаленные рабочие места для всех категорий сотрудников, в т.ч. мобильные на платформе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с информационными системами клиентов и партнеров напрямую или через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сервер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Одной из самых распространенных форм торговли в условиях цифровой экономики является торговля через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интернет-магазины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09600" y="3295241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304800" y="304800"/>
            <a:ext cx="8458200" cy="6400800"/>
          </a:xfrm>
          <a:prstGeom prst="flowChart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	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Еще одним  нововведением в российской цифровой экономике является  появление (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виртуальных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денежных средств. 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Аналитики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утверждают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 2020 году для половины организаций во всем мире способность предоставлять цифровые продукты и сервисы станет жизненно необходимой.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Виртуальные деньги непосредственно участвуют в процессах цифровой экономики, а, именно, в сфере покупки или продажи различных товаров и сервисов, вплотную связанны с электронной коммерцией и электронным бизнесом.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Виртуальная валюта — средство обмена, которое действует как валюта в некоторых сферах, но не имеет всех атрибутов реальной валюты. 	</a:t>
            </a:r>
            <a:endParaRPr lang="ru-RU" sz="2400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09600" y="3295241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Виртуальная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валюта не имеет статуса законного средства платежа ни в одной юрисдикции. Виртуальная валюта считается «конвертируемой», если она имеет эквивалент в реальной валюте или действует как заменитель реальной валюты.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Виртуальной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валютой признаются также частные электронные деньги, которые используются, в частности, для приобретения и продажи виртуальных товаров в каких-либо сетевых сообществах, например: социальных сетях, виртуальных мирах и онлайн-играх.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8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ru-RU" sz="3200" b="1" dirty="0"/>
              <a:t>СОВРЕМЕННЫЕ ТЕНДЕНЦИИ РАЗВИТИЯ ФИНАНСОВОЙ ОТЧЕТНОСТИ В РФ В УСЛОВИЯХ ЦИФРОВОЙ ЭКОНОМИКИ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Совершенствование законодательной базы в рамках развития инновационной экономики в условиях </a:t>
            </a:r>
            <a:r>
              <a:rPr lang="ru-RU" dirty="0" err="1"/>
              <a:t>цифровизации</a:t>
            </a:r>
            <a:r>
              <a:rPr lang="ru-RU" dirty="0"/>
              <a:t> для формирования финансовой  отчетности</a:t>
            </a:r>
          </a:p>
          <a:p>
            <a:r>
              <a:rPr lang="ru-RU" dirty="0"/>
              <a:t>Повышение уровня </a:t>
            </a:r>
            <a:r>
              <a:rPr lang="ru-RU" dirty="0" err="1"/>
              <a:t>аналитичности</a:t>
            </a:r>
            <a:r>
              <a:rPr lang="ru-RU" dirty="0"/>
              <a:t> финансовой отчетности, заключающееся в расшифровке показателей деятельности, информация о которых предоставлялась </a:t>
            </a:r>
            <a:r>
              <a:rPr lang="ru-RU" dirty="0" err="1"/>
              <a:t>агрегированно</a:t>
            </a:r>
            <a:r>
              <a:rPr lang="ru-RU" dirty="0"/>
              <a:t> в составе других учетных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2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/>
              <a:t>СОВРЕМЕННЫЕ ТЕНДЕНЦИИ РАЗВИТИЯ ФИНАНСОВОЙ ОТЧЕТНОСТИ В РФ В УСЛОВИЯХ ЦИФРОВОЙ ЭКОНОМИКИ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rgbClr val="FFFF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b="1" dirty="0"/>
              <a:t>Включение в состав финансовой отчетности актуальных и прогнозных данных, что позволит приблизить ее к запросам всех групп пользователей</a:t>
            </a:r>
          </a:p>
          <a:p>
            <a:r>
              <a:rPr lang="ru-RU" b="1" dirty="0"/>
              <a:t>Совершенствование законодательной базы для применения МСФО при формировании финансовой отчетности, для эффективного сотрудничества с зарубежными партнерами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8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ru-RU" sz="3200" b="1" dirty="0"/>
              <a:t>СОВРЕМЕННЫЕ ТЕНДЕНЦИИ РАЗВИТИЯ ФИНАНСОВОЙ ОТЧЕТНОСТИ В РФ В УСЛОВИЯХ ЦИФРОВОЙ ЭКОНОМИКИ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  <a:solidFill>
            <a:srgbClr val="FFFF00"/>
          </a:solidFill>
        </p:spPr>
        <p:txBody>
          <a:bodyPr/>
          <a:lstStyle/>
          <a:p>
            <a:r>
              <a:rPr lang="ru-RU" b="1" dirty="0"/>
              <a:t>Построение системы финансовой отчетности на основе применения оценки по справедливой стоимости, а также, в перспективе, на основе одновременного применения нескольких оценочных баз и параметров в результате внедрения современных цифровых технологий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95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477962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ru-RU" sz="3200" b="1" dirty="0"/>
              <a:t>СОВРЕМЕННЫЕ ТЕНДЕНЦИИ РАЗВИТИЯ ФИНАНСОВОЙ ОТЧЕТНОСТИ В РФ В УСЛОВИЯХ ЦИФРОВОЙ ЭКОНОМИКИ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Расширение границ и возможностей финансовой отчетности, за счет предоставления данных нефинансового характера о ресурсах организации, которые невозможно оценить количественно (социальные и человеческие ресурсы)</a:t>
            </a:r>
          </a:p>
          <a:p>
            <a:pPr algn="just"/>
            <a:r>
              <a:rPr lang="ru-RU" b="1" dirty="0"/>
              <a:t>Техническое совершенствование процесса формирования и представления финансовой отчетности в условиях цифровой экономики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310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В условиях современной экономики финансовая отчетность выступает в качестве одного из основных источников информации о финансовом положении коммерческой организации и показателях ее хозяйственной деятельности, что позволяет различным заинтересованным пользователям оценить целесообразность и перспективы построения деловых взаимоотношений с той или иной организацией.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433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/>
              <a:t>В настоящее время потребности внешних пользователей изменились, так как  им не достаточно сведений финансового учета, a необходима финансовая отчетность коммерческой организации с видением прогнозного и прошлого состояния в социальной, экологической, экономической </a:t>
            </a:r>
            <a:r>
              <a:rPr lang="ru-RU" sz="3600" b="1" dirty="0" smtClean="0"/>
              <a:t>областях.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78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cs typeface="Aharoni" pitchFamily="2" charset="-79"/>
              </a:rPr>
              <a:t>ФИНАНСОВАЯ ОТЧЕТНОСТИ КОММЕРЧЕСКОЙ ОРГАНИЗАЦИИ </a:t>
            </a:r>
            <a:endParaRPr lang="ru-RU" b="1" dirty="0"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 </a:t>
            </a:r>
            <a:r>
              <a:rPr lang="ru-RU" sz="3600" dirty="0"/>
              <a:t>это информация, содержащаяся в бухгалтерской (финансовой) отчетности, дополненная внесистемными показателями  бухгалтерского и небухгалтерского  характера.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130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32025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/>
              <a:t>Электронная</a:t>
            </a:r>
            <a:r>
              <a:rPr lang="ru-RU" sz="3200" dirty="0" smtClean="0"/>
              <a:t> (</a:t>
            </a:r>
            <a:r>
              <a:rPr lang="ru-RU" sz="3200" b="1" dirty="0" smtClean="0"/>
              <a:t>цифровая</a:t>
            </a:r>
            <a:r>
              <a:rPr lang="ru-RU" sz="3200" dirty="0" smtClean="0"/>
              <a:t>, </a:t>
            </a:r>
            <a:r>
              <a:rPr lang="ru-RU" sz="3200" dirty="0" err="1" smtClean="0"/>
              <a:t>веб</a:t>
            </a:r>
            <a:r>
              <a:rPr lang="ru-RU" sz="3200" dirty="0" smtClean="0"/>
              <a:t>, интернет) </a:t>
            </a:r>
            <a:r>
              <a:rPr lang="ru-RU" sz="3200" b="1" dirty="0" smtClean="0"/>
              <a:t>экономика</a:t>
            </a:r>
            <a:r>
              <a:rPr lang="ru-RU" sz="3200" dirty="0" smtClean="0"/>
              <a:t> — экономическая деятельность, основанная на </a:t>
            </a:r>
            <a:r>
              <a:rPr lang="ru-RU" sz="3200" b="1" dirty="0" smtClean="0"/>
              <a:t>цифровых</a:t>
            </a:r>
            <a:r>
              <a:rPr lang="ru-RU" sz="3200" dirty="0" smtClean="0"/>
              <a:t> технологиях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38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Нормативно-правовое регулирования цифровой экономики в РФ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b="1" dirty="0"/>
              <a:t>Указ Президента РФ от 09.05.2017 №203 «О стратегии развития информационного общества в Российской Федерации на 2017-2030 годы», </a:t>
            </a:r>
          </a:p>
          <a:p>
            <a:pPr algn="just"/>
            <a:r>
              <a:rPr lang="ru-RU" b="1" dirty="0"/>
              <a:t>Распоряжение Правительства РФ от 28.07.2017 № 1632-р «Об утверждении программы «Цифровая экономика Российской Федерации», </a:t>
            </a:r>
          </a:p>
          <a:p>
            <a:pPr algn="just"/>
            <a:r>
              <a:rPr lang="ru-RU" b="1" dirty="0"/>
              <a:t>Распоряжение Правительства РФ от 05.05.2017 № 876-р «Об утверждении Концепции развития публичной нефинансовой отчетности и плана мероприятий по ее реализации»,</a:t>
            </a:r>
          </a:p>
          <a:p>
            <a:pPr algn="just"/>
            <a:r>
              <a:rPr lang="ru-RU" b="1" dirty="0"/>
              <a:t> Приказ </a:t>
            </a:r>
            <a:r>
              <a:rPr lang="ru-RU" b="1" dirty="0" err="1"/>
              <a:t>Росстандарта</a:t>
            </a:r>
            <a:r>
              <a:rPr lang="ru-RU" b="1" dirty="0"/>
              <a:t> от 18.11.2015 № 1858-ст «ГОСТ Р 54598.1-2015. Национальный стандарт Российской Федерации. Менеджмент устойчивого развития. Часть 1. Руководство», </a:t>
            </a:r>
          </a:p>
          <a:p>
            <a:pPr algn="just"/>
            <a:r>
              <a:rPr lang="ru-RU" b="1" dirty="0"/>
              <a:t>Приказ </a:t>
            </a:r>
            <a:r>
              <a:rPr lang="ru-RU" b="1" dirty="0" err="1"/>
              <a:t>Росстандарта</a:t>
            </a:r>
            <a:r>
              <a:rPr lang="ru-RU" b="1" dirty="0"/>
              <a:t> от 29.11.2012 N 1611-ст «ГОСТ Р ИСО 26000-2012. Национальный стандарт Российской Федерации. Руководство по социальной ответственности».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8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>Россия входит в десятку стран — лидеров цифровой экономики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«Аудитория Рунета в 2017 году насчитывала 90 млн. человек (73% населения). Каждый седьмой россиянин пользуется интернетом хотя бы 1 раз в месяц.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 85% россиян будут иметь доступ в интернет к 2020 году.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73 миллиона пользователей (59% от населения) пользуются интернетом через мобильные устройства хотя бы 1 раз в месяц. 20,9% используют исключительно мобильный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интернет.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81000" y="0"/>
            <a:ext cx="8382000" cy="6858000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Основные направления становления и развития бухгалтерского учета в условиях цифровой экономики предполагают: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широкое применение информационно-коммуникативных технологий;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на электронный документооборот и отчетность;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на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онлайн-взаимодействие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онлайн-обслуживание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(банковские услуги, реклама, договора купли-продажи);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появление новых (виртуальных) денежных средств;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замена торговых посредников автоматическими сетевыми сервисами, что является причиной снижения транзакционных издержек;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возникновение новой формы взаимодействия между компаниями и конечным потребителем посредством создания персонифицированных производственных цепочек. </a:t>
            </a:r>
          </a:p>
          <a:p>
            <a:pPr lvl="0" algn="just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7200" y="762000"/>
            <a:ext cx="8229600" cy="571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Облачные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 создают для бухгалтерского учета новые возможности, в частности: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сокращение затрат на приобретение лицензионного программного продукта;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доступа к программному обеспечению с любого устройства (компьютера, планшета, телефона), подключенного к сети Интернет;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уменьшение затрат на техническую поддержку, в связи с отсутствием необходимости в специалисте по технической поддержке и установки программного обеспечения на компьютеры пользователей;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необходимости установки обновлений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сохранности информации, т.к. она находится на удаленном сервере.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1269</Words>
  <Application>Microsoft Office PowerPoint</Application>
  <PresentationFormat>Экран (4:3)</PresentationFormat>
  <Paragraphs>165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   СОВРЕМЕННЫЕ ТЕНДЕНЦИИ РАЗВИТИЯ  БУХГАЛТЕРСКОГО УЧЕТА И  ФИНАНСОВОЙ ОТЧЕТНОСТИ В УСЛОВИЯХ ЦИФРОВИЗАЦИИ  ЭКОНОМИКИ     </vt:lpstr>
      <vt:lpstr>Презентация PowerPoint</vt:lpstr>
      <vt:lpstr>Презентация PowerPoint</vt:lpstr>
      <vt:lpstr>ФИНАНСОВАЯ ОТЧЕТНОСТИ КОММЕРЧЕСКОЙ ОРГАНИЗАЦИИ </vt:lpstr>
      <vt:lpstr>Электронная (цифровая, веб, интернет) экономика — экономическая деятельность, основанная на цифровых технологиях</vt:lpstr>
      <vt:lpstr>Нормативно-правовое регулирования цифровой экономики в РФ</vt:lpstr>
      <vt:lpstr>Россия входит в десятку стран — лидеров цифровой экономики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СОВРЕМЕННЫЕ ТЕНДЕНЦИИ РАЗВИТИЯ ФИНАНСОВОЙ ОТЧЕТНОСТИ В РФ В УСЛОВИЯХ ЦИФРОВОЙ ЭКОНОМИКИ</vt:lpstr>
      <vt:lpstr>СОВРЕМЕННЫЕ ТЕНДЕНЦИИ РАЗВИТИЯ ФИНАНСОВОЙ ОТЧЕТНОСТИ В РФ В УСЛОВИЯХ ЦИФРОВОЙ ЭКОНОМИКИ</vt:lpstr>
      <vt:lpstr>СОВРЕМЕННЫЕ ТЕНДЕНЦИИ РАЗВИТИЯ ФИНАНСОВОЙ ОТЧЕТНОСТИ В РФ В УСЛОВИЯХ ЦИФРОВОЙ ЭКОНОМИКИ</vt:lpstr>
      <vt:lpstr>СОВРЕМЕННЫЕ ТЕНДЕНЦИИ РАЗВИТИЯ ФИНАНСОВОЙ ОТЧЕТНОСТИ В РФ В УСЛОВИЯХ ЦИФРОВОЙ ЭКОНОМИКИ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Вектор развития бухгалтерского учета в условиях цифровой экономики</dc:title>
  <dc:creator>Алекс</dc:creator>
  <cp:lastModifiedBy>User</cp:lastModifiedBy>
  <cp:revision>44</cp:revision>
  <dcterms:created xsi:type="dcterms:W3CDTF">2018-09-17T18:46:53Z</dcterms:created>
  <dcterms:modified xsi:type="dcterms:W3CDTF">2018-12-03T20:37:50Z</dcterms:modified>
</cp:coreProperties>
</file>