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  <p:sldMasterId id="2147483732" r:id="rId2"/>
  </p:sldMasterIdLst>
  <p:notesMasterIdLst>
    <p:notesMasterId r:id="rId26"/>
  </p:notesMasterIdLst>
  <p:handoutMasterIdLst>
    <p:handoutMasterId r:id="rId27"/>
  </p:handoutMasterIdLst>
  <p:sldIdLst>
    <p:sldId id="416" r:id="rId3"/>
    <p:sldId id="483" r:id="rId4"/>
    <p:sldId id="538" r:id="rId5"/>
    <p:sldId id="527" r:id="rId6"/>
    <p:sldId id="526" r:id="rId7"/>
    <p:sldId id="523" r:id="rId8"/>
    <p:sldId id="519" r:id="rId9"/>
    <p:sldId id="528" r:id="rId10"/>
    <p:sldId id="529" r:id="rId11"/>
    <p:sldId id="530" r:id="rId12"/>
    <p:sldId id="531" r:id="rId13"/>
    <p:sldId id="532" r:id="rId14"/>
    <p:sldId id="542" r:id="rId15"/>
    <p:sldId id="540" r:id="rId16"/>
    <p:sldId id="534" r:id="rId17"/>
    <p:sldId id="539" r:id="rId18"/>
    <p:sldId id="513" r:id="rId19"/>
    <p:sldId id="524" r:id="rId20"/>
    <p:sldId id="535" r:id="rId21"/>
    <p:sldId id="536" r:id="rId22"/>
    <p:sldId id="537" r:id="rId23"/>
    <p:sldId id="514" r:id="rId24"/>
    <p:sldId id="521" r:id="rId25"/>
  </p:sldIdLst>
  <p:sldSz cx="9144000" cy="6858000" type="screen4x3"/>
  <p:notesSz cx="6807200" cy="99393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Филоненко Иван Иванович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AB5E4"/>
    <a:srgbClr val="AC99FF"/>
    <a:srgbClr val="99B0FF"/>
    <a:srgbClr val="FFF89F"/>
    <a:srgbClr val="D6E3FE"/>
    <a:srgbClr val="FFFFCC"/>
    <a:srgbClr val="9C9EFC"/>
    <a:srgbClr val="FFFFFF"/>
    <a:srgbClr val="000000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82" autoAdjust="0"/>
    <p:restoredTop sz="93943" autoAdjust="0"/>
  </p:normalViewPr>
  <p:slideViewPr>
    <p:cSldViewPr>
      <p:cViewPr varScale="1">
        <p:scale>
          <a:sx n="84" d="100"/>
          <a:sy n="84" d="100"/>
        </p:scale>
        <p:origin x="-72" y="-462"/>
      </p:cViewPr>
      <p:guideLst>
        <p:guide orient="horz" pos="4156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-3936" y="-84"/>
      </p:cViewPr>
      <p:guideLst>
        <p:guide orient="horz" pos="3131"/>
        <p:guide pos="2144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317" cy="497285"/>
          </a:xfrm>
          <a:prstGeom prst="rect">
            <a:avLst/>
          </a:prstGeom>
        </p:spPr>
        <p:txBody>
          <a:bodyPr vert="horz" lIns="92206" tIns="46104" rIns="92206" bIns="4610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ru-RU"/>
              <a:t>По состоянию на 12:00 27.03.2014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5293" y="0"/>
            <a:ext cx="2950317" cy="497285"/>
          </a:xfrm>
          <a:prstGeom prst="rect">
            <a:avLst/>
          </a:prstGeom>
        </p:spPr>
        <p:txBody>
          <a:bodyPr vert="horz" lIns="92206" tIns="46104" rIns="92206" bIns="4610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DBA47B8E-A483-43D2-A358-FF5FA301D8AE}" type="datetimeFigureOut">
              <a:rPr lang="ru-RU"/>
              <a:pPr>
                <a:defRPr/>
              </a:pPr>
              <a:t>16.10.2015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40465"/>
            <a:ext cx="2950317" cy="497285"/>
          </a:xfrm>
          <a:prstGeom prst="rect">
            <a:avLst/>
          </a:prstGeom>
        </p:spPr>
        <p:txBody>
          <a:bodyPr vert="horz" lIns="92206" tIns="46104" rIns="92206" bIns="4610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5293" y="9440465"/>
            <a:ext cx="2950317" cy="497285"/>
          </a:xfrm>
          <a:prstGeom prst="rect">
            <a:avLst/>
          </a:prstGeom>
        </p:spPr>
        <p:txBody>
          <a:bodyPr vert="horz" lIns="92206" tIns="46104" rIns="92206" bIns="4610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1E1416A5-C670-408F-BB68-FE63B99887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572948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317" cy="497285"/>
          </a:xfrm>
          <a:prstGeom prst="rect">
            <a:avLst/>
          </a:prstGeom>
        </p:spPr>
        <p:txBody>
          <a:bodyPr vert="horz" lIns="91941" tIns="45973" rIns="91941" bIns="4597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ru-RU"/>
              <a:t>По состоянию на 12:00 27.03.2014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5293" y="0"/>
            <a:ext cx="2950317" cy="497285"/>
          </a:xfrm>
          <a:prstGeom prst="rect">
            <a:avLst/>
          </a:prstGeom>
        </p:spPr>
        <p:txBody>
          <a:bodyPr vert="horz" lIns="91941" tIns="45973" rIns="91941" bIns="4597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F89D325-C81A-4FDB-BB45-6F4483C54E71}" type="datetimeFigureOut">
              <a:rPr lang="ru-RU"/>
              <a:pPr>
                <a:defRPr/>
              </a:pPr>
              <a:t>16.10.2015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1363"/>
            <a:ext cx="4975225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941" tIns="45973" rIns="91941" bIns="45973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720" y="4721821"/>
            <a:ext cx="5445760" cy="4472385"/>
          </a:xfrm>
          <a:prstGeom prst="rect">
            <a:avLst/>
          </a:prstGeom>
        </p:spPr>
        <p:txBody>
          <a:bodyPr vert="horz" lIns="91941" tIns="45973" rIns="91941" bIns="45973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0465"/>
            <a:ext cx="2950317" cy="497285"/>
          </a:xfrm>
          <a:prstGeom prst="rect">
            <a:avLst/>
          </a:prstGeom>
        </p:spPr>
        <p:txBody>
          <a:bodyPr vert="horz" lIns="91941" tIns="45973" rIns="91941" bIns="4597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5293" y="9440465"/>
            <a:ext cx="2950317" cy="497285"/>
          </a:xfrm>
          <a:prstGeom prst="rect">
            <a:avLst/>
          </a:prstGeom>
        </p:spPr>
        <p:txBody>
          <a:bodyPr vert="horz" lIns="91941" tIns="45973" rIns="91941" bIns="4597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CFA9821-27C5-4C86-8EC9-7D296664D7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0945737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ABAFF5-C1E5-4C86-98AC-A2B66FCDC280}" type="datetimeFigureOut">
              <a:rPr lang="ru-RU"/>
              <a:pPr>
                <a:defRPr/>
              </a:pPr>
              <a:t>16.10.2015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C0CEFD-9EBA-42EE-8488-8539EAA67D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E3FA64-97F0-483A-8B03-A758113E0302}" type="datetimeFigureOut">
              <a:rPr lang="ru-RU"/>
              <a:pPr>
                <a:defRPr/>
              </a:pPr>
              <a:t>16.10.2015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E8100-952D-49F3-8398-D54B66D347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1C2F9A-4C80-4F3C-89F6-11F0DCE1E6FC}" type="datetimeFigureOut">
              <a:rPr lang="ru-RU"/>
              <a:pPr>
                <a:defRPr/>
              </a:pPr>
              <a:t>16.10.2015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6B89E-A6FF-43A3-BD4F-BCBFAE1D71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6DC3F19-2C76-4FAA-A501-C45352D77FF5}" type="datetime1">
              <a:rPr lang="ru-RU"/>
              <a:pPr>
                <a:defRPr/>
              </a:pPr>
              <a:t>16.10.2015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 dirty="0" smtClean="0">
                <a:solidFill>
                  <a:prstClr val="white"/>
                </a:solidFill>
                <a:latin typeface="Times"/>
                <a:cs typeface="Times"/>
              </a:defRPr>
            </a:lvl1pPr>
          </a:lstStyle>
          <a:p>
            <a:pPr>
              <a:defRPr/>
            </a:pPr>
            <a:r>
              <a:rPr lang="en-US"/>
              <a:t>|  </a:t>
            </a:r>
            <a:fld id="{EC6CD28E-CCA7-4E37-B1BA-AC91EFCAB2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90B0F5F-C012-4DB2-8D71-5ACC30B44A16}" type="datetime1">
              <a:rPr lang="ru-RU"/>
              <a:pPr>
                <a:defRPr/>
              </a:pPr>
              <a:t>16.10.2015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 dirty="0" smtClean="0">
                <a:solidFill>
                  <a:prstClr val="white"/>
                </a:solidFill>
                <a:latin typeface="Times"/>
                <a:cs typeface="Times"/>
              </a:defRPr>
            </a:lvl1pPr>
          </a:lstStyle>
          <a:p>
            <a:pPr>
              <a:defRPr/>
            </a:pPr>
            <a:r>
              <a:rPr lang="en-US"/>
              <a:t>|  </a:t>
            </a:r>
            <a:fld id="{752D2F55-ACAF-474A-80CE-DC43208AF5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46CEB05-B049-4107-9731-60E1F3D260E9}" type="datetime1">
              <a:rPr lang="ru-RU"/>
              <a:pPr>
                <a:defRPr/>
              </a:pPr>
              <a:t>16.10.2015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 dirty="0" smtClean="0">
                <a:solidFill>
                  <a:prstClr val="white"/>
                </a:solidFill>
                <a:latin typeface="Times"/>
                <a:cs typeface="Times"/>
              </a:defRPr>
            </a:lvl1pPr>
          </a:lstStyle>
          <a:p>
            <a:pPr>
              <a:defRPr/>
            </a:pPr>
            <a:r>
              <a:rPr lang="en-US"/>
              <a:t>|  </a:t>
            </a:r>
            <a:fld id="{A6945ABF-B5A4-43EB-A987-0134583D40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BF35DA0-5B79-44DD-82E4-B0607C5D91C3}" type="datetime1">
              <a:rPr lang="ru-RU"/>
              <a:pPr>
                <a:defRPr/>
              </a:pPr>
              <a:t>16.10.2015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 dirty="0" smtClean="0">
                <a:solidFill>
                  <a:prstClr val="white"/>
                </a:solidFill>
                <a:latin typeface="Times"/>
                <a:cs typeface="Times"/>
              </a:defRPr>
            </a:lvl1pPr>
          </a:lstStyle>
          <a:p>
            <a:pPr>
              <a:defRPr/>
            </a:pPr>
            <a:r>
              <a:rPr lang="en-US"/>
              <a:t>|  </a:t>
            </a:r>
            <a:fld id="{1AEA32AC-79BC-4797-91A3-BD88993BD3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AC256E5-B0A8-4102-BAF6-2AE703A6F287}" type="datetime1">
              <a:rPr lang="ru-RU"/>
              <a:pPr>
                <a:defRPr/>
              </a:pPr>
              <a:t>16.10.2015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 dirty="0" smtClean="0">
                <a:solidFill>
                  <a:prstClr val="white"/>
                </a:solidFill>
                <a:latin typeface="Times"/>
                <a:cs typeface="Times"/>
              </a:defRPr>
            </a:lvl1pPr>
          </a:lstStyle>
          <a:p>
            <a:pPr>
              <a:defRPr/>
            </a:pPr>
            <a:r>
              <a:rPr lang="en-US"/>
              <a:t>|  </a:t>
            </a:r>
            <a:fld id="{81C9807B-748E-4EF2-B638-C8404C26E8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6928425-1817-433D-9B7B-83CA829267F3}" type="datetime1">
              <a:rPr lang="ru-RU"/>
              <a:pPr>
                <a:defRPr/>
              </a:pPr>
              <a:t>16.10.2015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 dirty="0" smtClean="0">
                <a:solidFill>
                  <a:prstClr val="white"/>
                </a:solidFill>
                <a:latin typeface="Times"/>
                <a:cs typeface="Times"/>
              </a:defRPr>
            </a:lvl1pPr>
          </a:lstStyle>
          <a:p>
            <a:pPr>
              <a:defRPr/>
            </a:pPr>
            <a:r>
              <a:rPr lang="en-US"/>
              <a:t>|  </a:t>
            </a:r>
            <a:fld id="{8BE685FD-C2D1-4E25-9EBE-5633A42C03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FBE91CB-50E0-4749-8881-CB18F63A72D5}" type="datetime1">
              <a:rPr lang="ru-RU"/>
              <a:pPr>
                <a:defRPr/>
              </a:pPr>
              <a:t>16.10.2015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 dirty="0" smtClean="0">
                <a:solidFill>
                  <a:prstClr val="white"/>
                </a:solidFill>
                <a:latin typeface="Times"/>
                <a:cs typeface="Times"/>
              </a:defRPr>
            </a:lvl1pPr>
          </a:lstStyle>
          <a:p>
            <a:pPr>
              <a:defRPr/>
            </a:pPr>
            <a:r>
              <a:rPr lang="en-US"/>
              <a:t>|  </a:t>
            </a:r>
            <a:fld id="{AB46CE26-AD07-452D-8946-B40A1A54D3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9A41126-3339-47A7-BA03-4B06D4E61220}" type="datetime1">
              <a:rPr lang="ru-RU"/>
              <a:pPr>
                <a:defRPr/>
              </a:pPr>
              <a:t>16.10.2015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 dirty="0" smtClean="0">
                <a:solidFill>
                  <a:prstClr val="white"/>
                </a:solidFill>
                <a:latin typeface="Times"/>
                <a:cs typeface="Times"/>
              </a:defRPr>
            </a:lvl1pPr>
          </a:lstStyle>
          <a:p>
            <a:pPr>
              <a:defRPr/>
            </a:pPr>
            <a:r>
              <a:rPr lang="en-US"/>
              <a:t>|  </a:t>
            </a:r>
            <a:fld id="{E444FA13-3F4C-4BF8-AB2B-9F32847A9E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23C3E9-6A53-4B42-86C9-706241C5D00A}" type="datetimeFigureOut">
              <a:rPr lang="ru-RU"/>
              <a:pPr>
                <a:defRPr/>
              </a:pPr>
              <a:t>16.10.2015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55BC8F-1557-441E-8B12-4F84437BB4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7DC1B54-0F71-4753-B7DB-B50CB001D697}" type="datetime1">
              <a:rPr lang="ru-RU"/>
              <a:pPr>
                <a:defRPr/>
              </a:pPr>
              <a:t>16.10.2015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534400" y="88900"/>
            <a:ext cx="609600" cy="3810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2400" smtClean="0">
                <a:solidFill>
                  <a:prstClr val="white"/>
                </a:solidFill>
                <a:latin typeface="Times"/>
                <a:cs typeface="Times"/>
              </a:defRPr>
            </a:lvl1pPr>
          </a:lstStyle>
          <a:p>
            <a:pPr>
              <a:defRPr/>
            </a:pPr>
            <a:fld id="{368597F1-F10E-40EA-90D5-5DDD2A9459C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8264FAC-3ED4-4D65-A3A7-250312EEB6F0}" type="datetime1">
              <a:rPr lang="ru-RU"/>
              <a:pPr>
                <a:defRPr/>
              </a:pPr>
              <a:t>16.10.2015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077200" y="660400"/>
            <a:ext cx="609600" cy="3810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032953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DF5A22FD-03D5-4E51-8362-26610DF869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57009C2-1663-41BC-9797-4825204FDC88}" type="datetime1">
              <a:rPr lang="ru-RU"/>
              <a:pPr>
                <a:defRPr/>
              </a:pPr>
              <a:t>16.10.2015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077200" y="660400"/>
            <a:ext cx="609600" cy="3810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032953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93948AE6-295B-48CA-8BB9-AACB0E2953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FC19DF-6458-41D2-80F1-C5FCAB86BCCA}" type="datetimeFigureOut">
              <a:rPr lang="ru-RU"/>
              <a:pPr>
                <a:defRPr/>
              </a:pPr>
              <a:t>16.10.2015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21EA44-0F52-4203-915F-80E956EBF4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084718-AC77-4B51-A35C-1474064697AC}" type="datetimeFigureOut">
              <a:rPr lang="ru-RU"/>
              <a:pPr>
                <a:defRPr/>
              </a:pPr>
              <a:t>16.10.2015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32379A-D062-4634-BF60-A1175CC6D3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0E731B-E0FC-4A04-B5C5-291CC495D42C}" type="datetimeFigureOut">
              <a:rPr lang="ru-RU"/>
              <a:pPr>
                <a:defRPr/>
              </a:pPr>
              <a:t>16.10.2015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15C58-ECD4-4140-A594-8E5EA5DC64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31E718-9A3C-446C-B4B8-5B18D8489E35}" type="datetimeFigureOut">
              <a:rPr lang="ru-RU"/>
              <a:pPr>
                <a:defRPr/>
              </a:pPr>
              <a:t>16.10.2015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76C258-467F-40D3-8AB2-0E2FF5FC08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B0758A-1BBF-4D87-A59D-7A768FDDE5A0}" type="datetimeFigureOut">
              <a:rPr lang="ru-RU"/>
              <a:pPr>
                <a:defRPr/>
              </a:pPr>
              <a:t>16.10.2015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1FB1F-E7E3-4023-8B3B-6AAFDF04ED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02E2C-2B6B-4C39-A430-ABD54AE5878C}" type="datetimeFigureOut">
              <a:rPr lang="ru-RU"/>
              <a:pPr>
                <a:defRPr/>
              </a:pPr>
              <a:t>16.10.2015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5B04F-6E3D-496C-A138-680612754F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9FFFF3-67B4-4014-BC8F-44BE08E8BA67}" type="datetimeFigureOut">
              <a:rPr lang="ru-RU"/>
              <a:pPr>
                <a:defRPr/>
              </a:pPr>
              <a:t>16.10.2015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278591-5D0C-4D51-A7FC-B33972849A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E33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6E34167-DCBD-47D3-B2DA-C223EA72D9AE}" type="datetimeFigureOut">
              <a:rPr lang="ru-RU"/>
              <a:pPr>
                <a:defRPr/>
              </a:pPr>
              <a:t>16.10.2015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13516D2-2CB9-47B0-9422-9AA4811711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3" r:id="rId2"/>
    <p:sldLayoutId id="2147483752" r:id="rId3"/>
    <p:sldLayoutId id="2147483751" r:id="rId4"/>
    <p:sldLayoutId id="2147483750" r:id="rId5"/>
    <p:sldLayoutId id="2147483749" r:id="rId6"/>
    <p:sldLayoutId id="2147483748" r:id="rId7"/>
    <p:sldLayoutId id="2147483747" r:id="rId8"/>
    <p:sldLayoutId id="2147483746" r:id="rId9"/>
    <p:sldLayoutId id="2147483745" r:id="rId10"/>
    <p:sldLayoutId id="214748374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Изображение 5" descr="top_new3.pdf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83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Заголовок 1"/>
          <p:cNvSpPr>
            <a:spLocks noGrp="1"/>
          </p:cNvSpPr>
          <p:nvPr>
            <p:ph type="title"/>
          </p:nvPr>
        </p:nvSpPr>
        <p:spPr bwMode="auto">
          <a:xfrm>
            <a:off x="2754313" y="223838"/>
            <a:ext cx="5932487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3316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B9059038-26F0-4850-A2CE-8058A6FFE58E}" type="datetime1">
              <a:rPr lang="ru-RU"/>
              <a:pPr/>
              <a:t>16.10.2015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10" name="Номер слайда 5"/>
          <p:cNvSpPr>
            <a:spLocks noGrp="1"/>
          </p:cNvSpPr>
          <p:nvPr userDrawn="1">
            <p:ph type="sldNum" sz="quarter" idx="4"/>
          </p:nvPr>
        </p:nvSpPr>
        <p:spPr>
          <a:xfrm>
            <a:off x="8432800" y="177800"/>
            <a:ext cx="609600" cy="381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BCB08D"/>
                </a:solidFill>
                <a:latin typeface="Times" pitchFamily="18" charset="0"/>
                <a:cs typeface="Times" pitchFamily="18" charset="0"/>
              </a:defRPr>
            </a:lvl1pPr>
          </a:lstStyle>
          <a:p>
            <a:r>
              <a:rPr lang="en-US"/>
              <a:t>|</a:t>
            </a:r>
            <a:r>
              <a:rPr lang="en-US">
                <a:solidFill>
                  <a:srgbClr val="032953"/>
                </a:solidFill>
              </a:rPr>
              <a:t>  </a:t>
            </a:r>
            <a:fld id="{FD259235-C046-41D2-BA20-81191790E73A}" type="slidenum">
              <a:rPr lang="ru-RU">
                <a:solidFill>
                  <a:srgbClr val="032953"/>
                </a:solidFill>
              </a:rPr>
              <a:pPr/>
              <a:t>‹#›</a:t>
            </a:fld>
            <a:endParaRPr lang="ru-RU">
              <a:solidFill>
                <a:srgbClr val="032953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57200" rtl="0" fontAlgn="base">
        <a:spcBef>
          <a:spcPct val="0"/>
        </a:spcBef>
        <a:spcAft>
          <a:spcPct val="0"/>
        </a:spcAft>
        <a:defRPr kern="1200">
          <a:solidFill>
            <a:srgbClr val="032953"/>
          </a:solidFill>
          <a:latin typeface="Times"/>
          <a:ea typeface="+mj-ea"/>
          <a:cs typeface="Times"/>
        </a:defRPr>
      </a:lvl1pPr>
      <a:lvl2pPr algn="l" defTabSz="457200" rtl="0" fontAlgn="base">
        <a:spcBef>
          <a:spcPct val="0"/>
        </a:spcBef>
        <a:spcAft>
          <a:spcPct val="0"/>
        </a:spcAft>
        <a:defRPr>
          <a:solidFill>
            <a:srgbClr val="032953"/>
          </a:solidFill>
          <a:latin typeface="Times" pitchFamily="18" charset="0"/>
          <a:cs typeface="Times" pitchFamily="18" charset="0"/>
        </a:defRPr>
      </a:lvl2pPr>
      <a:lvl3pPr algn="l" defTabSz="457200" rtl="0" fontAlgn="base">
        <a:spcBef>
          <a:spcPct val="0"/>
        </a:spcBef>
        <a:spcAft>
          <a:spcPct val="0"/>
        </a:spcAft>
        <a:defRPr>
          <a:solidFill>
            <a:srgbClr val="032953"/>
          </a:solidFill>
          <a:latin typeface="Times" pitchFamily="18" charset="0"/>
          <a:cs typeface="Times" pitchFamily="18" charset="0"/>
        </a:defRPr>
      </a:lvl3pPr>
      <a:lvl4pPr algn="l" defTabSz="457200" rtl="0" fontAlgn="base">
        <a:spcBef>
          <a:spcPct val="0"/>
        </a:spcBef>
        <a:spcAft>
          <a:spcPct val="0"/>
        </a:spcAft>
        <a:defRPr>
          <a:solidFill>
            <a:srgbClr val="032953"/>
          </a:solidFill>
          <a:latin typeface="Times" pitchFamily="18" charset="0"/>
          <a:cs typeface="Times" pitchFamily="18" charset="0"/>
        </a:defRPr>
      </a:lvl4pPr>
      <a:lvl5pPr algn="l" defTabSz="457200" rtl="0" fontAlgn="base">
        <a:spcBef>
          <a:spcPct val="0"/>
        </a:spcBef>
        <a:spcAft>
          <a:spcPct val="0"/>
        </a:spcAft>
        <a:defRPr>
          <a:solidFill>
            <a:srgbClr val="032953"/>
          </a:solidFill>
          <a:latin typeface="Times" pitchFamily="18" charset="0"/>
          <a:cs typeface="Times" pitchFamily="18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>
          <a:solidFill>
            <a:srgbClr val="032953"/>
          </a:solidFill>
          <a:latin typeface="Times" pitchFamily="18" charset="0"/>
          <a:cs typeface="Times" pitchFamily="18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>
          <a:solidFill>
            <a:srgbClr val="032953"/>
          </a:solidFill>
          <a:latin typeface="Times" pitchFamily="18" charset="0"/>
          <a:cs typeface="Times" pitchFamily="18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>
          <a:solidFill>
            <a:srgbClr val="032953"/>
          </a:solidFill>
          <a:latin typeface="Times" pitchFamily="18" charset="0"/>
          <a:cs typeface="Times" pitchFamily="18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>
          <a:solidFill>
            <a:srgbClr val="032953"/>
          </a:solidFill>
          <a:latin typeface="Times" pitchFamily="18" charset="0"/>
          <a:cs typeface="Times" pitchFamily="18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Times"/>
          <a:ea typeface="+mn-ea"/>
          <a:cs typeface="Time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Times"/>
          <a:ea typeface="+mn-ea"/>
          <a:cs typeface="Time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Times"/>
          <a:ea typeface="+mn-ea"/>
          <a:cs typeface="Time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Times"/>
          <a:ea typeface="+mn-ea"/>
          <a:cs typeface="Time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Times"/>
          <a:ea typeface="+mn-ea"/>
          <a:cs typeface="Time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504" y="-64524"/>
            <a:ext cx="9144000" cy="686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0" name="Picture 6" descr="http://www.fullhdoboi.ru/_ph/33/26391148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1475" y="5546725"/>
            <a:ext cx="1519238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1" name="Picture 2" descr="http://ts1.mm.bing.net/th?&amp;id=JN.sz4ACgIRITlKclxl4Q/4QQ&amp;w=300&amp;h=300&amp;c=0&amp;pid=1.9&amp;rs=0&amp;p=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7088" y="5116513"/>
            <a:ext cx="1514475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2" name="Picture 4" descr="http://www.wallplanet.ru/_ph/20/418924521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82688" y="4684713"/>
            <a:ext cx="1552575" cy="86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3" name="Picture 2" descr="http://www.fullhdoboi.ru/_ph/33/558086386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692275" y="4300538"/>
            <a:ext cx="1517650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4" name="Рисунок 12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219325" y="3833813"/>
            <a:ext cx="1519238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5" name="Picture 3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272338" y="7938"/>
            <a:ext cx="1592262" cy="117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6" name="TextBox 4"/>
          <p:cNvSpPr txBox="1">
            <a:spLocks noChangeArrowheads="1"/>
          </p:cNvSpPr>
          <p:nvPr/>
        </p:nvSpPr>
        <p:spPr bwMode="auto">
          <a:xfrm>
            <a:off x="3311524" y="1520788"/>
            <a:ext cx="5510213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ts val="3600"/>
              </a:lnSpc>
            </a:pPr>
            <a:r>
              <a:rPr lang="ru-RU" sz="4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Формирование </a:t>
            </a:r>
            <a:r>
              <a:rPr lang="ru-RU" sz="4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Евразийской </a:t>
            </a:r>
            <a:r>
              <a:rPr lang="ru-RU" sz="400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400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00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системы </a:t>
            </a:r>
            <a:r>
              <a:rPr lang="ru-RU" sz="4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статистики</a:t>
            </a:r>
          </a:p>
        </p:txBody>
      </p:sp>
      <p:sp>
        <p:nvSpPr>
          <p:cNvPr id="27657" name="TextBox 3"/>
          <p:cNvSpPr txBox="1">
            <a:spLocks noChangeArrowheads="1"/>
          </p:cNvSpPr>
          <p:nvPr/>
        </p:nvSpPr>
        <p:spPr bwMode="auto">
          <a:xfrm>
            <a:off x="3739363" y="6222484"/>
            <a:ext cx="212680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ru-RU" sz="160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Новосибирск 2015</a:t>
            </a:r>
            <a:endParaRPr lang="ru-RU" sz="16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890296" y="4908088"/>
            <a:ext cx="4026147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FFFFFF"/>
                </a:solidFill>
              </a:rPr>
              <a:t>Шокаманов </a:t>
            </a:r>
            <a:r>
              <a:rPr lang="ru-RU" sz="2000" b="1" dirty="0" smtClean="0">
                <a:solidFill>
                  <a:srgbClr val="FFFFFF"/>
                </a:solidFill>
              </a:rPr>
              <a:t>Юрий Камирович</a:t>
            </a:r>
          </a:p>
          <a:p>
            <a:r>
              <a:rPr lang="ru-RU" sz="900" i="1" dirty="0" smtClean="0">
                <a:solidFill>
                  <a:srgbClr val="FFFFFF"/>
                </a:solidFill>
              </a:rPr>
              <a:t> </a:t>
            </a:r>
            <a:endParaRPr lang="en-US" sz="900" i="1" dirty="0" smtClean="0">
              <a:solidFill>
                <a:srgbClr val="FFFFFF"/>
              </a:solidFill>
            </a:endParaRPr>
          </a:p>
          <a:p>
            <a:r>
              <a:rPr lang="ru-RU" sz="1600" i="1" dirty="0" smtClean="0">
                <a:solidFill>
                  <a:srgbClr val="FFFFFF"/>
                </a:solidFill>
              </a:rPr>
              <a:t>д.э.н., профессор,</a:t>
            </a:r>
            <a:endParaRPr lang="en-US" sz="1600" i="1" dirty="0" smtClean="0">
              <a:solidFill>
                <a:srgbClr val="FFFFFF"/>
              </a:solidFill>
            </a:endParaRPr>
          </a:p>
          <a:p>
            <a:r>
              <a:rPr lang="ru-RU" sz="1600" i="1" dirty="0" smtClean="0">
                <a:solidFill>
                  <a:srgbClr val="FFFFFF"/>
                </a:solidFill>
              </a:rPr>
              <a:t>Директор департамента статистики Евразийской экономической комиссии</a:t>
            </a:r>
            <a:endParaRPr lang="ru-RU" sz="1600" i="1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|  </a:t>
            </a:r>
            <a:fld id="{EC6CD28E-CCA7-4E37-B1BA-AC91EFCAB237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2087724" y="223838"/>
            <a:ext cx="7056276" cy="468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rgbClr val="032953"/>
                </a:solidFill>
                <a:latin typeface="Times"/>
                <a:ea typeface="+mj-ea"/>
                <a:cs typeface="Times"/>
              </a:defRPr>
            </a:lvl1pPr>
            <a:lvl2pPr algn="l" defTabSz="457200" rtl="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32953"/>
                </a:solidFill>
                <a:latin typeface="Times" pitchFamily="18" charset="0"/>
                <a:cs typeface="Times" pitchFamily="18" charset="0"/>
              </a:defRPr>
            </a:lvl2pPr>
            <a:lvl3pPr algn="l" defTabSz="457200" rtl="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32953"/>
                </a:solidFill>
                <a:latin typeface="Times" pitchFamily="18" charset="0"/>
                <a:cs typeface="Times" pitchFamily="18" charset="0"/>
              </a:defRPr>
            </a:lvl3pPr>
            <a:lvl4pPr algn="l" defTabSz="457200" rtl="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32953"/>
                </a:solidFill>
                <a:latin typeface="Times" pitchFamily="18" charset="0"/>
                <a:cs typeface="Times" pitchFamily="18" charset="0"/>
              </a:defRPr>
            </a:lvl4pPr>
            <a:lvl5pPr algn="l" defTabSz="457200" rtl="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32953"/>
                </a:solidFill>
                <a:latin typeface="Times" pitchFamily="18" charset="0"/>
                <a:cs typeface="Times" pitchFamily="18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32953"/>
                </a:solidFill>
                <a:latin typeface="Times" pitchFamily="18" charset="0"/>
                <a:cs typeface="Times" pitchFamily="18" charset="0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32953"/>
                </a:solidFill>
                <a:latin typeface="Times" pitchFamily="18" charset="0"/>
                <a:cs typeface="Times" pitchFamily="18" charset="0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32953"/>
                </a:solidFill>
                <a:latin typeface="Times" pitchFamily="18" charset="0"/>
                <a:cs typeface="Times" pitchFamily="18" charset="0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32953"/>
                </a:solidFill>
                <a:latin typeface="Times" pitchFamily="18" charset="0"/>
                <a:cs typeface="Times" pitchFamily="18" charset="0"/>
              </a:defRPr>
            </a:lvl9pPr>
          </a:lstStyle>
          <a:p>
            <a:r>
              <a:rPr lang="ru-RU" altLang="ru-RU" sz="28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Важное событие 2015 года</a:t>
            </a:r>
            <a:endParaRPr lang="ru-RU" altLang="ru-RU" sz="2800" dirty="0" smtClean="0"/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178691" y="2161662"/>
            <a:ext cx="6680214" cy="76328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sz="1600" b="1" dirty="0" smtClean="0">
                <a:solidFill>
                  <a:srgbClr val="000000"/>
                </a:solidFill>
              </a:rPr>
              <a:t>прототипом </a:t>
            </a:r>
            <a:r>
              <a:rPr lang="ru-RU" sz="1600" b="1" dirty="0">
                <a:solidFill>
                  <a:srgbClr val="000000"/>
                </a:solidFill>
              </a:rPr>
              <a:t>Справочника </a:t>
            </a:r>
            <a:r>
              <a:rPr lang="ru-RU" sz="1600" b="1" dirty="0" smtClean="0">
                <a:solidFill>
                  <a:srgbClr val="000000"/>
                </a:solidFill>
              </a:rPr>
              <a:t>является</a:t>
            </a:r>
            <a:br>
              <a:rPr lang="ru-RU" sz="1600" b="1" dirty="0" smtClean="0">
                <a:solidFill>
                  <a:srgbClr val="000000"/>
                </a:solidFill>
              </a:rPr>
            </a:br>
            <a:r>
              <a:rPr lang="ru-RU" sz="1600" b="1" dirty="0" smtClean="0">
                <a:solidFill>
                  <a:srgbClr val="0070C0"/>
                </a:solidFill>
              </a:rPr>
              <a:t>Сборник </a:t>
            </a:r>
            <a:r>
              <a:rPr lang="ru-RU" sz="1600" b="1" dirty="0">
                <a:solidFill>
                  <a:srgbClr val="0070C0"/>
                </a:solidFill>
              </a:rPr>
              <a:t>статистических требований </a:t>
            </a:r>
            <a:r>
              <a:rPr lang="ru-RU" sz="1600" b="1" dirty="0" err="1">
                <a:solidFill>
                  <a:srgbClr val="0070C0"/>
                </a:solidFill>
              </a:rPr>
              <a:t>Евростата</a:t>
            </a:r>
            <a:endParaRPr lang="ru-RU" altLang="ru-RU" sz="1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107504" y="872716"/>
            <a:ext cx="7505560" cy="97210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b="1" dirty="0" smtClean="0"/>
              <a:t>Подготовка </a:t>
            </a:r>
            <a:r>
              <a:rPr lang="ru-RU" b="1" dirty="0"/>
              <a:t>Департаментом статистики первого издания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>
                <a:solidFill>
                  <a:srgbClr val="0070C0"/>
                </a:solidFill>
              </a:rPr>
              <a:t>Справочника по </a:t>
            </a:r>
            <a:r>
              <a:rPr lang="ru-RU" b="1" dirty="0">
                <a:solidFill>
                  <a:srgbClr val="0070C0"/>
                </a:solidFill>
              </a:rPr>
              <a:t>перечню статистических показателей </a:t>
            </a:r>
            <a:r>
              <a:rPr lang="ru-RU" b="1" dirty="0" smtClean="0">
                <a:solidFill>
                  <a:srgbClr val="0070C0"/>
                </a:solidFill>
              </a:rPr>
              <a:t/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официальной </a:t>
            </a:r>
            <a:r>
              <a:rPr lang="ru-RU" b="1" dirty="0">
                <a:solidFill>
                  <a:srgbClr val="0070C0"/>
                </a:solidFill>
              </a:rPr>
              <a:t>статистической информации</a:t>
            </a:r>
            <a:endParaRPr lang="ru-RU" alt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20" name="Picture 5" descr="MC900441322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1783" y="777230"/>
            <a:ext cx="1423432" cy="1163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Rectangle 4"/>
          <p:cNvSpPr>
            <a:spLocks noChangeArrowheads="1"/>
          </p:cNvSpPr>
          <p:nvPr/>
        </p:nvSpPr>
        <p:spPr bwMode="auto">
          <a:xfrm>
            <a:off x="178031" y="3320988"/>
            <a:ext cx="6680874" cy="6840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sz="1600" b="1" dirty="0" smtClean="0"/>
              <a:t>систематизированы </a:t>
            </a:r>
            <a:r>
              <a:rPr lang="ru-RU" sz="1600" b="1" dirty="0"/>
              <a:t>сведения о показателях </a:t>
            </a:r>
            <a:endParaRPr lang="ru-RU" sz="1600" b="1" dirty="0" smtClean="0"/>
          </a:p>
          <a:p>
            <a:pPr algn="ctr" eaLnBrk="1" hangingPunct="1"/>
            <a:r>
              <a:rPr lang="ru-RU" sz="1600" b="1" dirty="0" smtClean="0"/>
              <a:t>Перечня показателей</a:t>
            </a:r>
            <a:endParaRPr lang="ru-RU" altLang="ru-RU" sz="1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3" name="Rectangle 4"/>
          <p:cNvSpPr>
            <a:spLocks noChangeArrowheads="1"/>
          </p:cNvSpPr>
          <p:nvPr/>
        </p:nvSpPr>
        <p:spPr bwMode="auto">
          <a:xfrm>
            <a:off x="178691" y="5265204"/>
            <a:ext cx="8641781" cy="10081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sz="1600" b="1" dirty="0" smtClean="0">
                <a:solidFill>
                  <a:srgbClr val="0070C0"/>
                </a:solidFill>
              </a:rPr>
              <a:t>а </a:t>
            </a:r>
            <a:r>
              <a:rPr lang="ru-RU" sz="1600" b="1" dirty="0">
                <a:solidFill>
                  <a:srgbClr val="0070C0"/>
                </a:solidFill>
              </a:rPr>
              <a:t>также информация </a:t>
            </a:r>
            <a:r>
              <a:rPr lang="ru-RU" sz="1600" b="1" dirty="0" smtClean="0">
                <a:solidFill>
                  <a:srgbClr val="0070C0"/>
                </a:solidFill>
              </a:rPr>
              <a:t>об </a:t>
            </a:r>
            <a:r>
              <a:rPr lang="ru-RU" sz="1600" b="1" dirty="0">
                <a:solidFill>
                  <a:srgbClr val="0070C0"/>
                </a:solidFill>
              </a:rPr>
              <a:t>основных </a:t>
            </a:r>
            <a:r>
              <a:rPr lang="ru-RU" sz="1600" b="1" dirty="0" smtClean="0">
                <a:solidFill>
                  <a:srgbClr val="0070C0"/>
                </a:solidFill>
              </a:rPr>
              <a:t>направлениях совершенствования </a:t>
            </a:r>
            <a:r>
              <a:rPr lang="ru-RU" sz="1600" b="1" dirty="0">
                <a:solidFill>
                  <a:srgbClr val="0070C0"/>
                </a:solidFill>
              </a:rPr>
              <a:t>статистики </a:t>
            </a:r>
            <a:endParaRPr lang="ru-RU" sz="1600" b="1" dirty="0" smtClean="0">
              <a:solidFill>
                <a:srgbClr val="0070C0"/>
              </a:solidFill>
            </a:endParaRPr>
          </a:p>
          <a:p>
            <a:pPr algn="ctr" eaLnBrk="1" hangingPunct="1"/>
            <a:r>
              <a:rPr lang="ru-RU" sz="1600" b="1" dirty="0" smtClean="0"/>
              <a:t>с </a:t>
            </a:r>
            <a:r>
              <a:rPr lang="ru-RU" sz="1600" b="1" dirty="0"/>
              <a:t>точки зрения обеспечения сопоставимости показателей </a:t>
            </a:r>
            <a:endParaRPr lang="ru-RU" sz="1600" b="1" dirty="0" smtClean="0"/>
          </a:p>
          <a:p>
            <a:pPr algn="ctr" eaLnBrk="1" hangingPunct="1"/>
            <a:r>
              <a:rPr lang="ru-RU" sz="1600" b="1" dirty="0" smtClean="0"/>
              <a:t>на </a:t>
            </a:r>
            <a:r>
              <a:rPr lang="ru-RU" sz="1600" b="1" dirty="0"/>
              <a:t>союзном и международном уровнях</a:t>
            </a:r>
            <a:endParaRPr lang="ru-RU" altLang="ru-RU" sz="1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4" name="Rectangle 10"/>
          <p:cNvSpPr>
            <a:spLocks noChangeArrowheads="1"/>
          </p:cNvSpPr>
          <p:nvPr/>
        </p:nvSpPr>
        <p:spPr bwMode="auto">
          <a:xfrm>
            <a:off x="719572" y="4252604"/>
            <a:ext cx="6139333" cy="457200"/>
          </a:xfrm>
          <a:prstGeom prst="rect">
            <a:avLst/>
          </a:prstGeom>
          <a:solidFill>
            <a:srgbClr val="F1F3AB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altLang="ru-RU" sz="1400" b="1" dirty="0"/>
              <a:t> </a:t>
            </a:r>
            <a:r>
              <a:rPr lang="ru-RU" altLang="ru-RU" sz="1400" b="1" dirty="0" smtClean="0"/>
              <a:t>в том числе </a:t>
            </a:r>
            <a:r>
              <a:rPr lang="ru-RU" sz="1400" b="1" dirty="0" smtClean="0"/>
              <a:t>о</a:t>
            </a:r>
            <a:r>
              <a:rPr lang="ru-RU" sz="1400" b="1" dirty="0" smtClean="0">
                <a:solidFill>
                  <a:srgbClr val="0070C0"/>
                </a:solidFill>
              </a:rPr>
              <a:t> методологических </a:t>
            </a:r>
            <a:r>
              <a:rPr lang="ru-RU" sz="1400" b="1" dirty="0">
                <a:solidFill>
                  <a:srgbClr val="0070C0"/>
                </a:solidFill>
              </a:rPr>
              <a:t>особенностях их разработки</a:t>
            </a:r>
            <a:endParaRPr lang="ru-RU" altLang="ru-RU" sz="1400" b="1" dirty="0"/>
          </a:p>
        </p:txBody>
      </p:sp>
      <p:sp>
        <p:nvSpPr>
          <p:cNvPr id="35" name="AutoShape 17"/>
          <p:cNvSpPr>
            <a:spLocks noChangeArrowheads="1"/>
          </p:cNvSpPr>
          <p:nvPr/>
        </p:nvSpPr>
        <p:spPr bwMode="auto">
          <a:xfrm>
            <a:off x="6873985" y="3496161"/>
            <a:ext cx="804862" cy="1213644"/>
          </a:xfrm>
          <a:prstGeom prst="curvedLeftArrow">
            <a:avLst>
              <a:gd name="adj1" fmla="val 37594"/>
              <a:gd name="adj2" fmla="val 75187"/>
              <a:gd name="adj3" fmla="val 33333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6" name="Номер слайда 3"/>
          <p:cNvSpPr txBox="1">
            <a:spLocks/>
          </p:cNvSpPr>
          <p:nvPr/>
        </p:nvSpPr>
        <p:spPr bwMode="auto">
          <a:xfrm>
            <a:off x="8310563" y="6473825"/>
            <a:ext cx="833437" cy="381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l" rtl="0" fontAlgn="auto">
              <a:spcBef>
                <a:spcPts val="0"/>
              </a:spcBef>
              <a:spcAft>
                <a:spcPts val="0"/>
              </a:spcAft>
              <a:defRPr sz="1800" kern="1200" dirty="0" smtClean="0">
                <a:solidFill>
                  <a:prstClr val="white"/>
                </a:solidFill>
                <a:latin typeface="Times"/>
                <a:ea typeface="+mn-ea"/>
                <a:cs typeface="Time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17375E"/>
                </a:solidFill>
                <a:latin typeface="Arial" charset="0"/>
                <a:cs typeface="Arial" charset="0"/>
              </a:rPr>
              <a:t>| </a:t>
            </a:r>
            <a:r>
              <a:rPr lang="ru-RU" dirty="0" smtClean="0">
                <a:solidFill>
                  <a:srgbClr val="032953"/>
                </a:solidFill>
                <a:latin typeface="Arial" charset="0"/>
                <a:cs typeface="Arial" charset="0"/>
              </a:rPr>
              <a:t> </a:t>
            </a:r>
            <a:fld id="{B9C6F137-FCBF-4F13-98BD-7A8638BA10DB}" type="slidenum">
              <a:rPr lang="ru-RU" smtClean="0">
                <a:solidFill>
                  <a:srgbClr val="17375E"/>
                </a:solidFill>
                <a:latin typeface="Arial" charset="0"/>
                <a:cs typeface="Arial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ru-RU" dirty="0">
              <a:solidFill>
                <a:srgbClr val="032953"/>
              </a:solidFill>
              <a:latin typeface="Arial" charset="0"/>
              <a:cs typeface="Arial" charset="0"/>
            </a:endParaRPr>
          </a:p>
        </p:txBody>
      </p:sp>
      <p:pic>
        <p:nvPicPr>
          <p:cNvPr id="38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26883" y="28055"/>
            <a:ext cx="581025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3484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61910" y="81546"/>
            <a:ext cx="7092280" cy="648072"/>
          </a:xfrm>
        </p:spPr>
        <p:txBody>
          <a:bodyPr/>
          <a:lstStyle/>
          <a:p>
            <a:r>
              <a:rPr lang="ru-RU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Сотрудничество со </a:t>
            </a:r>
            <a:r>
              <a:rPr lang="ru-RU" sz="27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Статкомитетом</a:t>
            </a:r>
            <a:r>
              <a:rPr lang="ru-RU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СНГ</a:t>
            </a:r>
            <a:endParaRPr lang="ru-RU" sz="27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7" name="Picture 3" descr="C:\Users\Nichiporovich\Documents\2015\Командировки\Новосибирск\cis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799" y="2196819"/>
            <a:ext cx="8776688" cy="4399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217476" y="872716"/>
            <a:ext cx="8747011" cy="504056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</a:rPr>
              <a:t>Основание – Меморандум о сотрудничестве от 3 июля 2013 г.</a:t>
            </a:r>
            <a:endParaRPr lang="ru-RU" altLang="ru-RU" sz="1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2664470" y="1455414"/>
            <a:ext cx="3959932" cy="863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altLang="ru-RU" sz="1600" b="1" dirty="0" smtClean="0">
                <a:solidFill>
                  <a:schemeClr val="tx2">
                    <a:lumMod val="75000"/>
                  </a:schemeClr>
                </a:solidFill>
              </a:rPr>
              <a:t>Основные направления</a:t>
            </a:r>
            <a:endParaRPr lang="ru-RU" altLang="ru-RU" sz="1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1" name="Rectangle 4"/>
          <p:cNvSpPr>
            <a:spLocks noChangeArrowheads="1"/>
          </p:cNvSpPr>
          <p:nvPr/>
        </p:nvSpPr>
        <p:spPr bwMode="auto">
          <a:xfrm>
            <a:off x="0" y="2654138"/>
            <a:ext cx="3230393" cy="431800"/>
          </a:xfrm>
          <a:prstGeom prst="rect">
            <a:avLst/>
          </a:prstGeom>
          <a:solidFill>
            <a:srgbClr val="D6E3F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ru-RU" sz="1600" dirty="0" smtClean="0">
              <a:solidFill>
                <a:srgbClr val="000000"/>
              </a:solidFill>
              <a:latin typeface="Times" pitchFamily="18" charset="0"/>
              <a:cs typeface="Times" pitchFamily="18" charset="0"/>
            </a:endParaRPr>
          </a:p>
          <a:p>
            <a:pPr algn="ctr" eaLnBrk="1" hangingPunct="1"/>
            <a:r>
              <a:rPr lang="ru-RU" sz="1600" dirty="0" smtClean="0">
                <a:solidFill>
                  <a:srgbClr val="000000"/>
                </a:solidFill>
              </a:rPr>
              <a:t>обмен </a:t>
            </a:r>
            <a:r>
              <a:rPr lang="ru-RU" sz="1600" dirty="0">
                <a:solidFill>
                  <a:srgbClr val="000000"/>
                </a:solidFill>
              </a:rPr>
              <a:t>опытом</a:t>
            </a:r>
          </a:p>
          <a:p>
            <a:pPr algn="ctr" eaLnBrk="1" hangingPunct="1"/>
            <a:endParaRPr lang="ru-RU" altLang="ru-RU" sz="1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2" name="Rectangle 4"/>
          <p:cNvSpPr>
            <a:spLocks noChangeArrowheads="1"/>
          </p:cNvSpPr>
          <p:nvPr/>
        </p:nvSpPr>
        <p:spPr bwMode="auto">
          <a:xfrm>
            <a:off x="1455703" y="6385031"/>
            <a:ext cx="6377467" cy="397928"/>
          </a:xfrm>
          <a:prstGeom prst="rect">
            <a:avLst/>
          </a:prstGeom>
          <a:solidFill>
            <a:srgbClr val="D6E3F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sz="1600" dirty="0" smtClean="0">
                <a:solidFill>
                  <a:srgbClr val="000000"/>
                </a:solidFill>
              </a:rPr>
              <a:t>координация </a:t>
            </a:r>
            <a:r>
              <a:rPr lang="ru-RU" sz="1600" dirty="0">
                <a:solidFill>
                  <a:srgbClr val="000000"/>
                </a:solidFill>
              </a:rPr>
              <a:t>действий </a:t>
            </a:r>
            <a:r>
              <a:rPr lang="ru-RU" sz="1600" dirty="0" smtClean="0">
                <a:solidFill>
                  <a:srgbClr val="000000"/>
                </a:solidFill>
              </a:rPr>
              <a:t>про </a:t>
            </a:r>
            <a:r>
              <a:rPr lang="ru-RU" sz="1600" dirty="0">
                <a:solidFill>
                  <a:srgbClr val="000000"/>
                </a:solidFill>
              </a:rPr>
              <a:t>решению </a:t>
            </a:r>
            <a:r>
              <a:rPr lang="ru-RU" sz="1600" dirty="0" smtClean="0">
                <a:solidFill>
                  <a:srgbClr val="000000"/>
                </a:solidFill>
              </a:rPr>
              <a:t>методологических вопросов</a:t>
            </a:r>
            <a:endParaRPr lang="ru-RU" altLang="ru-RU" sz="1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3" name="Rectangle 4"/>
          <p:cNvSpPr>
            <a:spLocks noChangeArrowheads="1"/>
          </p:cNvSpPr>
          <p:nvPr/>
        </p:nvSpPr>
        <p:spPr bwMode="auto">
          <a:xfrm>
            <a:off x="-1" y="5169566"/>
            <a:ext cx="3230393" cy="431800"/>
          </a:xfrm>
          <a:prstGeom prst="rect">
            <a:avLst/>
          </a:prstGeom>
          <a:solidFill>
            <a:srgbClr val="D6E3F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ru-RU" sz="1600" dirty="0" smtClean="0">
              <a:solidFill>
                <a:srgbClr val="000000"/>
              </a:solidFill>
              <a:latin typeface="Times" pitchFamily="18" charset="0"/>
              <a:cs typeface="Times" pitchFamily="18" charset="0"/>
            </a:endParaRPr>
          </a:p>
          <a:p>
            <a:pPr algn="ctr" eaLnBrk="1" hangingPunct="1"/>
            <a:r>
              <a:rPr lang="ru-RU" sz="1600" dirty="0" smtClean="0">
                <a:solidFill>
                  <a:srgbClr val="000000"/>
                </a:solidFill>
              </a:rPr>
              <a:t>проведение </a:t>
            </a:r>
            <a:r>
              <a:rPr lang="ru-RU" sz="1600" dirty="0">
                <a:solidFill>
                  <a:srgbClr val="000000"/>
                </a:solidFill>
              </a:rPr>
              <a:t>консультаций</a:t>
            </a:r>
          </a:p>
          <a:p>
            <a:pPr algn="ctr" eaLnBrk="1" hangingPunct="1"/>
            <a:endParaRPr lang="ru-RU" altLang="ru-RU" sz="1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4" name="Rectangle 4"/>
          <p:cNvSpPr>
            <a:spLocks noChangeArrowheads="1"/>
          </p:cNvSpPr>
          <p:nvPr/>
        </p:nvSpPr>
        <p:spPr bwMode="auto">
          <a:xfrm>
            <a:off x="5800508" y="2654138"/>
            <a:ext cx="3343492" cy="431800"/>
          </a:xfrm>
          <a:prstGeom prst="rect">
            <a:avLst/>
          </a:prstGeom>
          <a:solidFill>
            <a:srgbClr val="D6E3F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sz="1600" dirty="0">
                <a:solidFill>
                  <a:srgbClr val="000000"/>
                </a:solidFill>
              </a:rPr>
              <a:t>участие в совещаниях, </a:t>
            </a:r>
            <a:r>
              <a:rPr lang="ru-RU" sz="1600" dirty="0" smtClean="0">
                <a:solidFill>
                  <a:srgbClr val="000000"/>
                </a:solidFill>
              </a:rPr>
              <a:t>семинарах</a:t>
            </a:r>
            <a:endParaRPr lang="ru-RU" altLang="ru-RU" sz="1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5" name="Rectangle 4"/>
          <p:cNvSpPr>
            <a:spLocks noChangeArrowheads="1"/>
          </p:cNvSpPr>
          <p:nvPr/>
        </p:nvSpPr>
        <p:spPr bwMode="auto">
          <a:xfrm>
            <a:off x="5857057" y="5169566"/>
            <a:ext cx="3230393" cy="431799"/>
          </a:xfrm>
          <a:prstGeom prst="rect">
            <a:avLst/>
          </a:prstGeom>
          <a:solidFill>
            <a:srgbClr val="D6E3F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sz="1600" dirty="0">
                <a:solidFill>
                  <a:srgbClr val="000000"/>
                </a:solidFill>
              </a:rPr>
              <a:t>другие </a:t>
            </a:r>
            <a:r>
              <a:rPr lang="ru-RU" sz="1600" dirty="0" smtClean="0">
                <a:solidFill>
                  <a:srgbClr val="000000"/>
                </a:solidFill>
              </a:rPr>
              <a:t>мероприятия</a:t>
            </a:r>
            <a:endParaRPr lang="ru-RU" altLang="ru-RU" sz="1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8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8310563" y="6477000"/>
            <a:ext cx="833437" cy="3810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17375E"/>
                </a:solidFill>
                <a:latin typeface="Arial" charset="0"/>
                <a:cs typeface="Arial" charset="0"/>
              </a:rPr>
              <a:t>| </a:t>
            </a:r>
            <a:r>
              <a:rPr lang="ru-RU" dirty="0">
                <a:solidFill>
                  <a:srgbClr val="032953"/>
                </a:solidFill>
                <a:latin typeface="Arial" charset="0"/>
                <a:cs typeface="Arial" charset="0"/>
              </a:rPr>
              <a:t> </a:t>
            </a:r>
            <a:fld id="{B9C6F137-FCBF-4F13-98BD-7A8638BA10DB}" type="slidenum">
              <a:rPr lang="ru-RU">
                <a:solidFill>
                  <a:srgbClr val="17375E"/>
                </a:solidFill>
                <a:latin typeface="Arial" charset="0"/>
                <a:cs typeface="Arial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ru-RU" dirty="0">
              <a:solidFill>
                <a:srgbClr val="032953"/>
              </a:solidFill>
              <a:latin typeface="Arial" charset="0"/>
              <a:cs typeface="Arial" charset="0"/>
            </a:endParaRPr>
          </a:p>
        </p:txBody>
      </p:sp>
      <p:pic>
        <p:nvPicPr>
          <p:cNvPr id="30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62975" y="0"/>
            <a:ext cx="581025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97834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0096" y="81546"/>
            <a:ext cx="7092280" cy="648072"/>
          </a:xfrm>
        </p:spPr>
        <p:txBody>
          <a:bodyPr/>
          <a:lstStyle/>
          <a:p>
            <a:r>
              <a:rPr lang="ru-RU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Сотрудничество со </a:t>
            </a:r>
            <a:r>
              <a:rPr lang="ru-RU" sz="27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Статкомитетом</a:t>
            </a:r>
            <a:r>
              <a:rPr lang="ru-RU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СНГ</a:t>
            </a:r>
            <a:endParaRPr lang="ru-RU" sz="27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7" name="Picture 3" descr="C:\Users\Nichiporovich\Documents\2015\Командировки\Новосибирск\cis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920492"/>
            <a:ext cx="8748464" cy="4385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1817440" y="867807"/>
            <a:ext cx="6210944" cy="863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altLang="ru-RU" sz="2000" b="1" dirty="0" smtClean="0">
                <a:solidFill>
                  <a:schemeClr val="tx2">
                    <a:lumMod val="75000"/>
                  </a:schemeClr>
                </a:solidFill>
              </a:rPr>
              <a:t>Участие </a:t>
            </a:r>
            <a:r>
              <a:rPr lang="ru-RU" altLang="ru-RU" sz="2000" b="1" dirty="0" err="1" smtClean="0">
                <a:solidFill>
                  <a:schemeClr val="tx2">
                    <a:lumMod val="75000"/>
                  </a:schemeClr>
                </a:solidFill>
              </a:rPr>
              <a:t>Статкомитета</a:t>
            </a:r>
            <a:r>
              <a:rPr lang="ru-RU" altLang="ru-RU" sz="2000" b="1" dirty="0" smtClean="0">
                <a:solidFill>
                  <a:schemeClr val="tx2">
                    <a:lumMod val="75000"/>
                  </a:schemeClr>
                </a:solidFill>
              </a:rPr>
              <a:t> СНГ </a:t>
            </a:r>
            <a:br>
              <a:rPr lang="ru-RU" altLang="ru-RU" sz="20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altLang="ru-RU" sz="2000" b="1" dirty="0" smtClean="0">
                <a:solidFill>
                  <a:schemeClr val="tx2">
                    <a:lumMod val="75000"/>
                  </a:schemeClr>
                </a:solidFill>
              </a:rPr>
              <a:t>в семинарах ЕЭК </a:t>
            </a:r>
            <a:endParaRPr lang="ru-RU" altLang="ru-RU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1" name="Rectangle 4"/>
          <p:cNvSpPr>
            <a:spLocks noChangeArrowheads="1"/>
          </p:cNvSpPr>
          <p:nvPr/>
        </p:nvSpPr>
        <p:spPr bwMode="auto">
          <a:xfrm>
            <a:off x="179511" y="2049493"/>
            <a:ext cx="4536504" cy="1242914"/>
          </a:xfrm>
          <a:prstGeom prst="rect">
            <a:avLst/>
          </a:prstGeom>
          <a:solidFill>
            <a:srgbClr val="D6E3F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sz="1600" b="1" dirty="0" smtClean="0"/>
              <a:t>Координация </a:t>
            </a:r>
            <a:r>
              <a:rPr lang="ru-RU" sz="1600" b="1" dirty="0"/>
              <a:t>статистической деятельности </a:t>
            </a:r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1600" b="1" dirty="0" smtClean="0"/>
              <a:t>по </a:t>
            </a:r>
            <a:r>
              <a:rPr lang="ru-RU" sz="1600" b="1" dirty="0"/>
              <a:t>внедрению пересмотренных </a:t>
            </a:r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1600" b="1" dirty="0" smtClean="0"/>
              <a:t>международных </a:t>
            </a:r>
            <a:r>
              <a:rPr lang="ru-RU" sz="1600" b="1" dirty="0"/>
              <a:t>стандартов и </a:t>
            </a:r>
            <a:endParaRPr lang="ru-RU" sz="1600" b="1" dirty="0" smtClean="0"/>
          </a:p>
          <a:p>
            <a:pPr algn="ctr" eaLnBrk="1" hangingPunct="1"/>
            <a:r>
              <a:rPr lang="ru-RU" sz="1600" b="1" dirty="0" smtClean="0"/>
              <a:t>оценке </a:t>
            </a:r>
            <a:r>
              <a:rPr lang="ru-RU" sz="1600" b="1" dirty="0"/>
              <a:t>финансового сектора </a:t>
            </a:r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1400" b="1" dirty="0" smtClean="0"/>
              <a:t>(</a:t>
            </a:r>
            <a:r>
              <a:rPr lang="ru-RU" sz="1400" b="1" dirty="0"/>
              <a:t>октябрь 2014 г.)</a:t>
            </a:r>
            <a:endParaRPr lang="ru-RU" altLang="ru-RU" sz="1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5105920" y="2038204"/>
            <a:ext cx="3930576" cy="1242914"/>
          </a:xfrm>
          <a:prstGeom prst="rect">
            <a:avLst/>
          </a:prstGeom>
          <a:solidFill>
            <a:srgbClr val="D6E3F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sz="1600" b="1" dirty="0"/>
              <a:t>Глобализация и статистика: </a:t>
            </a:r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1600" b="1" dirty="0" smtClean="0"/>
              <a:t>формирование </a:t>
            </a:r>
            <a:r>
              <a:rPr lang="ru-RU" sz="1600" b="1" dirty="0"/>
              <a:t>наднациональных </a:t>
            </a:r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1600" b="1" dirty="0" smtClean="0"/>
              <a:t>статистических </a:t>
            </a:r>
            <a:r>
              <a:rPr lang="ru-RU" sz="1600" b="1" dirty="0"/>
              <a:t>систем </a:t>
            </a:r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1400" b="1" dirty="0" smtClean="0"/>
              <a:t>(</a:t>
            </a:r>
            <a:r>
              <a:rPr lang="ru-RU" sz="1400" b="1" dirty="0"/>
              <a:t>сентябрь 2015 г.)</a:t>
            </a:r>
            <a:endParaRPr lang="ru-RU" altLang="ru-RU" sz="1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3" name="AutoShape 39"/>
          <p:cNvSpPr>
            <a:spLocks noChangeArrowheads="1"/>
          </p:cNvSpPr>
          <p:nvPr/>
        </p:nvSpPr>
        <p:spPr bwMode="auto">
          <a:xfrm>
            <a:off x="2447764" y="1737689"/>
            <a:ext cx="264329" cy="308702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ru-RU" altLang="ru-RU" sz="2800">
              <a:latin typeface="Arial Black" pitchFamily="34" charset="0"/>
            </a:endParaRPr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611560" y="5301209"/>
            <a:ext cx="7956884" cy="14761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ru-RU" sz="1600" b="1" dirty="0" smtClean="0">
              <a:solidFill>
                <a:srgbClr val="0070C0"/>
              </a:solidFill>
            </a:endParaRPr>
          </a:p>
          <a:p>
            <a:pPr algn="ctr" eaLnBrk="1" hangingPunct="1"/>
            <a:r>
              <a:rPr lang="ru-RU" sz="1600" b="1" dirty="0" smtClean="0">
                <a:solidFill>
                  <a:srgbClr val="0070C0"/>
                </a:solidFill>
              </a:rPr>
              <a:t>Участие </a:t>
            </a:r>
            <a:r>
              <a:rPr lang="ru-RU" sz="1600" b="1" dirty="0">
                <a:solidFill>
                  <a:srgbClr val="0070C0"/>
                </a:solidFill>
              </a:rPr>
              <a:t>Председателя </a:t>
            </a:r>
            <a:r>
              <a:rPr lang="ru-RU" sz="1600" b="1" dirty="0" err="1">
                <a:solidFill>
                  <a:srgbClr val="0070C0"/>
                </a:solidFill>
              </a:rPr>
              <a:t>Статкомитета</a:t>
            </a:r>
            <a:r>
              <a:rPr lang="ru-RU" sz="1600" b="1" dirty="0">
                <a:solidFill>
                  <a:srgbClr val="0070C0"/>
                </a:solidFill>
              </a:rPr>
              <a:t> </a:t>
            </a:r>
            <a:r>
              <a:rPr lang="ru-RU" sz="1600" b="1" dirty="0" smtClean="0">
                <a:solidFill>
                  <a:srgbClr val="0070C0"/>
                </a:solidFill>
              </a:rPr>
              <a:t>СНГ В.Л</a:t>
            </a:r>
            <a:r>
              <a:rPr lang="ru-RU" sz="1600" b="1" dirty="0">
                <a:solidFill>
                  <a:srgbClr val="0070C0"/>
                </a:solidFill>
              </a:rPr>
              <a:t>. </a:t>
            </a:r>
            <a:r>
              <a:rPr lang="ru-RU" sz="1600" b="1" dirty="0" err="1">
                <a:solidFill>
                  <a:srgbClr val="0070C0"/>
                </a:solidFill>
              </a:rPr>
              <a:t>Соколина</a:t>
            </a:r>
            <a:r>
              <a:rPr lang="ru-RU" sz="1600" b="1" dirty="0">
                <a:solidFill>
                  <a:srgbClr val="0070C0"/>
                </a:solidFill>
              </a:rPr>
              <a:t> в рабочей </a:t>
            </a:r>
            <a:r>
              <a:rPr lang="ru-RU" sz="1600" b="1" dirty="0" smtClean="0">
                <a:solidFill>
                  <a:srgbClr val="0070C0"/>
                </a:solidFill>
              </a:rPr>
              <a:t/>
            </a:r>
            <a:br>
              <a:rPr lang="ru-RU" sz="1600" b="1" dirty="0" smtClean="0">
                <a:solidFill>
                  <a:srgbClr val="0070C0"/>
                </a:solidFill>
              </a:rPr>
            </a:br>
            <a:r>
              <a:rPr lang="ru-RU" sz="1600" b="1" dirty="0" smtClean="0">
                <a:solidFill>
                  <a:srgbClr val="0070C0"/>
                </a:solidFill>
              </a:rPr>
              <a:t>встрече </a:t>
            </a:r>
            <a:r>
              <a:rPr lang="ru-RU" sz="1600" b="1" dirty="0" smtClean="0">
                <a:solidFill>
                  <a:srgbClr val="0070C0"/>
                </a:solidFill>
              </a:rPr>
              <a:t>члена </a:t>
            </a:r>
            <a:r>
              <a:rPr lang="ru-RU" sz="1600" b="1" dirty="0">
                <a:solidFill>
                  <a:srgbClr val="0070C0"/>
                </a:solidFill>
              </a:rPr>
              <a:t>Коллегии ЕЭК (Министра</a:t>
            </a:r>
            <a:r>
              <a:rPr lang="ru-RU" sz="1600" b="1" dirty="0" smtClean="0">
                <a:solidFill>
                  <a:srgbClr val="0070C0"/>
                </a:solidFill>
              </a:rPr>
              <a:t>) Т.Д</a:t>
            </a:r>
            <a:r>
              <a:rPr lang="ru-RU" sz="1600" b="1" dirty="0">
                <a:solidFill>
                  <a:srgbClr val="0070C0"/>
                </a:solidFill>
              </a:rPr>
              <a:t>. </a:t>
            </a:r>
            <a:r>
              <a:rPr lang="ru-RU" sz="1600" b="1" dirty="0" smtClean="0">
                <a:solidFill>
                  <a:srgbClr val="0070C0"/>
                </a:solidFill>
              </a:rPr>
              <a:t>Валовой</a:t>
            </a:r>
            <a:br>
              <a:rPr lang="ru-RU" sz="1600" b="1" dirty="0" smtClean="0">
                <a:solidFill>
                  <a:srgbClr val="0070C0"/>
                </a:solidFill>
              </a:rPr>
            </a:br>
            <a:r>
              <a:rPr lang="ru-RU" sz="1600" b="1" dirty="0" smtClean="0"/>
              <a:t>с </a:t>
            </a:r>
            <a:r>
              <a:rPr lang="ru-RU" sz="1600" b="1" dirty="0" smtClean="0"/>
              <a:t>руководителями </a:t>
            </a:r>
            <a:r>
              <a:rPr lang="ru-RU" sz="1600" b="1" dirty="0" err="1" smtClean="0"/>
              <a:t>нацстатслужб</a:t>
            </a:r>
            <a:r>
              <a:rPr lang="ru-RU" sz="1600" b="1" dirty="0" smtClean="0"/>
              <a:t> </a:t>
            </a:r>
            <a:r>
              <a:rPr lang="ru-RU" sz="1600" b="1" dirty="0"/>
              <a:t>государств – членов ЕАЭС </a:t>
            </a:r>
            <a:br>
              <a:rPr lang="ru-RU" sz="1600" b="1" dirty="0"/>
            </a:br>
            <a:r>
              <a:rPr lang="ru-RU" sz="1600" b="1" dirty="0"/>
              <a:t>«на полях» 46-й сессии </a:t>
            </a:r>
            <a:r>
              <a:rPr lang="ru-RU" sz="1600" b="1" dirty="0" err="1"/>
              <a:t>Статкомиссии</a:t>
            </a:r>
            <a:r>
              <a:rPr lang="ru-RU" sz="1600" b="1" dirty="0"/>
              <a:t> ООН </a:t>
            </a:r>
            <a:br>
              <a:rPr lang="ru-RU" sz="1600" b="1" dirty="0"/>
            </a:br>
            <a:r>
              <a:rPr lang="ru-RU" sz="1600" b="1" dirty="0"/>
              <a:t>(</a:t>
            </a:r>
            <a:r>
              <a:rPr lang="ru-RU" sz="1600" b="1" dirty="0" err="1"/>
              <a:t>г.Нью</a:t>
            </a:r>
            <a:r>
              <a:rPr lang="ru-RU" sz="1600" b="1" dirty="0"/>
              <a:t>-Йорк, 3 марта 2015 г.)</a:t>
            </a:r>
            <a:endParaRPr lang="ru-RU" altLang="ru-RU" sz="1600" b="1" dirty="0">
              <a:solidFill>
                <a:schemeClr val="tx2">
                  <a:lumMod val="75000"/>
                </a:schemeClr>
              </a:solidFill>
            </a:endParaRPr>
          </a:p>
          <a:p>
            <a:pPr algn="ctr" eaLnBrk="1" hangingPunct="1"/>
            <a:endParaRPr lang="ru-RU" altLang="ru-RU" sz="1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9" name="AutoShape 39"/>
          <p:cNvSpPr>
            <a:spLocks noChangeArrowheads="1"/>
          </p:cNvSpPr>
          <p:nvPr/>
        </p:nvSpPr>
        <p:spPr bwMode="auto">
          <a:xfrm>
            <a:off x="6937083" y="1729502"/>
            <a:ext cx="264329" cy="308702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ru-RU" altLang="ru-RU" sz="2800">
              <a:latin typeface="Arial Black" pitchFamily="34" charset="0"/>
            </a:endParaRPr>
          </a:p>
        </p:txBody>
      </p:sp>
      <p:sp>
        <p:nvSpPr>
          <p:cNvPr id="20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8316032" y="6474877"/>
            <a:ext cx="833437" cy="3810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17375E"/>
                </a:solidFill>
                <a:latin typeface="Arial" charset="0"/>
                <a:cs typeface="Arial" charset="0"/>
              </a:rPr>
              <a:t>| </a:t>
            </a:r>
            <a:r>
              <a:rPr lang="ru-RU" dirty="0">
                <a:solidFill>
                  <a:srgbClr val="032953"/>
                </a:solidFill>
                <a:latin typeface="Arial" charset="0"/>
                <a:cs typeface="Arial" charset="0"/>
              </a:rPr>
              <a:t> </a:t>
            </a:r>
            <a:fld id="{B9C6F137-FCBF-4F13-98BD-7A8638BA10DB}" type="slidenum">
              <a:rPr lang="ru-RU">
                <a:solidFill>
                  <a:srgbClr val="17375E"/>
                </a:solidFill>
                <a:latin typeface="Arial" charset="0"/>
                <a:cs typeface="Arial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ru-RU" dirty="0">
              <a:solidFill>
                <a:srgbClr val="032953"/>
              </a:solidFill>
              <a:latin typeface="Arial" charset="0"/>
              <a:cs typeface="Arial" charset="0"/>
            </a:endParaRPr>
          </a:p>
        </p:txBody>
      </p:sp>
      <p:pic>
        <p:nvPicPr>
          <p:cNvPr id="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62975" y="9854"/>
            <a:ext cx="581025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2714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77219" y="80111"/>
            <a:ext cx="7092280" cy="648072"/>
          </a:xfrm>
        </p:spPr>
        <p:txBody>
          <a:bodyPr/>
          <a:lstStyle/>
          <a:p>
            <a:r>
              <a:rPr lang="ru-RU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Сотрудничество со </a:t>
            </a:r>
            <a:r>
              <a:rPr lang="ru-RU" sz="27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Статкомитетом</a:t>
            </a:r>
            <a:r>
              <a:rPr lang="ru-RU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СНГ</a:t>
            </a:r>
            <a:endParaRPr lang="ru-RU" sz="27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7" name="Picture 3" descr="C:\Users\Nichiporovich\Documents\2015\Командировки\Новосибирск\cis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556792"/>
            <a:ext cx="6873411" cy="4041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Rectangle 4"/>
          <p:cNvSpPr>
            <a:spLocks noChangeArrowheads="1"/>
          </p:cNvSpPr>
          <p:nvPr/>
        </p:nvSpPr>
        <p:spPr bwMode="auto">
          <a:xfrm>
            <a:off x="215516" y="3140968"/>
            <a:ext cx="3930576" cy="1242914"/>
          </a:xfrm>
          <a:prstGeom prst="rect">
            <a:avLst/>
          </a:prstGeom>
          <a:solidFill>
            <a:srgbClr val="D6E3F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sz="1400" b="1" dirty="0">
                <a:solidFill>
                  <a:srgbClr val="000000"/>
                </a:solidFill>
              </a:rPr>
              <a:t>С использованием </a:t>
            </a:r>
            <a:r>
              <a:rPr lang="ru-RU" sz="1400" b="1" dirty="0" smtClean="0">
                <a:solidFill>
                  <a:srgbClr val="000000"/>
                </a:solidFill>
              </a:rPr>
              <a:t>материалов</a:t>
            </a:r>
            <a:br>
              <a:rPr lang="ru-RU" sz="1400" b="1" dirty="0" smtClean="0">
                <a:solidFill>
                  <a:srgbClr val="000000"/>
                </a:solidFill>
              </a:rPr>
            </a:br>
            <a:r>
              <a:rPr lang="ru-RU" sz="1400" b="1" dirty="0" err="1" smtClean="0">
                <a:solidFill>
                  <a:srgbClr val="000000"/>
                </a:solidFill>
              </a:rPr>
              <a:t>Статкомитета</a:t>
            </a:r>
            <a:r>
              <a:rPr lang="ru-RU" sz="1400" b="1" dirty="0" smtClean="0">
                <a:solidFill>
                  <a:srgbClr val="000000"/>
                </a:solidFill>
              </a:rPr>
              <a:t> </a:t>
            </a:r>
            <a:r>
              <a:rPr lang="ru-RU" sz="1400" b="1" dirty="0">
                <a:solidFill>
                  <a:srgbClr val="000000"/>
                </a:solidFill>
              </a:rPr>
              <a:t>СНГ </a:t>
            </a:r>
            <a:r>
              <a:rPr lang="ru-RU" sz="1400" b="1" dirty="0" smtClean="0">
                <a:solidFill>
                  <a:srgbClr val="000000"/>
                </a:solidFill>
              </a:rPr>
              <a:t/>
            </a:r>
            <a:br>
              <a:rPr lang="ru-RU" sz="1400" b="1" dirty="0" smtClean="0">
                <a:solidFill>
                  <a:srgbClr val="000000"/>
                </a:solidFill>
              </a:rPr>
            </a:br>
            <a:r>
              <a:rPr lang="ru-RU" sz="1400" b="1" dirty="0" smtClean="0">
                <a:solidFill>
                  <a:srgbClr val="000000"/>
                </a:solidFill>
              </a:rPr>
              <a:t>разработаны </a:t>
            </a:r>
            <a:r>
              <a:rPr lang="ru-RU" sz="1400" b="1" dirty="0">
                <a:solidFill>
                  <a:srgbClr val="000000"/>
                </a:solidFill>
              </a:rPr>
              <a:t>первые четыре </a:t>
            </a:r>
            <a:r>
              <a:rPr lang="ru-RU" sz="1400" b="1" dirty="0" smtClean="0">
                <a:solidFill>
                  <a:srgbClr val="000000"/>
                </a:solidFill>
              </a:rPr>
              <a:t>методики</a:t>
            </a:r>
            <a:br>
              <a:rPr lang="ru-RU" sz="1400" b="1" dirty="0" smtClean="0">
                <a:solidFill>
                  <a:srgbClr val="000000"/>
                </a:solidFill>
              </a:rPr>
            </a:br>
            <a:r>
              <a:rPr lang="ru-RU" sz="1400" b="1" dirty="0" smtClean="0">
                <a:solidFill>
                  <a:srgbClr val="000000"/>
                </a:solidFill>
              </a:rPr>
              <a:t>формирования </a:t>
            </a:r>
            <a:r>
              <a:rPr lang="ru-RU" sz="1400" b="1" dirty="0">
                <a:solidFill>
                  <a:srgbClr val="000000"/>
                </a:solidFill>
              </a:rPr>
              <a:t>показателей ЕАЭС</a:t>
            </a:r>
            <a:endParaRPr lang="ru-RU" altLang="ru-RU" sz="1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107504" y="1160748"/>
            <a:ext cx="3930576" cy="1242914"/>
          </a:xfrm>
          <a:prstGeom prst="rect">
            <a:avLst/>
          </a:prstGeom>
          <a:solidFill>
            <a:srgbClr val="D6E3F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sz="1400" b="1" dirty="0">
                <a:solidFill>
                  <a:srgbClr val="0070C0"/>
                </a:solidFill>
              </a:rPr>
              <a:t>Ускорена работу по унификации </a:t>
            </a:r>
            <a:r>
              <a:rPr lang="ru-RU" sz="1400" b="1" dirty="0" smtClean="0">
                <a:solidFill>
                  <a:srgbClr val="0070C0"/>
                </a:solidFill>
              </a:rPr>
              <a:t/>
            </a:r>
            <a:br>
              <a:rPr lang="ru-RU" sz="1400" b="1" dirty="0" smtClean="0">
                <a:solidFill>
                  <a:srgbClr val="0070C0"/>
                </a:solidFill>
              </a:rPr>
            </a:br>
            <a:r>
              <a:rPr lang="ru-RU" sz="1400" b="1" dirty="0" smtClean="0">
                <a:solidFill>
                  <a:srgbClr val="0070C0"/>
                </a:solidFill>
              </a:rPr>
              <a:t>применяемых в </a:t>
            </a:r>
            <a:r>
              <a:rPr lang="ru-RU" sz="1400" b="1" dirty="0">
                <a:solidFill>
                  <a:srgbClr val="0070C0"/>
                </a:solidFill>
              </a:rPr>
              <a:t>ЕАЭС классификаций</a:t>
            </a:r>
            <a:r>
              <a:rPr lang="ru-RU" sz="1400" b="1" dirty="0">
                <a:solidFill>
                  <a:srgbClr val="000000"/>
                </a:solidFill>
              </a:rPr>
              <a:t> </a:t>
            </a:r>
            <a:r>
              <a:rPr lang="ru-RU" sz="1400" b="1" dirty="0" smtClean="0">
                <a:solidFill>
                  <a:srgbClr val="000000"/>
                </a:solidFill>
              </a:rPr>
              <a:t/>
            </a:r>
            <a:br>
              <a:rPr lang="ru-RU" sz="1400" b="1" dirty="0" smtClean="0">
                <a:solidFill>
                  <a:srgbClr val="000000"/>
                </a:solidFill>
              </a:rPr>
            </a:br>
            <a:r>
              <a:rPr lang="ru-RU" sz="1400" b="1" dirty="0" smtClean="0">
                <a:solidFill>
                  <a:srgbClr val="000000"/>
                </a:solidFill>
              </a:rPr>
              <a:t>(</a:t>
            </a:r>
            <a:r>
              <a:rPr lang="ru-RU" sz="1400" b="1" dirty="0">
                <a:solidFill>
                  <a:srgbClr val="000000"/>
                </a:solidFill>
              </a:rPr>
              <a:t>КИСЭ, </a:t>
            </a:r>
            <a:r>
              <a:rPr lang="en-US" sz="1400" b="1" dirty="0">
                <a:solidFill>
                  <a:srgbClr val="000000"/>
                </a:solidFill>
              </a:rPr>
              <a:t>NACE, rev.2)</a:t>
            </a:r>
            <a:endParaRPr lang="ru-RU" altLang="ru-RU" sz="1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122914" y="4977172"/>
            <a:ext cx="3930576" cy="1242914"/>
          </a:xfrm>
          <a:prstGeom prst="rect">
            <a:avLst/>
          </a:prstGeom>
          <a:solidFill>
            <a:srgbClr val="D6E3F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sz="1400" b="1" dirty="0">
                <a:solidFill>
                  <a:srgbClr val="0070C0"/>
                </a:solidFill>
              </a:rPr>
              <a:t>Подготовлено решение ВЕЭС </a:t>
            </a:r>
            <a:r>
              <a:rPr lang="ru-RU" sz="1400" b="1" dirty="0" smtClean="0">
                <a:solidFill>
                  <a:srgbClr val="0070C0"/>
                </a:solidFill>
              </a:rPr>
              <a:t/>
            </a:r>
            <a:br>
              <a:rPr lang="ru-RU" sz="1400" b="1" dirty="0" smtClean="0">
                <a:solidFill>
                  <a:srgbClr val="0070C0"/>
                </a:solidFill>
              </a:rPr>
            </a:br>
            <a:r>
              <a:rPr lang="ru-RU" sz="1400" b="1" dirty="0" smtClean="0">
                <a:solidFill>
                  <a:srgbClr val="0070C0"/>
                </a:solidFill>
              </a:rPr>
              <a:t>по </a:t>
            </a:r>
            <a:r>
              <a:rPr lang="ru-RU" sz="1400" b="1" dirty="0">
                <a:solidFill>
                  <a:srgbClr val="0070C0"/>
                </a:solidFill>
              </a:rPr>
              <a:t>проведению переписей населения </a:t>
            </a:r>
            <a:r>
              <a:rPr lang="ru-RU" sz="1400" b="1" dirty="0" smtClean="0">
                <a:solidFill>
                  <a:srgbClr val="0070C0"/>
                </a:solidFill>
              </a:rPr>
              <a:t/>
            </a:r>
            <a:br>
              <a:rPr lang="ru-RU" sz="1400" b="1" dirty="0" smtClean="0">
                <a:solidFill>
                  <a:srgbClr val="0070C0"/>
                </a:solidFill>
              </a:rPr>
            </a:br>
            <a:r>
              <a:rPr lang="ru-RU" sz="1400" b="1" dirty="0" smtClean="0">
                <a:solidFill>
                  <a:srgbClr val="0070C0"/>
                </a:solidFill>
              </a:rPr>
              <a:t>раунда </a:t>
            </a:r>
            <a:r>
              <a:rPr lang="ru-RU" sz="1400" b="1" dirty="0">
                <a:solidFill>
                  <a:srgbClr val="0070C0"/>
                </a:solidFill>
              </a:rPr>
              <a:t>2020 года в согласованные сроки</a:t>
            </a:r>
            <a:endParaRPr lang="ru-RU" altLang="ru-RU" sz="1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5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8310563" y="6477000"/>
            <a:ext cx="833437" cy="3810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17375E"/>
                </a:solidFill>
                <a:latin typeface="Arial" charset="0"/>
                <a:cs typeface="Arial" charset="0"/>
              </a:rPr>
              <a:t>| </a:t>
            </a:r>
            <a:r>
              <a:rPr lang="ru-RU" dirty="0">
                <a:solidFill>
                  <a:srgbClr val="032953"/>
                </a:solidFill>
                <a:latin typeface="Arial" charset="0"/>
                <a:cs typeface="Arial" charset="0"/>
              </a:rPr>
              <a:t> </a:t>
            </a:r>
            <a:fld id="{B9C6F137-FCBF-4F13-98BD-7A8638BA10DB}" type="slidenum">
              <a:rPr lang="ru-RU">
                <a:solidFill>
                  <a:srgbClr val="17375E"/>
                </a:solidFill>
                <a:latin typeface="Arial" charset="0"/>
                <a:cs typeface="Arial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ru-RU" dirty="0">
              <a:solidFill>
                <a:srgbClr val="032953"/>
              </a:solidFill>
              <a:latin typeface="Arial" charset="0"/>
              <a:cs typeface="Arial" charset="0"/>
            </a:endParaRPr>
          </a:p>
        </p:txBody>
      </p:sp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52796" y="16837"/>
            <a:ext cx="581025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34044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5285" y="81546"/>
            <a:ext cx="7092280" cy="648072"/>
          </a:xfrm>
        </p:spPr>
        <p:txBody>
          <a:bodyPr/>
          <a:lstStyle/>
          <a:p>
            <a:r>
              <a:rPr lang="ru-RU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Сотрудничество со </a:t>
            </a:r>
            <a:r>
              <a:rPr lang="ru-RU" sz="27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Статкомитетом</a:t>
            </a:r>
            <a:r>
              <a:rPr lang="ru-RU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СНГ</a:t>
            </a:r>
            <a:endParaRPr lang="ru-RU" sz="27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7" name="Picture 3" descr="C:\Users\Nichiporovich\Documents\2015\Командировки\Новосибирск\cis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552" y="1353119"/>
            <a:ext cx="7632848" cy="4041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5002069" y="1160748"/>
            <a:ext cx="4141931" cy="2505938"/>
          </a:xfrm>
          <a:prstGeom prst="rect">
            <a:avLst/>
          </a:prstGeom>
          <a:solidFill>
            <a:srgbClr val="D6E3F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sz="1400" b="1" dirty="0">
                <a:solidFill>
                  <a:srgbClr val="0070C0"/>
                </a:solidFill>
              </a:rPr>
              <a:t>Участие экспертов </a:t>
            </a:r>
            <a:r>
              <a:rPr lang="ru-RU" sz="1400" b="1" dirty="0" err="1">
                <a:solidFill>
                  <a:srgbClr val="0070C0"/>
                </a:solidFill>
              </a:rPr>
              <a:t>Статкомитета</a:t>
            </a:r>
            <a:r>
              <a:rPr lang="ru-RU" sz="1400" b="1" dirty="0">
                <a:solidFill>
                  <a:srgbClr val="0070C0"/>
                </a:solidFill>
              </a:rPr>
              <a:t> СНГ </a:t>
            </a:r>
            <a:r>
              <a:rPr lang="ru-RU" sz="1400" b="1" dirty="0" smtClean="0">
                <a:solidFill>
                  <a:srgbClr val="0070C0"/>
                </a:solidFill>
              </a:rPr>
              <a:t/>
            </a:r>
            <a:br>
              <a:rPr lang="ru-RU" sz="1400" b="1" dirty="0" smtClean="0">
                <a:solidFill>
                  <a:srgbClr val="0070C0"/>
                </a:solidFill>
              </a:rPr>
            </a:br>
            <a:r>
              <a:rPr lang="ru-RU" sz="1400" b="1" dirty="0" smtClean="0">
                <a:solidFill>
                  <a:srgbClr val="0070C0"/>
                </a:solidFill>
              </a:rPr>
              <a:t>в </a:t>
            </a:r>
            <a:r>
              <a:rPr lang="ru-RU" sz="1400" b="1" dirty="0">
                <a:solidFill>
                  <a:srgbClr val="0070C0"/>
                </a:solidFill>
              </a:rPr>
              <a:t>заседаниях консультативных </a:t>
            </a:r>
            <a:r>
              <a:rPr lang="ru-RU" sz="1400" b="1" dirty="0" smtClean="0">
                <a:solidFill>
                  <a:srgbClr val="0070C0"/>
                </a:solidFill>
              </a:rPr>
              <a:t>органов</a:t>
            </a:r>
            <a:br>
              <a:rPr lang="ru-RU" sz="1400" b="1" dirty="0" smtClean="0">
                <a:solidFill>
                  <a:srgbClr val="0070C0"/>
                </a:solidFill>
              </a:rPr>
            </a:br>
            <a:r>
              <a:rPr lang="ru-RU" sz="1400" b="1" dirty="0" smtClean="0">
                <a:solidFill>
                  <a:srgbClr val="0070C0"/>
                </a:solidFill>
              </a:rPr>
              <a:t> </a:t>
            </a:r>
            <a:r>
              <a:rPr lang="ru-RU" sz="1400" b="1" dirty="0">
                <a:solidFill>
                  <a:srgbClr val="0070C0"/>
                </a:solidFill>
              </a:rPr>
              <a:t>при Коллегии ЕЭК </a:t>
            </a:r>
            <a:r>
              <a:rPr lang="ru-RU" sz="1400" b="1" dirty="0"/>
              <a:t>повышает эффективность </a:t>
            </a:r>
            <a:r>
              <a:rPr lang="ru-RU" sz="1400" b="1" dirty="0" smtClean="0"/>
              <a:t/>
            </a:r>
            <a:br>
              <a:rPr lang="ru-RU" sz="1400" b="1" dirty="0" smtClean="0"/>
            </a:br>
            <a:r>
              <a:rPr lang="ru-RU" sz="1400" b="1" dirty="0" smtClean="0"/>
              <a:t>совместной </a:t>
            </a:r>
            <a:r>
              <a:rPr lang="ru-RU" sz="1400" b="1" dirty="0" smtClean="0"/>
              <a:t>работы</a:t>
            </a:r>
            <a:br>
              <a:rPr lang="ru-RU" sz="1400" b="1" dirty="0" smtClean="0"/>
            </a:br>
            <a:r>
              <a:rPr lang="ru-RU" sz="1400" b="1" dirty="0" smtClean="0"/>
              <a:t>(</a:t>
            </a:r>
            <a:r>
              <a:rPr lang="ru-RU" sz="1400" b="1" dirty="0">
                <a:solidFill>
                  <a:srgbClr val="0070C0"/>
                </a:solidFill>
              </a:rPr>
              <a:t>рекомендации </a:t>
            </a:r>
            <a:r>
              <a:rPr lang="ru-RU" sz="1400" b="1" dirty="0" smtClean="0">
                <a:solidFill>
                  <a:srgbClr val="0070C0"/>
                </a:solidFill>
              </a:rPr>
              <a:t>Коллегии </a:t>
            </a:r>
            <a:r>
              <a:rPr lang="ru-RU" sz="1400" b="1" dirty="0">
                <a:solidFill>
                  <a:srgbClr val="0070C0"/>
                </a:solidFill>
              </a:rPr>
              <a:t>ЕЭК </a:t>
            </a:r>
            <a:r>
              <a:rPr lang="ru-RU" sz="1400" b="1" dirty="0" smtClean="0">
                <a:solidFill>
                  <a:srgbClr val="0070C0"/>
                </a:solidFill>
              </a:rPr>
              <a:t/>
            </a:r>
            <a:br>
              <a:rPr lang="ru-RU" sz="1400" b="1" dirty="0" smtClean="0">
                <a:solidFill>
                  <a:srgbClr val="0070C0"/>
                </a:solidFill>
              </a:rPr>
            </a:br>
            <a:r>
              <a:rPr lang="ru-RU" sz="1400" b="1" dirty="0" smtClean="0">
                <a:solidFill>
                  <a:srgbClr val="0070C0"/>
                </a:solidFill>
              </a:rPr>
              <a:t>по </a:t>
            </a:r>
            <a:r>
              <a:rPr lang="ru-RU" sz="1400" b="1" dirty="0">
                <a:solidFill>
                  <a:srgbClr val="0070C0"/>
                </a:solidFill>
              </a:rPr>
              <a:t>перечню </a:t>
            </a:r>
            <a:r>
              <a:rPr lang="ru-RU" sz="1400" b="1" dirty="0" smtClean="0">
                <a:solidFill>
                  <a:srgbClr val="0070C0"/>
                </a:solidFill>
              </a:rPr>
              <a:t>показателей</a:t>
            </a:r>
            <a:br>
              <a:rPr lang="ru-RU" sz="1400" b="1" dirty="0" smtClean="0">
                <a:solidFill>
                  <a:srgbClr val="0070C0"/>
                </a:solidFill>
              </a:rPr>
            </a:br>
            <a:r>
              <a:rPr lang="ru-RU" sz="1400" b="1" dirty="0" smtClean="0">
                <a:solidFill>
                  <a:srgbClr val="0070C0"/>
                </a:solidFill>
              </a:rPr>
              <a:t> </a:t>
            </a:r>
            <a:r>
              <a:rPr lang="ru-RU" sz="1400" b="1" dirty="0">
                <a:solidFill>
                  <a:srgbClr val="0070C0"/>
                </a:solidFill>
              </a:rPr>
              <a:t>и атрибутов </a:t>
            </a:r>
            <a:r>
              <a:rPr lang="ru-RU" sz="1400" b="1" dirty="0" err="1">
                <a:solidFill>
                  <a:srgbClr val="0070C0"/>
                </a:solidFill>
              </a:rPr>
              <a:t>статнаблюдения</a:t>
            </a:r>
            <a:r>
              <a:rPr lang="ru-RU" sz="1400" b="1" dirty="0">
                <a:solidFill>
                  <a:srgbClr val="0070C0"/>
                </a:solidFill>
              </a:rPr>
              <a:t> </a:t>
            </a:r>
            <a:r>
              <a:rPr lang="ru-RU" sz="1400" b="1" dirty="0" smtClean="0">
                <a:solidFill>
                  <a:srgbClr val="0070C0"/>
                </a:solidFill>
              </a:rPr>
              <a:t>за</a:t>
            </a:r>
            <a:br>
              <a:rPr lang="ru-RU" sz="1400" b="1" dirty="0" smtClean="0">
                <a:solidFill>
                  <a:srgbClr val="0070C0"/>
                </a:solidFill>
              </a:rPr>
            </a:br>
            <a:r>
              <a:rPr lang="ru-RU" sz="1400" b="1" dirty="0" smtClean="0">
                <a:solidFill>
                  <a:srgbClr val="0070C0"/>
                </a:solidFill>
              </a:rPr>
              <a:t> </a:t>
            </a:r>
            <a:r>
              <a:rPr lang="ru-RU" sz="1400" b="1" dirty="0">
                <a:solidFill>
                  <a:srgbClr val="0070C0"/>
                </a:solidFill>
              </a:rPr>
              <a:t>взаимной торговлей товарами,</a:t>
            </a:r>
            <a:r>
              <a:rPr lang="ru-RU" sz="1400" b="1" dirty="0"/>
              <a:t> </a:t>
            </a:r>
            <a:r>
              <a:rPr lang="ru-RU" sz="1400" b="1" dirty="0" smtClean="0"/>
              <a:t/>
            </a:r>
            <a:br>
              <a:rPr lang="ru-RU" sz="1400" b="1" dirty="0" smtClean="0"/>
            </a:br>
            <a:r>
              <a:rPr lang="ru-RU" sz="1400" b="1" dirty="0" smtClean="0"/>
              <a:t>а </a:t>
            </a:r>
            <a:r>
              <a:rPr lang="ru-RU" sz="1400" b="1" dirty="0"/>
              <a:t>также методам проведения </a:t>
            </a:r>
            <a:r>
              <a:rPr lang="ru-RU" sz="1400" b="1" dirty="0" err="1" smtClean="0"/>
              <a:t>досчетов</a:t>
            </a:r>
            <a:r>
              <a:rPr lang="ru-RU" sz="1400" b="1" dirty="0" smtClean="0"/>
              <a:t/>
            </a:r>
            <a:br>
              <a:rPr lang="ru-RU" sz="1400" b="1" dirty="0" smtClean="0"/>
            </a:br>
            <a:r>
              <a:rPr lang="ru-RU" sz="1400" b="1" dirty="0" err="1" smtClean="0"/>
              <a:t>неучтеных</a:t>
            </a:r>
            <a:r>
              <a:rPr lang="ru-RU" sz="1400" b="1" dirty="0" smtClean="0"/>
              <a:t> объемов </a:t>
            </a:r>
            <a:r>
              <a:rPr lang="ru-RU" sz="1400" b="1" dirty="0"/>
              <a:t>внешней и взаимной </a:t>
            </a:r>
            <a:r>
              <a:rPr lang="ru-RU" sz="1400" b="1" dirty="0" smtClean="0"/>
              <a:t/>
            </a:r>
            <a:br>
              <a:rPr lang="ru-RU" sz="1400" b="1" dirty="0" smtClean="0"/>
            </a:br>
            <a:r>
              <a:rPr lang="ru-RU" sz="1400" b="1" dirty="0" smtClean="0"/>
              <a:t>торговли </a:t>
            </a:r>
            <a:r>
              <a:rPr lang="ru-RU" sz="1400" b="1" dirty="0"/>
              <a:t>товарами)</a:t>
            </a:r>
            <a:endParaRPr lang="ru-RU" altLang="ru-RU" sz="1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5002068" y="4041068"/>
            <a:ext cx="4141931" cy="2448272"/>
          </a:xfrm>
          <a:prstGeom prst="rect">
            <a:avLst/>
          </a:prstGeom>
          <a:solidFill>
            <a:srgbClr val="D6E3F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sz="1400" b="1" dirty="0"/>
              <a:t>Работа по сопоставимости данных </a:t>
            </a:r>
            <a:r>
              <a:rPr lang="ru-RU" sz="1400" b="1" dirty="0" smtClean="0"/>
              <a:t/>
            </a:r>
            <a:br>
              <a:rPr lang="ru-RU" sz="1400" b="1" dirty="0" smtClean="0"/>
            </a:br>
            <a:r>
              <a:rPr lang="ru-RU" sz="1400" b="1" dirty="0" smtClean="0"/>
              <a:t>взаимной торговли</a:t>
            </a:r>
            <a:br>
              <a:rPr lang="ru-RU" sz="1400" b="1" dirty="0" smtClean="0"/>
            </a:br>
            <a:r>
              <a:rPr lang="ru-RU" sz="1400" b="1" dirty="0" smtClean="0"/>
              <a:t>позволила </a:t>
            </a:r>
            <a:r>
              <a:rPr lang="ru-RU" sz="1400" b="1" dirty="0"/>
              <a:t>начиная с 2015 </a:t>
            </a:r>
            <a:r>
              <a:rPr lang="ru-RU" sz="1400" b="1" dirty="0" smtClean="0"/>
              <a:t>года</a:t>
            </a:r>
            <a:br>
              <a:rPr lang="ru-RU" sz="1400" b="1" dirty="0" smtClean="0"/>
            </a:br>
            <a:r>
              <a:rPr lang="ru-RU" sz="1400" b="1" dirty="0" smtClean="0">
                <a:solidFill>
                  <a:srgbClr val="0070C0"/>
                </a:solidFill>
              </a:rPr>
              <a:t>отказаться </a:t>
            </a:r>
            <a:r>
              <a:rPr lang="ru-RU" sz="1400" b="1" dirty="0">
                <a:solidFill>
                  <a:srgbClr val="0070C0"/>
                </a:solidFill>
              </a:rPr>
              <a:t>от использования в </a:t>
            </a:r>
            <a:r>
              <a:rPr lang="ru-RU" sz="1400" b="1" dirty="0" smtClean="0">
                <a:solidFill>
                  <a:srgbClr val="0070C0"/>
                </a:solidFill>
              </a:rPr>
              <a:t>качестве</a:t>
            </a:r>
            <a:br>
              <a:rPr lang="ru-RU" sz="1400" b="1" dirty="0" smtClean="0">
                <a:solidFill>
                  <a:srgbClr val="0070C0"/>
                </a:solidFill>
              </a:rPr>
            </a:br>
            <a:r>
              <a:rPr lang="ru-RU" sz="1400" b="1" dirty="0" smtClean="0">
                <a:solidFill>
                  <a:srgbClr val="0070C0"/>
                </a:solidFill>
              </a:rPr>
              <a:t>данных </a:t>
            </a:r>
            <a:r>
              <a:rPr lang="ru-RU" sz="1400" b="1" dirty="0">
                <a:solidFill>
                  <a:srgbClr val="0070C0"/>
                </a:solidFill>
              </a:rPr>
              <a:t>о взаимной торговли </a:t>
            </a:r>
            <a:r>
              <a:rPr lang="ru-RU" sz="1400" b="1" dirty="0" smtClean="0">
                <a:solidFill>
                  <a:srgbClr val="0070C0"/>
                </a:solidFill>
              </a:rPr>
              <a:t/>
            </a:r>
            <a:br>
              <a:rPr lang="ru-RU" sz="1400" b="1" dirty="0" smtClean="0">
                <a:solidFill>
                  <a:srgbClr val="0070C0"/>
                </a:solidFill>
              </a:rPr>
            </a:br>
            <a:r>
              <a:rPr lang="ru-RU" sz="1400" b="1" dirty="0" smtClean="0">
                <a:solidFill>
                  <a:srgbClr val="0070C0"/>
                </a:solidFill>
              </a:rPr>
              <a:t>Российской </a:t>
            </a:r>
            <a:r>
              <a:rPr lang="ru-RU" sz="1400" b="1" dirty="0">
                <a:solidFill>
                  <a:srgbClr val="0070C0"/>
                </a:solidFill>
              </a:rPr>
              <a:t>Федерации «зеркальных» </a:t>
            </a:r>
            <a:r>
              <a:rPr lang="ru-RU" sz="1400" b="1" dirty="0" smtClean="0">
                <a:solidFill>
                  <a:srgbClr val="0070C0"/>
                </a:solidFill>
              </a:rPr>
              <a:t/>
            </a:r>
            <a:br>
              <a:rPr lang="ru-RU" sz="1400" b="1" dirty="0" smtClean="0">
                <a:solidFill>
                  <a:srgbClr val="0070C0"/>
                </a:solidFill>
              </a:rPr>
            </a:br>
            <a:r>
              <a:rPr lang="ru-RU" sz="1400" b="1" dirty="0" smtClean="0">
                <a:solidFill>
                  <a:srgbClr val="0070C0"/>
                </a:solidFill>
              </a:rPr>
              <a:t>данных </a:t>
            </a:r>
            <a:r>
              <a:rPr lang="ru-RU" sz="1400" b="1" dirty="0" smtClean="0"/>
              <a:t>Республики </a:t>
            </a:r>
            <a:r>
              <a:rPr lang="ru-RU" sz="1400" b="1" dirty="0"/>
              <a:t>Беларусь и </a:t>
            </a:r>
            <a:r>
              <a:rPr lang="ru-RU" sz="1400" b="1" dirty="0" smtClean="0"/>
              <a:t/>
            </a:r>
            <a:br>
              <a:rPr lang="ru-RU" sz="1400" b="1" dirty="0" smtClean="0"/>
            </a:br>
            <a:r>
              <a:rPr lang="ru-RU" sz="1400" b="1" dirty="0" smtClean="0"/>
              <a:t>Республики </a:t>
            </a:r>
            <a:r>
              <a:rPr lang="ru-RU" sz="1400" b="1" dirty="0"/>
              <a:t>Казахстан </a:t>
            </a:r>
            <a:r>
              <a:rPr lang="ru-RU" sz="1400" b="1" dirty="0" smtClean="0"/>
              <a:t>при формировании</a:t>
            </a:r>
            <a:br>
              <a:rPr lang="ru-RU" sz="1400" b="1" dirty="0" smtClean="0"/>
            </a:br>
            <a:r>
              <a:rPr lang="ru-RU" sz="1400" b="1" dirty="0" smtClean="0"/>
              <a:t>данных </a:t>
            </a:r>
            <a:r>
              <a:rPr lang="ru-RU" sz="1400" b="1" dirty="0"/>
              <a:t>о взаимной торговле </a:t>
            </a:r>
            <a:r>
              <a:rPr lang="ru-RU" sz="1400" b="1" dirty="0" smtClean="0"/>
              <a:t/>
            </a:r>
            <a:br>
              <a:rPr lang="ru-RU" sz="1400" b="1" dirty="0" smtClean="0"/>
            </a:br>
            <a:r>
              <a:rPr lang="ru-RU" sz="1400" b="1" dirty="0" smtClean="0"/>
              <a:t>товарами </a:t>
            </a:r>
            <a:r>
              <a:rPr lang="ru-RU" sz="1400" b="1" dirty="0"/>
              <a:t>ЕАЭС</a:t>
            </a:r>
            <a:endParaRPr lang="ru-RU" altLang="ru-RU" sz="1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5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8310562" y="6477000"/>
            <a:ext cx="833437" cy="3810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17375E"/>
                </a:solidFill>
                <a:latin typeface="Arial" charset="0"/>
                <a:cs typeface="Arial" charset="0"/>
              </a:rPr>
              <a:t>| </a:t>
            </a:r>
            <a:r>
              <a:rPr lang="ru-RU" dirty="0">
                <a:solidFill>
                  <a:srgbClr val="032953"/>
                </a:solidFill>
                <a:latin typeface="Arial" charset="0"/>
                <a:cs typeface="Arial" charset="0"/>
              </a:rPr>
              <a:t> </a:t>
            </a:r>
            <a:fld id="{B9C6F137-FCBF-4F13-98BD-7A8638BA10DB}" type="slidenum">
              <a:rPr lang="ru-RU">
                <a:solidFill>
                  <a:srgbClr val="17375E"/>
                </a:solidFill>
                <a:latin typeface="Arial" charset="0"/>
                <a:cs typeface="Arial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ru-RU" dirty="0">
              <a:solidFill>
                <a:srgbClr val="032953"/>
              </a:solidFill>
              <a:latin typeface="Arial" charset="0"/>
              <a:cs typeface="Arial" charset="0"/>
            </a:endParaRPr>
          </a:p>
        </p:txBody>
      </p:sp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62973" y="15032"/>
            <a:ext cx="581025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04555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1207" y="81546"/>
            <a:ext cx="7092280" cy="648072"/>
          </a:xfrm>
        </p:spPr>
        <p:txBody>
          <a:bodyPr/>
          <a:lstStyle/>
          <a:p>
            <a:r>
              <a:rPr lang="ru-RU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Сотрудничество со </a:t>
            </a:r>
            <a:r>
              <a:rPr lang="ru-RU" sz="27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Статкомитетом</a:t>
            </a:r>
            <a:r>
              <a:rPr lang="ru-RU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СНГ</a:t>
            </a:r>
            <a:endParaRPr lang="ru-RU" sz="27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7" name="Picture 3" descr="C:\Users\Nichiporovich\Documents\2015\Командировки\Новосибирск\cis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98" y="2168860"/>
            <a:ext cx="6251640" cy="3133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179512" y="879827"/>
            <a:ext cx="8784976" cy="11090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b="1" dirty="0">
                <a:solidFill>
                  <a:srgbClr val="0070C0"/>
                </a:solidFill>
              </a:rPr>
              <a:t>Дальнейшее развитие Евразийской статистической системы </a:t>
            </a:r>
            <a:r>
              <a:rPr lang="ru-RU" b="1" dirty="0" smtClean="0">
                <a:solidFill>
                  <a:srgbClr val="0070C0"/>
                </a:solidFill>
              </a:rPr>
              <a:t/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в </a:t>
            </a:r>
            <a:r>
              <a:rPr lang="ru-RU" b="1" dirty="0">
                <a:solidFill>
                  <a:srgbClr val="0070C0"/>
                </a:solidFill>
              </a:rPr>
              <a:t>рамках сотрудничества ЕЭК со </a:t>
            </a:r>
            <a:r>
              <a:rPr lang="ru-RU" b="1" dirty="0" err="1">
                <a:solidFill>
                  <a:srgbClr val="0070C0"/>
                </a:solidFill>
              </a:rPr>
              <a:t>Статкомитетом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smtClean="0">
                <a:solidFill>
                  <a:srgbClr val="0070C0"/>
                </a:solidFill>
              </a:rPr>
              <a:t>СНГ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 </a:t>
            </a:r>
            <a:r>
              <a:rPr lang="ru-RU" b="1" dirty="0"/>
              <a:t>будет основываться на объединении экспертных ресурсов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и </a:t>
            </a:r>
            <a:r>
              <a:rPr lang="ru-RU" b="1" dirty="0"/>
              <a:t>координации действий </a:t>
            </a:r>
            <a:r>
              <a:rPr lang="ru-RU" b="1" dirty="0" smtClean="0"/>
              <a:t>по:</a:t>
            </a:r>
            <a:endParaRPr lang="ru-RU" alt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1" name="Rectangle 4"/>
          <p:cNvSpPr>
            <a:spLocks noChangeArrowheads="1"/>
          </p:cNvSpPr>
          <p:nvPr/>
        </p:nvSpPr>
        <p:spPr bwMode="auto">
          <a:xfrm>
            <a:off x="4306664" y="2276872"/>
            <a:ext cx="4752517" cy="621457"/>
          </a:xfrm>
          <a:prstGeom prst="rect">
            <a:avLst/>
          </a:prstGeom>
          <a:solidFill>
            <a:srgbClr val="D6E3F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sz="1600" b="1" dirty="0">
                <a:solidFill>
                  <a:srgbClr val="0070C0"/>
                </a:solidFill>
              </a:rPr>
              <a:t>разработке долгосрочных программ развития</a:t>
            </a:r>
            <a:endParaRPr lang="ru-RU" altLang="ru-RU" sz="1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4332585" y="3320988"/>
            <a:ext cx="4752516" cy="1031077"/>
          </a:xfrm>
          <a:prstGeom prst="rect">
            <a:avLst/>
          </a:prstGeom>
          <a:solidFill>
            <a:srgbClr val="D6E3F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sz="1600" b="1" dirty="0">
                <a:solidFill>
                  <a:srgbClr val="0070C0"/>
                </a:solidFill>
              </a:rPr>
              <a:t>обеспечению сопоставимости </a:t>
            </a:r>
            <a:r>
              <a:rPr lang="ru-RU" sz="1600" b="1" dirty="0" smtClean="0">
                <a:solidFill>
                  <a:srgbClr val="0070C0"/>
                </a:solidFill>
              </a:rPr>
              <a:t/>
            </a:r>
            <a:br>
              <a:rPr lang="ru-RU" sz="1600" b="1" dirty="0" smtClean="0">
                <a:solidFill>
                  <a:srgbClr val="0070C0"/>
                </a:solidFill>
              </a:rPr>
            </a:br>
            <a:r>
              <a:rPr lang="ru-RU" sz="1600" b="1" dirty="0" smtClean="0">
                <a:solidFill>
                  <a:srgbClr val="0070C0"/>
                </a:solidFill>
              </a:rPr>
              <a:t>официальной </a:t>
            </a:r>
            <a:r>
              <a:rPr lang="ru-RU" sz="1600" b="1" dirty="0">
                <a:solidFill>
                  <a:srgbClr val="0070C0"/>
                </a:solidFill>
              </a:rPr>
              <a:t>статистической информации </a:t>
            </a:r>
            <a:r>
              <a:rPr lang="ru-RU" sz="1600" b="1" dirty="0" smtClean="0">
                <a:solidFill>
                  <a:srgbClr val="0070C0"/>
                </a:solidFill>
              </a:rPr>
              <a:t/>
            </a:r>
            <a:br>
              <a:rPr lang="ru-RU" sz="1600" b="1" dirty="0" smtClean="0">
                <a:solidFill>
                  <a:srgbClr val="0070C0"/>
                </a:solidFill>
              </a:rPr>
            </a:br>
            <a:r>
              <a:rPr lang="ru-RU" sz="1600" b="1" dirty="0" smtClean="0">
                <a:solidFill>
                  <a:srgbClr val="0070C0"/>
                </a:solidFill>
              </a:rPr>
              <a:t>государств </a:t>
            </a:r>
            <a:r>
              <a:rPr lang="ru-RU" sz="1600" b="1" dirty="0">
                <a:solidFill>
                  <a:srgbClr val="0070C0"/>
                </a:solidFill>
              </a:rPr>
              <a:t>– членов ЕАЭС</a:t>
            </a:r>
            <a:endParaRPr lang="ru-RU" altLang="ru-RU" sz="1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4319972" y="4744433"/>
            <a:ext cx="4752516" cy="1116124"/>
          </a:xfrm>
          <a:prstGeom prst="rect">
            <a:avLst/>
          </a:prstGeom>
          <a:solidFill>
            <a:srgbClr val="D6E3F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sz="1600" b="1" dirty="0">
                <a:solidFill>
                  <a:srgbClr val="0070C0"/>
                </a:solidFill>
              </a:rPr>
              <a:t>применению уполномоченными </a:t>
            </a:r>
            <a:r>
              <a:rPr lang="ru-RU" sz="1600" b="1" dirty="0" smtClean="0">
                <a:solidFill>
                  <a:srgbClr val="0070C0"/>
                </a:solidFill>
              </a:rPr>
              <a:t>органами</a:t>
            </a:r>
            <a:br>
              <a:rPr lang="ru-RU" sz="1600" b="1" dirty="0" smtClean="0">
                <a:solidFill>
                  <a:srgbClr val="0070C0"/>
                </a:solidFill>
              </a:rPr>
            </a:br>
            <a:r>
              <a:rPr lang="ru-RU" sz="1600" b="1" dirty="0" smtClean="0">
                <a:solidFill>
                  <a:srgbClr val="0070C0"/>
                </a:solidFill>
              </a:rPr>
              <a:t>государств – членов ЕАЭС </a:t>
            </a:r>
            <a:br>
              <a:rPr lang="ru-RU" sz="1600" b="1" dirty="0" smtClean="0">
                <a:solidFill>
                  <a:srgbClr val="0070C0"/>
                </a:solidFill>
              </a:rPr>
            </a:br>
            <a:r>
              <a:rPr lang="ru-RU" sz="1600" b="1" dirty="0" smtClean="0">
                <a:solidFill>
                  <a:srgbClr val="0070C0"/>
                </a:solidFill>
              </a:rPr>
              <a:t>единых</a:t>
            </a:r>
            <a:r>
              <a:rPr lang="ru-RU" sz="1600" b="1" dirty="0">
                <a:solidFill>
                  <a:srgbClr val="0070C0"/>
                </a:solidFill>
              </a:rPr>
              <a:t>, сопоставимых на </a:t>
            </a:r>
            <a:r>
              <a:rPr lang="ru-RU" sz="1600" b="1" dirty="0" smtClean="0">
                <a:solidFill>
                  <a:srgbClr val="0070C0"/>
                </a:solidFill>
              </a:rPr>
              <a:t>международном</a:t>
            </a:r>
            <a:br>
              <a:rPr lang="ru-RU" sz="1600" b="1" dirty="0" smtClean="0">
                <a:solidFill>
                  <a:srgbClr val="0070C0"/>
                </a:solidFill>
              </a:rPr>
            </a:br>
            <a:r>
              <a:rPr lang="ru-RU" sz="1600" b="1" dirty="0" smtClean="0">
                <a:solidFill>
                  <a:srgbClr val="0070C0"/>
                </a:solidFill>
              </a:rPr>
              <a:t> уровне стандартов</a:t>
            </a:r>
            <a:endParaRPr lang="ru-RU" altLang="ru-RU" sz="1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8310563" y="6477000"/>
            <a:ext cx="833437" cy="3810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17375E"/>
                </a:solidFill>
                <a:latin typeface="Arial" charset="0"/>
                <a:cs typeface="Arial" charset="0"/>
              </a:rPr>
              <a:t>| </a:t>
            </a:r>
            <a:r>
              <a:rPr lang="ru-RU" dirty="0">
                <a:solidFill>
                  <a:srgbClr val="032953"/>
                </a:solidFill>
                <a:latin typeface="Arial" charset="0"/>
                <a:cs typeface="Arial" charset="0"/>
              </a:rPr>
              <a:t> </a:t>
            </a:r>
            <a:fld id="{B9C6F137-FCBF-4F13-98BD-7A8638BA10DB}" type="slidenum">
              <a:rPr lang="ru-RU">
                <a:solidFill>
                  <a:srgbClr val="17375E"/>
                </a:solidFill>
                <a:latin typeface="Arial" charset="0"/>
                <a:cs typeface="Arial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ru-RU" dirty="0">
              <a:solidFill>
                <a:srgbClr val="032953"/>
              </a:solidFill>
              <a:latin typeface="Arial" charset="0"/>
              <a:cs typeface="Arial" charset="0"/>
            </a:endParaRPr>
          </a:p>
        </p:txBody>
      </p:sp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41507" y="0"/>
            <a:ext cx="581025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36428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Прямоугольник 46"/>
          <p:cNvSpPr>
            <a:spLocks noChangeArrowheads="1"/>
          </p:cNvSpPr>
          <p:nvPr/>
        </p:nvSpPr>
        <p:spPr bwMode="auto">
          <a:xfrm>
            <a:off x="1941081" y="-48131"/>
            <a:ext cx="6366503" cy="907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5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Евразийская система статистики </a:t>
            </a:r>
            <a:r>
              <a:rPr lang="ru-RU" sz="25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5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5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современном</a:t>
            </a:r>
            <a:r>
              <a:rPr lang="ru-RU" sz="25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этапе</a:t>
            </a:r>
          </a:p>
        </p:txBody>
      </p:sp>
      <p:pic>
        <p:nvPicPr>
          <p:cNvPr id="4403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62015" y="0"/>
            <a:ext cx="581025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379701" y="1223734"/>
            <a:ext cx="5226566" cy="468052"/>
          </a:xfrm>
          <a:prstGeom prst="rect">
            <a:avLst/>
          </a:prstGeom>
          <a:solidFill>
            <a:srgbClr val="9AB5E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altLang="ru-RU" sz="2000" b="1" dirty="0" smtClean="0"/>
              <a:t>Департамент статистики</a:t>
            </a:r>
            <a:endParaRPr lang="ru-RU" altLang="ru-RU" sz="2000" b="1" dirty="0"/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199009" y="3113376"/>
            <a:ext cx="2088232" cy="103570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altLang="ru-RU" sz="1600" b="1" dirty="0" smtClean="0">
                <a:solidFill>
                  <a:schemeClr val="tx2">
                    <a:lumMod val="75000"/>
                  </a:schemeClr>
                </a:solidFill>
              </a:rPr>
              <a:t>Отдел </a:t>
            </a:r>
          </a:p>
          <a:p>
            <a:pPr algn="ctr" eaLnBrk="1" hangingPunct="1"/>
            <a:r>
              <a:rPr lang="ru-RU" altLang="ru-RU" sz="1600" b="1" dirty="0" smtClean="0">
                <a:solidFill>
                  <a:schemeClr val="tx2">
                    <a:lumMod val="75000"/>
                  </a:schemeClr>
                </a:solidFill>
              </a:rPr>
              <a:t>экономической </a:t>
            </a:r>
          </a:p>
          <a:p>
            <a:pPr algn="ctr" eaLnBrk="1" hangingPunct="1"/>
            <a:r>
              <a:rPr lang="ru-RU" altLang="ru-RU" sz="1600" b="1" dirty="0" smtClean="0">
                <a:solidFill>
                  <a:schemeClr val="tx2">
                    <a:lumMod val="75000"/>
                  </a:schemeClr>
                </a:solidFill>
              </a:rPr>
              <a:t>статистики</a:t>
            </a:r>
          </a:p>
          <a:p>
            <a:pPr algn="ctr" eaLnBrk="1" hangingPunct="1"/>
            <a:r>
              <a:rPr lang="ru-RU" altLang="ru-RU" sz="1600" b="1" dirty="0">
                <a:solidFill>
                  <a:schemeClr val="tx2">
                    <a:lumMod val="75000"/>
                  </a:schemeClr>
                </a:solidFill>
              </a:rPr>
              <a:t>и</a:t>
            </a:r>
            <a:r>
              <a:rPr lang="ru-RU" altLang="ru-RU" sz="1600" b="1" dirty="0" smtClean="0">
                <a:solidFill>
                  <a:schemeClr val="tx2">
                    <a:lumMod val="75000"/>
                  </a:schemeClr>
                </a:solidFill>
              </a:rPr>
              <a:t> сводных работ</a:t>
            </a:r>
            <a:endParaRPr lang="ru-RU" altLang="ru-RU" sz="1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4922510" y="1700808"/>
            <a:ext cx="0" cy="72008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1243125" y="2441186"/>
            <a:ext cx="682197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Rectangle 4"/>
          <p:cNvSpPr>
            <a:spLocks noChangeArrowheads="1"/>
          </p:cNvSpPr>
          <p:nvPr/>
        </p:nvSpPr>
        <p:spPr bwMode="auto">
          <a:xfrm>
            <a:off x="2411101" y="3113376"/>
            <a:ext cx="2088232" cy="105852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altLang="ru-RU" sz="1600" b="1" dirty="0">
                <a:solidFill>
                  <a:schemeClr val="tx2">
                    <a:lumMod val="75000"/>
                  </a:schemeClr>
                </a:solidFill>
              </a:rPr>
              <a:t>Отдел отраслевой </a:t>
            </a:r>
          </a:p>
          <a:p>
            <a:pPr algn="ctr" eaLnBrk="1" hangingPunct="1"/>
            <a:r>
              <a:rPr lang="ru-RU" altLang="ru-RU" sz="1600" b="1" dirty="0">
                <a:solidFill>
                  <a:schemeClr val="tx2">
                    <a:lumMod val="75000"/>
                  </a:schemeClr>
                </a:solidFill>
              </a:rPr>
              <a:t>и социально-</a:t>
            </a:r>
          </a:p>
          <a:p>
            <a:pPr algn="ctr" eaLnBrk="1" hangingPunct="1"/>
            <a:r>
              <a:rPr lang="ru-RU" altLang="ru-RU" sz="1600" b="1" dirty="0" smtClean="0">
                <a:solidFill>
                  <a:schemeClr val="tx2">
                    <a:lumMod val="75000"/>
                  </a:schemeClr>
                </a:solidFill>
              </a:rPr>
              <a:t>демографической </a:t>
            </a:r>
            <a:endParaRPr lang="ru-RU" altLang="ru-RU" sz="1600" b="1" dirty="0">
              <a:solidFill>
                <a:schemeClr val="tx2">
                  <a:lumMod val="75000"/>
                </a:schemeClr>
              </a:solidFill>
            </a:endParaRPr>
          </a:p>
          <a:p>
            <a:pPr algn="ctr" eaLnBrk="1" hangingPunct="1"/>
            <a:r>
              <a:rPr lang="ru-RU" altLang="ru-RU" sz="1600" b="1" dirty="0">
                <a:solidFill>
                  <a:schemeClr val="tx2">
                    <a:lumMod val="75000"/>
                  </a:schemeClr>
                </a:solidFill>
              </a:rPr>
              <a:t>статистики</a:t>
            </a:r>
          </a:p>
        </p:txBody>
      </p:sp>
      <p:sp>
        <p:nvSpPr>
          <p:cNvPr id="31" name="Rectangle 4"/>
          <p:cNvSpPr>
            <a:spLocks noChangeArrowheads="1"/>
          </p:cNvSpPr>
          <p:nvPr/>
        </p:nvSpPr>
        <p:spPr bwMode="auto">
          <a:xfrm>
            <a:off x="4658775" y="3126045"/>
            <a:ext cx="2088232" cy="104585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altLang="ru-RU" sz="1600" b="1" dirty="0" smtClean="0">
                <a:solidFill>
                  <a:schemeClr val="tx2">
                    <a:lumMod val="75000"/>
                  </a:schemeClr>
                </a:solidFill>
              </a:rPr>
              <a:t>Отдел </a:t>
            </a:r>
          </a:p>
          <a:p>
            <a:pPr algn="ctr" eaLnBrk="1" hangingPunct="1"/>
            <a:r>
              <a:rPr lang="ru-RU" altLang="ru-RU" sz="1600" b="1" dirty="0" smtClean="0">
                <a:solidFill>
                  <a:schemeClr val="tx2">
                    <a:lumMod val="75000"/>
                  </a:schemeClr>
                </a:solidFill>
              </a:rPr>
              <a:t>финансовой</a:t>
            </a:r>
            <a:br>
              <a:rPr lang="ru-RU" altLang="ru-RU" sz="16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altLang="ru-RU" sz="1600" b="1" dirty="0" smtClean="0">
                <a:solidFill>
                  <a:schemeClr val="tx2">
                    <a:lumMod val="75000"/>
                  </a:schemeClr>
                </a:solidFill>
              </a:rPr>
              <a:t>статистики</a:t>
            </a:r>
            <a:endParaRPr lang="ru-RU" altLang="ru-RU" sz="1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2" name="Rectangle 4"/>
          <p:cNvSpPr>
            <a:spLocks noChangeArrowheads="1"/>
          </p:cNvSpPr>
          <p:nvPr/>
        </p:nvSpPr>
        <p:spPr bwMode="auto">
          <a:xfrm>
            <a:off x="6928603" y="3136194"/>
            <a:ext cx="2088232" cy="103570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altLang="ru-RU" sz="1600" b="1" dirty="0" smtClean="0">
                <a:solidFill>
                  <a:schemeClr val="tx2">
                    <a:lumMod val="75000"/>
                  </a:schemeClr>
                </a:solidFill>
              </a:rPr>
              <a:t>Отдел</a:t>
            </a:r>
            <a:br>
              <a:rPr lang="ru-RU" altLang="ru-RU" sz="16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altLang="ru-RU" sz="1600" b="1" dirty="0" smtClean="0">
                <a:solidFill>
                  <a:schemeClr val="tx2">
                    <a:lumMod val="75000"/>
                  </a:schemeClr>
                </a:solidFill>
              </a:rPr>
              <a:t>статистики</a:t>
            </a:r>
            <a:br>
              <a:rPr lang="ru-RU" altLang="ru-RU" sz="16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altLang="ru-RU" sz="1600" b="1" dirty="0" smtClean="0">
                <a:solidFill>
                  <a:schemeClr val="tx2">
                    <a:lumMod val="75000"/>
                  </a:schemeClr>
                </a:solidFill>
              </a:rPr>
              <a:t>внешней и </a:t>
            </a:r>
            <a:br>
              <a:rPr lang="ru-RU" altLang="ru-RU" sz="16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altLang="ru-RU" sz="1600" b="1" dirty="0" smtClean="0">
                <a:solidFill>
                  <a:schemeClr val="tx2">
                    <a:lumMod val="75000"/>
                  </a:schemeClr>
                </a:solidFill>
              </a:rPr>
              <a:t>взаимной торговли</a:t>
            </a:r>
            <a:endParaRPr lang="ru-RU" altLang="ru-RU" sz="1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51" name="Прямая соединительная линия 50"/>
          <p:cNvCxnSpPr/>
          <p:nvPr/>
        </p:nvCxnSpPr>
        <p:spPr>
          <a:xfrm>
            <a:off x="1264627" y="2441186"/>
            <a:ext cx="0" cy="66204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3414938" y="2441186"/>
            <a:ext cx="0" cy="67219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>
            <a:off x="5832140" y="2441186"/>
            <a:ext cx="0" cy="67216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 flipH="1">
            <a:off x="8065098" y="2420888"/>
            <a:ext cx="1" cy="71530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Номер слайда 3"/>
          <p:cNvSpPr txBox="1">
            <a:spLocks/>
          </p:cNvSpPr>
          <p:nvPr/>
        </p:nvSpPr>
        <p:spPr bwMode="auto">
          <a:xfrm>
            <a:off x="8309603" y="6477000"/>
            <a:ext cx="833437" cy="381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l" rtl="0" fontAlgn="auto">
              <a:spcBef>
                <a:spcPts val="0"/>
              </a:spcBef>
              <a:spcAft>
                <a:spcPts val="0"/>
              </a:spcAft>
              <a:defRPr sz="1800" kern="1200" dirty="0" smtClean="0">
                <a:solidFill>
                  <a:prstClr val="white"/>
                </a:solidFill>
                <a:latin typeface="Times"/>
                <a:ea typeface="+mn-ea"/>
                <a:cs typeface="Time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17375E"/>
                </a:solidFill>
                <a:latin typeface="Arial" charset="0"/>
                <a:cs typeface="Arial" charset="0"/>
              </a:rPr>
              <a:t>| </a:t>
            </a:r>
            <a:r>
              <a:rPr lang="ru-RU" dirty="0" smtClean="0">
                <a:solidFill>
                  <a:srgbClr val="032953"/>
                </a:solidFill>
                <a:latin typeface="Arial" charset="0"/>
                <a:cs typeface="Arial" charset="0"/>
              </a:rPr>
              <a:t> </a:t>
            </a:r>
            <a:fld id="{B9C6F137-FCBF-4F13-98BD-7A8638BA10DB}" type="slidenum">
              <a:rPr lang="ru-RU" smtClean="0">
                <a:solidFill>
                  <a:srgbClr val="17375E"/>
                </a:solidFill>
                <a:latin typeface="Arial" charset="0"/>
                <a:cs typeface="Arial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ru-RU" dirty="0">
              <a:solidFill>
                <a:srgbClr val="032953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4294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Прямоугольник 46"/>
          <p:cNvSpPr>
            <a:spLocks noChangeArrowheads="1"/>
          </p:cNvSpPr>
          <p:nvPr/>
        </p:nvSpPr>
        <p:spPr bwMode="auto">
          <a:xfrm>
            <a:off x="1943100" y="-25047"/>
            <a:ext cx="6376988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5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Евразийская система статистики </a:t>
            </a:r>
            <a:r>
              <a:rPr lang="ru-RU" sz="25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5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5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sz="25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современном этапе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189750" y="944724"/>
            <a:ext cx="5226566" cy="468052"/>
          </a:xfrm>
          <a:prstGeom prst="rect">
            <a:avLst/>
          </a:prstGeom>
          <a:solidFill>
            <a:srgbClr val="9AB5E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altLang="ru-RU" sz="2000" b="1" dirty="0" smtClean="0"/>
              <a:t>Евразийская экономическая комиссия</a:t>
            </a:r>
            <a:endParaRPr lang="ru-RU" altLang="ru-RU" sz="2000" b="1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810367" y="2094142"/>
            <a:ext cx="2736304" cy="50418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altLang="ru-RU" b="1" dirty="0" smtClean="0">
                <a:solidFill>
                  <a:schemeClr val="tx2">
                    <a:lumMod val="75000"/>
                  </a:schemeClr>
                </a:solidFill>
              </a:rPr>
              <a:t>Совет Комиссии</a:t>
            </a:r>
            <a:endParaRPr lang="ru-RU" alt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6048164" y="2049577"/>
            <a:ext cx="2736304" cy="4973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altLang="ru-RU" b="1" dirty="0" smtClean="0">
                <a:solidFill>
                  <a:schemeClr val="tx2">
                    <a:lumMod val="75000"/>
                  </a:schemeClr>
                </a:solidFill>
              </a:rPr>
              <a:t>Коллегия Комиссии</a:t>
            </a:r>
            <a:endParaRPr lang="ru-RU" alt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821597" y="3411405"/>
            <a:ext cx="2736304" cy="9001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altLang="ru-RU" b="1" dirty="0" smtClean="0">
                <a:solidFill>
                  <a:schemeClr val="tx2">
                    <a:lumMod val="75000"/>
                  </a:schemeClr>
                </a:solidFill>
              </a:rPr>
              <a:t>Консультативные</a:t>
            </a:r>
          </a:p>
          <a:p>
            <a:pPr algn="ctr" eaLnBrk="1" hangingPunct="1"/>
            <a:r>
              <a:rPr lang="ru-RU" altLang="ru-RU" b="1" dirty="0" smtClean="0">
                <a:solidFill>
                  <a:schemeClr val="tx2">
                    <a:lumMod val="75000"/>
                  </a:schemeClr>
                </a:solidFill>
              </a:rPr>
              <a:t>органы по статистике</a:t>
            </a:r>
          </a:p>
          <a:p>
            <a:pPr algn="ctr" eaLnBrk="1" hangingPunct="1"/>
            <a:r>
              <a:rPr lang="ru-RU" altLang="ru-RU" b="1" dirty="0" smtClean="0">
                <a:solidFill>
                  <a:schemeClr val="tx2">
                    <a:lumMod val="75000"/>
                  </a:schemeClr>
                </a:solidFill>
              </a:rPr>
              <a:t>при Коллегии ЕЭК</a:t>
            </a:r>
            <a:endParaRPr lang="ru-RU" alt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6048164" y="3392996"/>
            <a:ext cx="2736304" cy="9001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altLang="ru-RU" b="1" dirty="0" smtClean="0">
                <a:solidFill>
                  <a:schemeClr val="tx2">
                    <a:lumMod val="75000"/>
                  </a:schemeClr>
                </a:solidFill>
              </a:rPr>
              <a:t>Департамент</a:t>
            </a:r>
            <a:br>
              <a:rPr lang="ru-RU" altLang="ru-RU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altLang="ru-RU" b="1" dirty="0" smtClean="0">
                <a:solidFill>
                  <a:schemeClr val="tx2">
                    <a:lumMod val="75000"/>
                  </a:schemeClr>
                </a:solidFill>
              </a:rPr>
              <a:t>статистики</a:t>
            </a:r>
            <a:endParaRPr lang="ru-RU" alt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90287" y="5481228"/>
            <a:ext cx="2088232" cy="82809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altLang="ru-RU" sz="1600" b="1" dirty="0" smtClean="0">
                <a:solidFill>
                  <a:schemeClr val="tx2">
                    <a:lumMod val="75000"/>
                  </a:schemeClr>
                </a:solidFill>
              </a:rPr>
              <a:t>Национальные</a:t>
            </a:r>
          </a:p>
          <a:p>
            <a:pPr algn="ctr" eaLnBrk="1" hangingPunct="1"/>
            <a:r>
              <a:rPr lang="ru-RU" altLang="ru-RU" sz="1600" b="1" dirty="0" smtClean="0">
                <a:solidFill>
                  <a:schemeClr val="tx2">
                    <a:lumMod val="75000"/>
                  </a:schemeClr>
                </a:solidFill>
              </a:rPr>
              <a:t>статистические </a:t>
            </a:r>
          </a:p>
          <a:p>
            <a:pPr algn="ctr" eaLnBrk="1" hangingPunct="1"/>
            <a:r>
              <a:rPr lang="ru-RU" altLang="ru-RU" sz="1600" b="1" dirty="0" smtClean="0">
                <a:solidFill>
                  <a:schemeClr val="tx2">
                    <a:lumMod val="75000"/>
                  </a:schemeClr>
                </a:solidFill>
              </a:rPr>
              <a:t>службы</a:t>
            </a:r>
            <a:endParaRPr lang="ru-RU" altLang="ru-RU" sz="1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4950455" y="1412776"/>
            <a:ext cx="0" cy="342038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stCxn id="8" idx="3"/>
          </p:cNvCxnSpPr>
          <p:nvPr/>
        </p:nvCxnSpPr>
        <p:spPr>
          <a:xfrm>
            <a:off x="3546671" y="2346235"/>
            <a:ext cx="250149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V="1">
            <a:off x="1134403" y="4812858"/>
            <a:ext cx="6821973" cy="202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Rectangle 4"/>
          <p:cNvSpPr>
            <a:spLocks noChangeArrowheads="1"/>
          </p:cNvSpPr>
          <p:nvPr/>
        </p:nvSpPr>
        <p:spPr bwMode="auto">
          <a:xfrm>
            <a:off x="2362331" y="5495197"/>
            <a:ext cx="2088232" cy="82809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altLang="ru-RU" sz="1600" b="1" dirty="0">
                <a:solidFill>
                  <a:schemeClr val="tx2">
                    <a:lumMod val="75000"/>
                  </a:schemeClr>
                </a:solidFill>
              </a:rPr>
              <a:t>Национальные</a:t>
            </a:r>
          </a:p>
          <a:p>
            <a:pPr algn="ctr" eaLnBrk="1" hangingPunct="1"/>
            <a:r>
              <a:rPr lang="ru-RU" altLang="ru-RU" sz="1600" b="1" dirty="0">
                <a:solidFill>
                  <a:schemeClr val="tx2">
                    <a:lumMod val="75000"/>
                  </a:schemeClr>
                </a:solidFill>
              </a:rPr>
              <a:t>(центральные)</a:t>
            </a:r>
          </a:p>
          <a:p>
            <a:pPr algn="ctr" eaLnBrk="1" hangingPunct="1"/>
            <a:r>
              <a:rPr lang="ru-RU" altLang="ru-RU" sz="1600" b="1" dirty="0" smtClean="0">
                <a:solidFill>
                  <a:schemeClr val="tx2">
                    <a:lumMod val="75000"/>
                  </a:schemeClr>
                </a:solidFill>
              </a:rPr>
              <a:t>банки</a:t>
            </a:r>
            <a:endParaRPr lang="ru-RU" altLang="ru-RU" sz="1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1" name="Rectangle 4"/>
          <p:cNvSpPr>
            <a:spLocks noChangeArrowheads="1"/>
          </p:cNvSpPr>
          <p:nvPr/>
        </p:nvSpPr>
        <p:spPr bwMode="auto">
          <a:xfrm>
            <a:off x="4654112" y="5505318"/>
            <a:ext cx="2088232" cy="82809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altLang="ru-RU" sz="1600" b="1" dirty="0" smtClean="0">
                <a:solidFill>
                  <a:schemeClr val="tx2">
                    <a:lumMod val="75000"/>
                  </a:schemeClr>
                </a:solidFill>
              </a:rPr>
              <a:t>Министерства </a:t>
            </a:r>
            <a:endParaRPr lang="ru-RU" altLang="ru-RU" sz="1600" b="1" dirty="0">
              <a:solidFill>
                <a:schemeClr val="tx2">
                  <a:lumMod val="75000"/>
                </a:schemeClr>
              </a:solidFill>
            </a:endParaRPr>
          </a:p>
          <a:p>
            <a:pPr algn="ctr" eaLnBrk="1" hangingPunct="1"/>
            <a:r>
              <a:rPr lang="ru-RU" altLang="ru-RU" sz="1600" b="1" dirty="0" smtClean="0">
                <a:solidFill>
                  <a:schemeClr val="tx2">
                    <a:lumMod val="75000"/>
                  </a:schemeClr>
                </a:solidFill>
              </a:rPr>
              <a:t>финансов</a:t>
            </a:r>
            <a:endParaRPr lang="ru-RU" altLang="ru-RU" sz="1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2" name="Rectangle 4"/>
          <p:cNvSpPr>
            <a:spLocks noChangeArrowheads="1"/>
          </p:cNvSpPr>
          <p:nvPr/>
        </p:nvSpPr>
        <p:spPr bwMode="auto">
          <a:xfrm>
            <a:off x="6912260" y="5505318"/>
            <a:ext cx="2088232" cy="82809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altLang="ru-RU" sz="1600" b="1" dirty="0">
                <a:solidFill>
                  <a:schemeClr val="tx2">
                    <a:lumMod val="75000"/>
                  </a:schemeClr>
                </a:solidFill>
              </a:rPr>
              <a:t>Таможенные </a:t>
            </a:r>
          </a:p>
          <a:p>
            <a:pPr algn="ctr" eaLnBrk="1" hangingPunct="1"/>
            <a:r>
              <a:rPr lang="ru-RU" altLang="ru-RU" sz="1600" b="1" dirty="0" smtClean="0">
                <a:solidFill>
                  <a:schemeClr val="tx2">
                    <a:lumMod val="75000"/>
                  </a:schemeClr>
                </a:solidFill>
              </a:rPr>
              <a:t>органы</a:t>
            </a:r>
            <a:endParaRPr lang="ru-RU" altLang="ru-RU" sz="1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49" name="Прямая соединительная линия 48"/>
          <p:cNvCxnSpPr/>
          <p:nvPr/>
        </p:nvCxnSpPr>
        <p:spPr>
          <a:xfrm>
            <a:off x="3581332" y="3824259"/>
            <a:ext cx="250149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1150391" y="4833156"/>
            <a:ext cx="0" cy="66204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>
            <a:endCxn id="30" idx="0"/>
          </p:cNvCxnSpPr>
          <p:nvPr/>
        </p:nvCxnSpPr>
        <p:spPr>
          <a:xfrm>
            <a:off x="3406447" y="4823007"/>
            <a:ext cx="0" cy="67219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>
            <a:endCxn id="31" idx="0"/>
          </p:cNvCxnSpPr>
          <p:nvPr/>
        </p:nvCxnSpPr>
        <p:spPr>
          <a:xfrm>
            <a:off x="5698228" y="4833156"/>
            <a:ext cx="0" cy="67216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>
            <a:off x="7920219" y="4833156"/>
            <a:ext cx="0" cy="67216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Номер слайда 3"/>
          <p:cNvSpPr txBox="1">
            <a:spLocks/>
          </p:cNvSpPr>
          <p:nvPr/>
        </p:nvSpPr>
        <p:spPr bwMode="auto">
          <a:xfrm>
            <a:off x="8310563" y="6477000"/>
            <a:ext cx="833437" cy="381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l" rtl="0" fontAlgn="auto">
              <a:spcBef>
                <a:spcPts val="0"/>
              </a:spcBef>
              <a:spcAft>
                <a:spcPts val="0"/>
              </a:spcAft>
              <a:defRPr sz="1800" kern="1200" dirty="0" smtClean="0">
                <a:solidFill>
                  <a:prstClr val="white"/>
                </a:solidFill>
                <a:latin typeface="Times"/>
                <a:ea typeface="+mn-ea"/>
                <a:cs typeface="Time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17375E"/>
                </a:solidFill>
                <a:latin typeface="Arial" charset="0"/>
                <a:cs typeface="Arial" charset="0"/>
              </a:rPr>
              <a:t>| </a:t>
            </a:r>
            <a:r>
              <a:rPr lang="ru-RU" dirty="0" smtClean="0">
                <a:solidFill>
                  <a:srgbClr val="032953"/>
                </a:solidFill>
                <a:latin typeface="Arial" charset="0"/>
                <a:cs typeface="Arial" charset="0"/>
              </a:rPr>
              <a:t> </a:t>
            </a:r>
            <a:fld id="{B9C6F137-FCBF-4F13-98BD-7A8638BA10DB}" type="slidenum">
              <a:rPr lang="ru-RU" smtClean="0">
                <a:solidFill>
                  <a:srgbClr val="17375E"/>
                </a:solidFill>
                <a:latin typeface="Arial" charset="0"/>
                <a:cs typeface="Arial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ru-RU" dirty="0">
              <a:solidFill>
                <a:srgbClr val="032953"/>
              </a:solidFill>
              <a:latin typeface="Arial" charset="0"/>
              <a:cs typeface="Arial" charset="0"/>
            </a:endParaRPr>
          </a:p>
        </p:txBody>
      </p:sp>
      <p:pic>
        <p:nvPicPr>
          <p:cNvPr id="7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53646" y="3743"/>
            <a:ext cx="581025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ru-RU" altLang="ru-RU" smtClean="0"/>
          </a:p>
        </p:txBody>
      </p:sp>
      <p:pic>
        <p:nvPicPr>
          <p:cNvPr id="24580" name="Picture 4" descr="MC900439256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1" y="1210456"/>
            <a:ext cx="6660913" cy="4747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259876" y="4944994"/>
            <a:ext cx="8704612" cy="1655762"/>
          </a:xfrm>
          <a:prstGeom prst="rect">
            <a:avLst/>
          </a:prstGeom>
          <a:solidFill>
            <a:srgbClr val="99B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/>
            <a:r>
              <a:rPr lang="ru-RU" b="1" dirty="0">
                <a:solidFill>
                  <a:srgbClr val="C00000"/>
                </a:solidFill>
              </a:rPr>
              <a:t>Цель Программы </a:t>
            </a:r>
            <a:r>
              <a:rPr lang="ru-RU" sz="1600" b="1" dirty="0"/>
              <a:t>– развитие </a:t>
            </a:r>
            <a:r>
              <a:rPr lang="ru-RU" sz="1600" b="1" dirty="0" smtClean="0"/>
              <a:t>Евразийской </a:t>
            </a:r>
            <a:r>
              <a:rPr lang="ru-RU" sz="1600" b="1" dirty="0"/>
              <a:t>статистической системы </a:t>
            </a:r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1600" b="1" dirty="0" smtClean="0"/>
              <a:t>на основе </a:t>
            </a:r>
            <a:r>
              <a:rPr lang="ru-RU" sz="1600" b="1" dirty="0"/>
              <a:t>современных принципов </a:t>
            </a:r>
            <a:r>
              <a:rPr lang="ru-RU" sz="1600" b="1" dirty="0" smtClean="0"/>
              <a:t>функционирования и</a:t>
            </a:r>
            <a:br>
              <a:rPr lang="ru-RU" sz="1600" b="1" dirty="0" smtClean="0"/>
            </a:br>
            <a:r>
              <a:rPr lang="ru-RU" sz="1600" b="1" dirty="0" smtClean="0"/>
              <a:t>международных </a:t>
            </a:r>
            <a:r>
              <a:rPr lang="ru-RU" sz="1600" b="1" dirty="0"/>
              <a:t>стандартах в сфере статистики, </a:t>
            </a:r>
            <a:endParaRPr lang="ru-RU" sz="1600" b="1" dirty="0" smtClean="0"/>
          </a:p>
          <a:p>
            <a:pPr algn="ctr"/>
            <a:r>
              <a:rPr lang="ru-RU" sz="1600" b="1" dirty="0" smtClean="0"/>
              <a:t>обеспечивающей </a:t>
            </a:r>
            <a:r>
              <a:rPr lang="ru-RU" sz="1600" b="1" dirty="0"/>
              <a:t>широкий круг пользователей </a:t>
            </a:r>
            <a:endParaRPr lang="ru-RU" sz="1600" b="1" dirty="0" smtClean="0"/>
          </a:p>
          <a:p>
            <a:pPr algn="ctr"/>
            <a:r>
              <a:rPr lang="ru-RU" sz="1600" b="1" dirty="0" smtClean="0"/>
              <a:t>качественной </a:t>
            </a:r>
            <a:r>
              <a:rPr lang="ru-RU" sz="1600" b="1" dirty="0"/>
              <a:t>статистической информацией </a:t>
            </a:r>
            <a:endParaRPr lang="ru-RU" sz="1600" b="1" dirty="0" smtClean="0"/>
          </a:p>
          <a:p>
            <a:pPr algn="ctr"/>
            <a:r>
              <a:rPr lang="ru-RU" sz="1600" b="1" dirty="0" smtClean="0"/>
              <a:t>о </a:t>
            </a:r>
            <a:r>
              <a:rPr lang="ru-RU" sz="1600" b="1" dirty="0"/>
              <a:t>социально-экономическом положении и развитии Союза.</a:t>
            </a:r>
          </a:p>
        </p:txBody>
      </p:sp>
      <p:sp>
        <p:nvSpPr>
          <p:cNvPr id="9" name="Прямоугольник 46"/>
          <p:cNvSpPr>
            <a:spLocks noChangeArrowheads="1"/>
          </p:cNvSpPr>
          <p:nvPr/>
        </p:nvSpPr>
        <p:spPr bwMode="auto">
          <a:xfrm>
            <a:off x="1905124" y="-25047"/>
            <a:ext cx="6948363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5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Программа развития интеграции </a:t>
            </a:r>
            <a:r>
              <a:rPr lang="ru-RU" sz="25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сфере статистики на 2016 – 2020 годы</a:t>
            </a:r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8310563" y="6477000"/>
            <a:ext cx="833437" cy="3810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17375E"/>
                </a:solidFill>
                <a:latin typeface="Arial" charset="0"/>
                <a:cs typeface="Arial" charset="0"/>
              </a:rPr>
              <a:t>| </a:t>
            </a:r>
            <a:r>
              <a:rPr lang="ru-RU" dirty="0">
                <a:solidFill>
                  <a:srgbClr val="032953"/>
                </a:solidFill>
                <a:latin typeface="Arial" charset="0"/>
                <a:cs typeface="Arial" charset="0"/>
              </a:rPr>
              <a:t> </a:t>
            </a:r>
            <a:fld id="{B9C6F137-FCBF-4F13-98BD-7A8638BA10DB}" type="slidenum">
              <a:rPr lang="ru-RU">
                <a:solidFill>
                  <a:srgbClr val="17375E"/>
                </a:solidFill>
                <a:latin typeface="Arial" charset="0"/>
                <a:cs typeface="Arial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ru-RU" dirty="0">
              <a:solidFill>
                <a:srgbClr val="032953"/>
              </a:solidFill>
              <a:latin typeface="Arial" charset="0"/>
              <a:cs typeface="Arial" charset="0"/>
            </a:endParaRPr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62975" y="21401"/>
            <a:ext cx="581025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679051" y="861774"/>
            <a:ext cx="8056541" cy="695018"/>
          </a:xfrm>
          <a:prstGeom prst="rect">
            <a:avLst/>
          </a:prstGeom>
          <a:solidFill>
            <a:srgbClr val="99B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/>
            <a:r>
              <a:rPr lang="ru-RU" sz="1600" b="1" dirty="0">
                <a:solidFill>
                  <a:srgbClr val="C00000"/>
                </a:solidFill>
              </a:rPr>
              <a:t>Основание для разработки Программы 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</a:rPr>
              <a:t>– 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16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</a:rPr>
              <a:t>Договор 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</a:rPr>
              <a:t>о Евразийском экономическом 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</a:rPr>
              <a:t>союзе</a:t>
            </a:r>
            <a:br>
              <a:rPr lang="ru-RU" sz="16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1400" b="1" dirty="0" smtClean="0"/>
              <a:t>от </a:t>
            </a:r>
            <a:r>
              <a:rPr lang="ru-RU" sz="1400" b="1" dirty="0"/>
              <a:t>29 мая 2014 года (пункт 14 </a:t>
            </a:r>
            <a:r>
              <a:rPr lang="ru-RU" sz="1400" b="1" dirty="0"/>
              <a:t>П</a:t>
            </a:r>
            <a:r>
              <a:rPr lang="ru-RU" sz="1400" b="1" dirty="0" smtClean="0"/>
              <a:t>риложение </a:t>
            </a:r>
            <a:r>
              <a:rPr lang="ru-RU" sz="1400" b="1" dirty="0"/>
              <a:t>4</a:t>
            </a:r>
            <a:r>
              <a:rPr lang="ru-RU" sz="1400" b="1" dirty="0" smtClean="0"/>
              <a:t>)</a:t>
            </a:r>
            <a:endParaRPr lang="ru-RU" sz="1400" b="1" dirty="0"/>
          </a:p>
        </p:txBody>
      </p:sp>
    </p:spTree>
    <p:extLst>
      <p:ext uri="{BB962C8B-B14F-4D97-AF65-F5344CB8AC3E}">
        <p14:creationId xmlns:p14="http://schemas.microsoft.com/office/powerpoint/2010/main" val="2490824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9" name="Rectangle 6"/>
          <p:cNvSpPr>
            <a:spLocks noChangeArrowheads="1"/>
          </p:cNvSpPr>
          <p:nvPr/>
        </p:nvSpPr>
        <p:spPr bwMode="auto">
          <a:xfrm>
            <a:off x="441993" y="1628800"/>
            <a:ext cx="8207375" cy="720725"/>
          </a:xfrm>
          <a:prstGeom prst="rect">
            <a:avLst/>
          </a:prstGeom>
          <a:solidFill>
            <a:srgbClr val="99B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95000"/>
              </a:lnSpc>
              <a:buClr>
                <a:srgbClr val="CC0000"/>
              </a:buClr>
              <a:buSzPct val="160000"/>
              <a:buFontTx/>
              <a:buChar char="•"/>
            </a:pPr>
            <a:r>
              <a:rPr lang="ru-RU" sz="1600" b="1" dirty="0"/>
              <a:t>внедрение новых версий международных статистических стандартов</a:t>
            </a:r>
            <a:r>
              <a:rPr lang="ru-RU" sz="1600" b="1" dirty="0" smtClean="0"/>
              <a:t>,</a:t>
            </a:r>
            <a:br>
              <a:rPr lang="ru-RU" sz="1600" b="1" dirty="0" smtClean="0"/>
            </a:br>
            <a:r>
              <a:rPr lang="ru-RU" sz="1600" b="1" dirty="0" smtClean="0"/>
              <a:t>  включая </a:t>
            </a:r>
            <a:r>
              <a:rPr lang="ru-RU" sz="1600" b="1" dirty="0"/>
              <a:t>методологии и </a:t>
            </a:r>
            <a:r>
              <a:rPr lang="ru-RU" sz="1600" b="1" dirty="0" smtClean="0"/>
              <a:t>классификации</a:t>
            </a:r>
            <a:endParaRPr lang="ru-RU" altLang="ru-RU" sz="1600" b="1" dirty="0"/>
          </a:p>
        </p:txBody>
      </p:sp>
      <p:sp>
        <p:nvSpPr>
          <p:cNvPr id="62470" name="Rectangle 7"/>
          <p:cNvSpPr>
            <a:spLocks noChangeArrowheads="1"/>
          </p:cNvSpPr>
          <p:nvPr/>
        </p:nvSpPr>
        <p:spPr bwMode="auto">
          <a:xfrm>
            <a:off x="457729" y="2636912"/>
            <a:ext cx="8207375" cy="863600"/>
          </a:xfrm>
          <a:prstGeom prst="rect">
            <a:avLst/>
          </a:prstGeom>
          <a:solidFill>
            <a:srgbClr val="99B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95000"/>
              </a:lnSpc>
              <a:buClr>
                <a:srgbClr val="CC0000"/>
              </a:buClr>
              <a:buSzPct val="160000"/>
              <a:buFontTx/>
              <a:buChar char="•"/>
            </a:pPr>
            <a:r>
              <a:rPr lang="ru-RU" sz="1600" b="1" dirty="0" smtClean="0"/>
              <a:t>разработка </a:t>
            </a:r>
            <a:r>
              <a:rPr lang="ru-RU" sz="1600" b="1" dirty="0"/>
              <a:t>и внедрение статистических методологий Союза </a:t>
            </a:r>
            <a:r>
              <a:rPr lang="ru-RU" sz="1600" b="1" dirty="0" smtClean="0"/>
              <a:t>и</a:t>
            </a:r>
          </a:p>
          <a:p>
            <a:pPr eaLnBrk="1" hangingPunct="1">
              <a:lnSpc>
                <a:spcPct val="95000"/>
              </a:lnSpc>
              <a:buClr>
                <a:srgbClr val="CC0000"/>
              </a:buClr>
              <a:buSzPct val="160000"/>
            </a:pPr>
            <a:r>
              <a:rPr lang="ru-RU" sz="1600" b="1" dirty="0" smtClean="0"/>
              <a:t>  развитие </a:t>
            </a:r>
            <a:r>
              <a:rPr lang="ru-RU" sz="1600" b="1" dirty="0"/>
              <a:t>системы показателей для оценки интеграционных </a:t>
            </a:r>
            <a:r>
              <a:rPr lang="ru-RU" sz="1600" b="1" dirty="0" smtClean="0"/>
              <a:t>процессов</a:t>
            </a:r>
            <a:endParaRPr lang="ru-RU" altLang="ru-RU" sz="1600" b="1" dirty="0"/>
          </a:p>
        </p:txBody>
      </p:sp>
      <p:sp>
        <p:nvSpPr>
          <p:cNvPr id="62471" name="Rectangle 8"/>
          <p:cNvSpPr>
            <a:spLocks noChangeArrowheads="1"/>
          </p:cNvSpPr>
          <p:nvPr/>
        </p:nvSpPr>
        <p:spPr bwMode="auto">
          <a:xfrm>
            <a:off x="452435" y="3789040"/>
            <a:ext cx="8207375" cy="720725"/>
          </a:xfrm>
          <a:prstGeom prst="rect">
            <a:avLst/>
          </a:prstGeom>
          <a:solidFill>
            <a:srgbClr val="99B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95000"/>
              </a:lnSpc>
              <a:buClr>
                <a:srgbClr val="CC0000"/>
              </a:buClr>
              <a:buSzPct val="160000"/>
              <a:buFontTx/>
              <a:buChar char="•"/>
            </a:pPr>
            <a:r>
              <a:rPr lang="ru-RU" sz="1600" b="1" dirty="0"/>
              <a:t>внедрение новых методов и технологий в сфере </a:t>
            </a:r>
            <a:r>
              <a:rPr lang="ru-RU" sz="1600" b="1" dirty="0" smtClean="0"/>
              <a:t>статистики</a:t>
            </a:r>
            <a:endParaRPr lang="ru-RU" sz="1600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03848" y="873588"/>
            <a:ext cx="2952328" cy="504056"/>
          </a:xfrm>
          <a:solidFill>
            <a:srgbClr val="FFF89F"/>
          </a:solidFill>
          <a:ln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ru-RU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Задачи</a:t>
            </a:r>
            <a:endParaRPr lang="ru-RU" sz="2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454694" y="4761148"/>
            <a:ext cx="8207375" cy="720725"/>
          </a:xfrm>
          <a:prstGeom prst="rect">
            <a:avLst/>
          </a:prstGeom>
          <a:solidFill>
            <a:srgbClr val="99B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95000"/>
              </a:lnSpc>
              <a:buClr>
                <a:srgbClr val="CC0000"/>
              </a:buClr>
              <a:buSzPct val="160000"/>
              <a:buFontTx/>
              <a:buChar char="•"/>
            </a:pPr>
            <a:r>
              <a:rPr lang="ru-RU" sz="1600" b="1" dirty="0"/>
              <a:t>подготовка к национальным переписям </a:t>
            </a:r>
            <a:r>
              <a:rPr lang="ru-RU" sz="1600" b="1" dirty="0" smtClean="0"/>
              <a:t>населения раунда </a:t>
            </a:r>
            <a:r>
              <a:rPr lang="ru-RU" sz="1600" b="1" dirty="0"/>
              <a:t>2020 </a:t>
            </a:r>
            <a:r>
              <a:rPr lang="ru-RU" sz="1600" b="1" dirty="0" smtClean="0"/>
              <a:t>года</a:t>
            </a:r>
            <a:endParaRPr lang="ru-RU" sz="1600" b="1" dirty="0"/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444858" y="5769260"/>
            <a:ext cx="8207375" cy="720725"/>
          </a:xfrm>
          <a:prstGeom prst="rect">
            <a:avLst/>
          </a:prstGeom>
          <a:solidFill>
            <a:srgbClr val="99B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95000"/>
              </a:lnSpc>
              <a:buClr>
                <a:srgbClr val="CC0000"/>
              </a:buClr>
              <a:buSzPct val="160000"/>
              <a:buFontTx/>
              <a:buChar char="•"/>
            </a:pPr>
            <a:r>
              <a:rPr lang="ru-RU" sz="1600" b="1" dirty="0"/>
              <a:t>укрепление потенциала статистической системы Союза </a:t>
            </a:r>
            <a:r>
              <a:rPr lang="ru-RU" sz="1600" b="1" dirty="0" smtClean="0"/>
              <a:t>и </a:t>
            </a:r>
            <a:br>
              <a:rPr lang="ru-RU" sz="1600" b="1" dirty="0" smtClean="0"/>
            </a:br>
            <a:r>
              <a:rPr lang="ru-RU" sz="1600" b="1" dirty="0" smtClean="0"/>
              <a:t>  совершенствование актов</a:t>
            </a:r>
            <a:r>
              <a:rPr lang="ru-RU" sz="1600" b="1" dirty="0"/>
              <a:t>, входящих в право Союза, </a:t>
            </a:r>
            <a:r>
              <a:rPr lang="ru-RU" sz="1600" b="1" dirty="0" smtClean="0"/>
              <a:t>в </a:t>
            </a:r>
            <a:r>
              <a:rPr lang="ru-RU" sz="1600" b="1" dirty="0"/>
              <a:t>сфере статистики</a:t>
            </a:r>
          </a:p>
        </p:txBody>
      </p:sp>
      <p:sp>
        <p:nvSpPr>
          <p:cNvPr id="14" name="Прямоугольник 46"/>
          <p:cNvSpPr>
            <a:spLocks noChangeArrowheads="1"/>
          </p:cNvSpPr>
          <p:nvPr/>
        </p:nvSpPr>
        <p:spPr bwMode="auto">
          <a:xfrm>
            <a:off x="1907704" y="-25047"/>
            <a:ext cx="6948363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5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Программа развития интеграции </a:t>
            </a:r>
            <a:r>
              <a:rPr lang="ru-RU" sz="25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сфере статистики на 2016 – 2020 годы</a:t>
            </a:r>
          </a:p>
        </p:txBody>
      </p:sp>
      <p:sp>
        <p:nvSpPr>
          <p:cNvPr id="16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8327694" y="6474877"/>
            <a:ext cx="833437" cy="3810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17375E"/>
                </a:solidFill>
                <a:latin typeface="Arial" charset="0"/>
                <a:cs typeface="Arial" charset="0"/>
              </a:rPr>
              <a:t>| </a:t>
            </a:r>
            <a:r>
              <a:rPr lang="ru-RU" dirty="0">
                <a:solidFill>
                  <a:srgbClr val="032953"/>
                </a:solidFill>
                <a:latin typeface="Arial" charset="0"/>
                <a:cs typeface="Arial" charset="0"/>
              </a:rPr>
              <a:t> </a:t>
            </a:r>
            <a:fld id="{B9C6F137-FCBF-4F13-98BD-7A8638BA10DB}" type="slidenum">
              <a:rPr lang="ru-RU">
                <a:solidFill>
                  <a:srgbClr val="17375E"/>
                </a:solidFill>
                <a:latin typeface="Arial" charset="0"/>
                <a:cs typeface="Arial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ru-RU" dirty="0">
              <a:solidFill>
                <a:srgbClr val="032953"/>
              </a:solidFill>
              <a:latin typeface="Arial" charset="0"/>
              <a:cs typeface="Arial" charset="0"/>
            </a:endParaRPr>
          </a:p>
        </p:txBody>
      </p:sp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24244" y="1606"/>
            <a:ext cx="581025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12383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Прямоугольник 46"/>
          <p:cNvSpPr>
            <a:spLocks noChangeArrowheads="1"/>
          </p:cNvSpPr>
          <p:nvPr/>
        </p:nvSpPr>
        <p:spPr bwMode="auto">
          <a:xfrm>
            <a:off x="2267744" y="118760"/>
            <a:ext cx="558062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вопросы</a:t>
            </a:r>
            <a:endParaRPr lang="ru-RU" sz="32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676" name="Объект 2"/>
          <p:cNvSpPr>
            <a:spLocks noGrp="1"/>
          </p:cNvSpPr>
          <p:nvPr>
            <p:ph idx="1"/>
          </p:nvPr>
        </p:nvSpPr>
        <p:spPr>
          <a:xfrm>
            <a:off x="323850" y="1089025"/>
            <a:ext cx="8604250" cy="5435600"/>
          </a:xfrm>
        </p:spPr>
        <p:txBody>
          <a:bodyPr/>
          <a:lstStyle/>
          <a:p>
            <a:r>
              <a:rPr lang="ru-RU" sz="2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Этапы евразийской интеграции и развитие Евразийской системы статистики</a:t>
            </a:r>
          </a:p>
          <a:p>
            <a:r>
              <a:rPr lang="ru-RU" sz="26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Сотрудничество Евразийской экономической комиссии с Межгосударственным статистическим комитетом СНГ</a:t>
            </a:r>
          </a:p>
          <a:p>
            <a:r>
              <a:rPr lang="ru-RU" sz="2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Евразийская система статистики на современном этапе</a:t>
            </a:r>
          </a:p>
          <a:p>
            <a:r>
              <a:rPr lang="ru-RU" sz="26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Программа развития интеграции в сфере статистики Евразийского экономического союза на 2016 – 2020 годы</a:t>
            </a:r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8310563" y="6477000"/>
            <a:ext cx="833437" cy="3810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17375E"/>
                </a:solidFill>
                <a:latin typeface="Arial" charset="0"/>
                <a:cs typeface="Arial" charset="0"/>
              </a:rPr>
              <a:t>| </a:t>
            </a:r>
            <a:r>
              <a:rPr lang="ru-RU" dirty="0">
                <a:solidFill>
                  <a:srgbClr val="032953"/>
                </a:solidFill>
                <a:latin typeface="Arial" charset="0"/>
                <a:cs typeface="Arial" charset="0"/>
              </a:rPr>
              <a:t> </a:t>
            </a:r>
            <a:fld id="{B9C6F137-FCBF-4F13-98BD-7A8638BA10DB}" type="slidenum">
              <a:rPr lang="ru-RU">
                <a:solidFill>
                  <a:srgbClr val="17375E"/>
                </a:solidFill>
                <a:latin typeface="Arial" charset="0"/>
                <a:cs typeface="Arial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ru-RU" dirty="0">
              <a:solidFill>
                <a:srgbClr val="032953"/>
              </a:solidFill>
              <a:latin typeface="Arial" charset="0"/>
              <a:cs typeface="Arial" charset="0"/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54933" y="5871"/>
            <a:ext cx="581025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9" name="Rectangle 6"/>
          <p:cNvSpPr>
            <a:spLocks noChangeArrowheads="1"/>
          </p:cNvSpPr>
          <p:nvPr/>
        </p:nvSpPr>
        <p:spPr bwMode="auto">
          <a:xfrm>
            <a:off x="488441" y="1520788"/>
            <a:ext cx="8173084" cy="396044"/>
          </a:xfrm>
          <a:prstGeom prst="rect">
            <a:avLst/>
          </a:prstGeom>
          <a:solidFill>
            <a:srgbClr val="99B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95000"/>
              </a:lnSpc>
              <a:buClr>
                <a:srgbClr val="CC0000"/>
              </a:buClr>
              <a:buSzPct val="160000"/>
              <a:buFontTx/>
              <a:buChar char="•"/>
            </a:pPr>
            <a:r>
              <a:rPr lang="ru-RU" sz="1600" b="1" dirty="0"/>
              <a:t>внедрение новых версий международных статистических </a:t>
            </a:r>
            <a:r>
              <a:rPr lang="ru-RU" sz="1600" b="1" dirty="0" smtClean="0"/>
              <a:t>стандартов</a:t>
            </a:r>
            <a:endParaRPr lang="ru-RU" altLang="ru-RU" sz="1600" b="1" dirty="0"/>
          </a:p>
        </p:txBody>
      </p:sp>
      <p:sp>
        <p:nvSpPr>
          <p:cNvPr id="62470" name="Rectangle 7"/>
          <p:cNvSpPr>
            <a:spLocks noChangeArrowheads="1"/>
          </p:cNvSpPr>
          <p:nvPr/>
        </p:nvSpPr>
        <p:spPr bwMode="auto">
          <a:xfrm>
            <a:off x="488441" y="2096852"/>
            <a:ext cx="8158313" cy="576064"/>
          </a:xfrm>
          <a:prstGeom prst="rect">
            <a:avLst/>
          </a:prstGeom>
          <a:solidFill>
            <a:srgbClr val="99B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95000"/>
              </a:lnSpc>
              <a:buClr>
                <a:srgbClr val="CC0000"/>
              </a:buClr>
              <a:buSzPct val="160000"/>
              <a:buFontTx/>
              <a:buChar char="•"/>
            </a:pPr>
            <a:r>
              <a:rPr lang="ru-RU" altLang="ru-RU" sz="1600" b="1" dirty="0" smtClean="0"/>
              <a:t>координация взаимодействия уполномоченных органов государств-членов </a:t>
            </a:r>
          </a:p>
          <a:p>
            <a:pPr eaLnBrk="1" hangingPunct="1">
              <a:lnSpc>
                <a:spcPct val="95000"/>
              </a:lnSpc>
              <a:buClr>
                <a:srgbClr val="CC0000"/>
              </a:buClr>
              <a:buSzPct val="160000"/>
            </a:pPr>
            <a:r>
              <a:rPr lang="ru-RU" altLang="ru-RU" sz="1600" b="1" dirty="0"/>
              <a:t> </a:t>
            </a:r>
            <a:r>
              <a:rPr lang="ru-RU" altLang="ru-RU" sz="1600" b="1" dirty="0" smtClean="0"/>
              <a:t> в сфере статистки</a:t>
            </a:r>
            <a:endParaRPr lang="ru-RU" altLang="ru-RU" sz="1600" b="1" dirty="0"/>
          </a:p>
        </p:txBody>
      </p:sp>
      <p:sp>
        <p:nvSpPr>
          <p:cNvPr id="62471" name="Rectangle 8"/>
          <p:cNvSpPr>
            <a:spLocks noChangeArrowheads="1"/>
          </p:cNvSpPr>
          <p:nvPr/>
        </p:nvSpPr>
        <p:spPr bwMode="auto">
          <a:xfrm>
            <a:off x="488440" y="2825243"/>
            <a:ext cx="8149492" cy="570523"/>
          </a:xfrm>
          <a:prstGeom prst="rect">
            <a:avLst/>
          </a:prstGeom>
          <a:solidFill>
            <a:srgbClr val="99B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95000"/>
              </a:lnSpc>
              <a:buClr>
                <a:srgbClr val="CC0000"/>
              </a:buClr>
              <a:buSzPct val="160000"/>
              <a:buFontTx/>
              <a:buChar char="•"/>
            </a:pPr>
            <a:r>
              <a:rPr lang="ru-RU" sz="1600" b="1" dirty="0"/>
              <a:t>создание системы классификаций Союза, гармонизированных с </a:t>
            </a:r>
            <a:endParaRPr lang="ru-RU" sz="1600" b="1" dirty="0" smtClean="0"/>
          </a:p>
          <a:p>
            <a:pPr eaLnBrk="1" hangingPunct="1">
              <a:lnSpc>
                <a:spcPct val="95000"/>
              </a:lnSpc>
              <a:buClr>
                <a:srgbClr val="CC0000"/>
              </a:buClr>
              <a:buSzPct val="160000"/>
            </a:pPr>
            <a:r>
              <a:rPr lang="ru-RU" sz="1600" b="1" dirty="0"/>
              <a:t> </a:t>
            </a:r>
            <a:r>
              <a:rPr lang="ru-RU" sz="1600" b="1" dirty="0" smtClean="0"/>
              <a:t> национальными </a:t>
            </a:r>
            <a:r>
              <a:rPr lang="ru-RU" sz="1600" b="1" dirty="0"/>
              <a:t>и международными классификациями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03848" y="873588"/>
            <a:ext cx="2952328" cy="504056"/>
          </a:xfrm>
          <a:solidFill>
            <a:srgbClr val="FFF89F"/>
          </a:solidFill>
          <a:ln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ru-RU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Направления</a:t>
            </a:r>
            <a:endParaRPr lang="ru-RU" sz="2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447053" y="3537012"/>
            <a:ext cx="8207375" cy="576065"/>
          </a:xfrm>
          <a:prstGeom prst="rect">
            <a:avLst/>
          </a:prstGeom>
          <a:solidFill>
            <a:srgbClr val="99B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95000"/>
              </a:lnSpc>
              <a:buClr>
                <a:srgbClr val="CC0000"/>
              </a:buClr>
              <a:buSzPct val="160000"/>
              <a:buFontTx/>
              <a:buChar char="•"/>
            </a:pPr>
            <a:r>
              <a:rPr lang="ru-RU" sz="1600" b="1" dirty="0"/>
              <a:t>разработка методологии формирования официальной </a:t>
            </a:r>
            <a:endParaRPr lang="ru-RU" sz="1600" b="1" dirty="0" smtClean="0"/>
          </a:p>
          <a:p>
            <a:pPr eaLnBrk="1" hangingPunct="1">
              <a:lnSpc>
                <a:spcPct val="95000"/>
              </a:lnSpc>
              <a:buClr>
                <a:srgbClr val="CC0000"/>
              </a:buClr>
              <a:buSzPct val="160000"/>
            </a:pPr>
            <a:r>
              <a:rPr lang="ru-RU" sz="1600" b="1" dirty="0"/>
              <a:t> </a:t>
            </a:r>
            <a:r>
              <a:rPr lang="ru-RU" sz="1600" b="1" dirty="0" smtClean="0"/>
              <a:t> статистической </a:t>
            </a:r>
            <a:r>
              <a:rPr lang="ru-RU" sz="1600" b="1" dirty="0"/>
              <a:t>информации Союза</a:t>
            </a: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487507" y="4260743"/>
            <a:ext cx="8150425" cy="612068"/>
          </a:xfrm>
          <a:prstGeom prst="rect">
            <a:avLst/>
          </a:prstGeom>
          <a:solidFill>
            <a:srgbClr val="99B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95000"/>
              </a:lnSpc>
              <a:buClr>
                <a:srgbClr val="CC0000"/>
              </a:buClr>
              <a:buSzPct val="160000"/>
              <a:buFontTx/>
              <a:buChar char="•"/>
            </a:pPr>
            <a:r>
              <a:rPr lang="ru-RU" sz="1600" b="1" dirty="0"/>
              <a:t>развитие системы статистических показателей </a:t>
            </a:r>
            <a:endParaRPr lang="ru-RU" sz="1600" b="1" dirty="0" smtClean="0"/>
          </a:p>
          <a:p>
            <a:pPr eaLnBrk="1" hangingPunct="1">
              <a:lnSpc>
                <a:spcPct val="95000"/>
              </a:lnSpc>
              <a:buClr>
                <a:srgbClr val="CC0000"/>
              </a:buClr>
              <a:buSzPct val="160000"/>
            </a:pPr>
            <a:r>
              <a:rPr lang="ru-RU" sz="1600" b="1" dirty="0"/>
              <a:t> </a:t>
            </a:r>
            <a:r>
              <a:rPr lang="ru-RU" sz="1600" b="1" dirty="0" smtClean="0"/>
              <a:t> для </a:t>
            </a:r>
            <a:r>
              <a:rPr lang="ru-RU" sz="1600" b="1" dirty="0"/>
              <a:t>оценки интеграционных процессов в Союзе</a:t>
            </a:r>
          </a:p>
        </p:txBody>
      </p:sp>
      <p:sp>
        <p:nvSpPr>
          <p:cNvPr id="14" name="Прямоугольник 46"/>
          <p:cNvSpPr>
            <a:spLocks noChangeArrowheads="1"/>
          </p:cNvSpPr>
          <p:nvPr/>
        </p:nvSpPr>
        <p:spPr bwMode="auto">
          <a:xfrm>
            <a:off x="1994326" y="-25047"/>
            <a:ext cx="6948363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5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Программа развития интеграции </a:t>
            </a:r>
            <a:r>
              <a:rPr lang="ru-RU" sz="25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сфере статистики на 2016 – 2020 годы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459498" y="5049180"/>
            <a:ext cx="8149492" cy="432047"/>
          </a:xfrm>
          <a:prstGeom prst="rect">
            <a:avLst/>
          </a:prstGeom>
          <a:solidFill>
            <a:srgbClr val="99B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95000"/>
              </a:lnSpc>
              <a:buClr>
                <a:srgbClr val="CC0000"/>
              </a:buClr>
              <a:buSzPct val="160000"/>
              <a:buFontTx/>
              <a:buChar char="•"/>
            </a:pPr>
            <a:r>
              <a:rPr lang="ru-RU" sz="1600" b="1" dirty="0"/>
              <a:t>внедрение новых методов и технологий в сфере статистики</a:t>
            </a: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423814" y="5589240"/>
            <a:ext cx="8185176" cy="411273"/>
          </a:xfrm>
          <a:prstGeom prst="rect">
            <a:avLst/>
          </a:prstGeom>
          <a:solidFill>
            <a:srgbClr val="99B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95000"/>
              </a:lnSpc>
              <a:buClr>
                <a:srgbClr val="CC0000"/>
              </a:buClr>
              <a:buSzPct val="160000"/>
              <a:buFontTx/>
              <a:buChar char="•"/>
            </a:pPr>
            <a:r>
              <a:rPr lang="ru-RU" sz="1600" b="1" dirty="0"/>
              <a:t>подготовка к национальным переписям </a:t>
            </a:r>
            <a:r>
              <a:rPr lang="ru-RU" sz="1600" b="1" dirty="0" smtClean="0"/>
              <a:t>населения раунда </a:t>
            </a:r>
            <a:r>
              <a:rPr lang="ru-RU" sz="1600" b="1" dirty="0"/>
              <a:t>2020 </a:t>
            </a:r>
            <a:r>
              <a:rPr lang="ru-RU" sz="1600" b="1" dirty="0" smtClean="0"/>
              <a:t>года</a:t>
            </a:r>
            <a:endParaRPr lang="ru-RU" sz="1600" b="1" dirty="0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418053" y="6188075"/>
            <a:ext cx="8190938" cy="589297"/>
          </a:xfrm>
          <a:prstGeom prst="rect">
            <a:avLst/>
          </a:prstGeom>
          <a:solidFill>
            <a:srgbClr val="99B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95000"/>
              </a:lnSpc>
              <a:buClr>
                <a:srgbClr val="CC0000"/>
              </a:buClr>
              <a:buSzPct val="160000"/>
              <a:buFontTx/>
              <a:buChar char="•"/>
            </a:pPr>
            <a:r>
              <a:rPr lang="ru-RU" sz="1600" b="1" dirty="0"/>
              <a:t>укрепление потенциала статистической системы Союза </a:t>
            </a:r>
            <a:r>
              <a:rPr lang="ru-RU" sz="1600" b="1" dirty="0" smtClean="0"/>
              <a:t>и </a:t>
            </a:r>
            <a:br>
              <a:rPr lang="ru-RU" sz="1600" b="1" dirty="0" smtClean="0"/>
            </a:br>
            <a:r>
              <a:rPr lang="ru-RU" sz="1600" b="1" dirty="0" smtClean="0"/>
              <a:t>  совершенствование актов</a:t>
            </a:r>
            <a:r>
              <a:rPr lang="ru-RU" sz="1600" b="1" dirty="0"/>
              <a:t>, входящих в право Союза, </a:t>
            </a:r>
            <a:r>
              <a:rPr lang="ru-RU" sz="1600" b="1" dirty="0" smtClean="0"/>
              <a:t>в </a:t>
            </a:r>
            <a:r>
              <a:rPr lang="ru-RU" sz="1600" b="1" dirty="0"/>
              <a:t>сфере статистики</a:t>
            </a:r>
          </a:p>
        </p:txBody>
      </p:sp>
      <p:sp>
        <p:nvSpPr>
          <p:cNvPr id="15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8310563" y="6477000"/>
            <a:ext cx="833437" cy="3810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17375E"/>
                </a:solidFill>
                <a:latin typeface="Arial" charset="0"/>
                <a:cs typeface="Arial" charset="0"/>
              </a:rPr>
              <a:t>| </a:t>
            </a:r>
            <a:r>
              <a:rPr lang="ru-RU" dirty="0">
                <a:solidFill>
                  <a:srgbClr val="032953"/>
                </a:solidFill>
                <a:latin typeface="Arial" charset="0"/>
                <a:cs typeface="Arial" charset="0"/>
              </a:rPr>
              <a:t> </a:t>
            </a:r>
            <a:fld id="{B9C6F137-FCBF-4F13-98BD-7A8638BA10DB}" type="slidenum">
              <a:rPr lang="ru-RU">
                <a:solidFill>
                  <a:srgbClr val="17375E"/>
                </a:solidFill>
                <a:latin typeface="Arial" charset="0"/>
                <a:cs typeface="Arial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ru-RU" dirty="0">
              <a:solidFill>
                <a:srgbClr val="032953"/>
              </a:solidFill>
              <a:latin typeface="Arial" charset="0"/>
              <a:cs typeface="Arial" charset="0"/>
            </a:endParaRPr>
          </a:p>
        </p:txBody>
      </p:sp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6153" y="0"/>
            <a:ext cx="581025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869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71" name="Rectangle 8"/>
          <p:cNvSpPr>
            <a:spLocks noChangeArrowheads="1"/>
          </p:cNvSpPr>
          <p:nvPr/>
        </p:nvSpPr>
        <p:spPr bwMode="auto">
          <a:xfrm>
            <a:off x="504936" y="1700808"/>
            <a:ext cx="8149492" cy="1188132"/>
          </a:xfrm>
          <a:prstGeom prst="rect">
            <a:avLst/>
          </a:prstGeom>
          <a:solidFill>
            <a:srgbClr val="99B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95000"/>
              </a:lnSpc>
              <a:buClr>
                <a:srgbClr val="CC0000"/>
              </a:buClr>
              <a:buSzPct val="160000"/>
              <a:buFontTx/>
              <a:buChar char="•"/>
            </a:pPr>
            <a:r>
              <a:rPr lang="ru-RU" sz="1600" b="1" dirty="0"/>
              <a:t>Департамент </a:t>
            </a:r>
            <a:r>
              <a:rPr lang="ru-RU" sz="1600" b="1" dirty="0" smtClean="0"/>
              <a:t>статистики совместно </a:t>
            </a:r>
            <a:r>
              <a:rPr lang="ru-RU" sz="1600" b="1" dirty="0"/>
              <a:t>с уполномоченными органами </a:t>
            </a:r>
            <a:endParaRPr lang="ru-RU" sz="1600" b="1" dirty="0" smtClean="0"/>
          </a:p>
          <a:p>
            <a:pPr eaLnBrk="1" hangingPunct="1">
              <a:lnSpc>
                <a:spcPct val="95000"/>
              </a:lnSpc>
              <a:buClr>
                <a:srgbClr val="CC0000"/>
              </a:buClr>
              <a:buSzPct val="160000"/>
            </a:pPr>
            <a:r>
              <a:rPr lang="ru-RU" sz="1600" b="1" dirty="0"/>
              <a:t> </a:t>
            </a:r>
            <a:r>
              <a:rPr lang="ru-RU" sz="1600" b="1" dirty="0" smtClean="0"/>
              <a:t> ежегодно </a:t>
            </a:r>
            <a:r>
              <a:rPr lang="ru-RU" sz="1600" b="1" dirty="0"/>
              <a:t>разрабатывает </a:t>
            </a:r>
            <a:r>
              <a:rPr lang="ru-RU" sz="1600" b="1" dirty="0" smtClean="0"/>
              <a:t>план </a:t>
            </a:r>
            <a:r>
              <a:rPr lang="ru-RU" sz="1600" b="1" dirty="0"/>
              <a:t>действий на очередной год</a:t>
            </a:r>
            <a:r>
              <a:rPr lang="ru-RU" sz="1600" b="1" dirty="0" smtClean="0"/>
              <a:t>,</a:t>
            </a:r>
          </a:p>
          <a:p>
            <a:pPr eaLnBrk="1" hangingPunct="1">
              <a:lnSpc>
                <a:spcPct val="95000"/>
              </a:lnSpc>
              <a:buClr>
                <a:srgbClr val="CC0000"/>
              </a:buClr>
              <a:buSzPct val="160000"/>
            </a:pPr>
            <a:r>
              <a:rPr lang="ru-RU" sz="1600" b="1" dirty="0" smtClean="0"/>
              <a:t>  который </a:t>
            </a:r>
            <a:r>
              <a:rPr lang="ru-RU" sz="1600" b="1" dirty="0"/>
              <a:t>после обсуждения на </a:t>
            </a:r>
            <a:r>
              <a:rPr lang="ru-RU" sz="1600" b="1" dirty="0" smtClean="0"/>
              <a:t>Консультативном </a:t>
            </a:r>
            <a:r>
              <a:rPr lang="ru-RU" sz="1600" b="1" dirty="0"/>
              <a:t>комитете </a:t>
            </a:r>
            <a:endParaRPr lang="ru-RU" sz="1600" b="1" dirty="0" smtClean="0"/>
          </a:p>
          <a:p>
            <a:pPr eaLnBrk="1" hangingPunct="1">
              <a:lnSpc>
                <a:spcPct val="95000"/>
              </a:lnSpc>
              <a:buClr>
                <a:srgbClr val="CC0000"/>
              </a:buClr>
              <a:buSzPct val="160000"/>
            </a:pPr>
            <a:r>
              <a:rPr lang="ru-RU" sz="1600" b="1" dirty="0" smtClean="0"/>
              <a:t>  утверждается </a:t>
            </a:r>
            <a:r>
              <a:rPr lang="ru-RU" sz="1600" b="1" dirty="0"/>
              <a:t>курирующим </a:t>
            </a:r>
            <a:r>
              <a:rPr lang="ru-RU" sz="1600" b="1" dirty="0" smtClean="0"/>
              <a:t> членом </a:t>
            </a:r>
            <a:r>
              <a:rPr lang="ru-RU" sz="1600" b="1" dirty="0"/>
              <a:t>Коллегии (Министром) Комиссии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63788" y="944724"/>
            <a:ext cx="4392488" cy="504056"/>
          </a:xfrm>
          <a:solidFill>
            <a:srgbClr val="FFF89F"/>
          </a:solidFill>
          <a:ln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ru-RU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Механизм реализации</a:t>
            </a:r>
            <a:endParaRPr lang="ru-RU" sz="2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46"/>
          <p:cNvSpPr>
            <a:spLocks noChangeArrowheads="1"/>
          </p:cNvSpPr>
          <p:nvPr/>
        </p:nvSpPr>
        <p:spPr bwMode="auto">
          <a:xfrm>
            <a:off x="2016124" y="0"/>
            <a:ext cx="6948363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5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Программа развития интеграции </a:t>
            </a:r>
            <a:r>
              <a:rPr lang="ru-RU" sz="25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сфере статистики на 2016 – 2020 годы</a:t>
            </a:r>
          </a:p>
        </p:txBody>
      </p:sp>
      <p:sp>
        <p:nvSpPr>
          <p:cNvPr id="15" name="Rectangle 8"/>
          <p:cNvSpPr>
            <a:spLocks noChangeArrowheads="1"/>
          </p:cNvSpPr>
          <p:nvPr/>
        </p:nvSpPr>
        <p:spPr bwMode="auto">
          <a:xfrm>
            <a:off x="521314" y="3146364"/>
            <a:ext cx="8149492" cy="855712"/>
          </a:xfrm>
          <a:prstGeom prst="rect">
            <a:avLst/>
          </a:prstGeom>
          <a:solidFill>
            <a:srgbClr val="99B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95000"/>
              </a:lnSpc>
              <a:buClr>
                <a:srgbClr val="CC0000"/>
              </a:buClr>
              <a:buSzPct val="160000"/>
              <a:buFontTx/>
              <a:buChar char="•"/>
            </a:pPr>
            <a:r>
              <a:rPr lang="ru-RU" sz="1600" b="1" dirty="0"/>
              <a:t>текущее управление и координацию </a:t>
            </a:r>
            <a:r>
              <a:rPr lang="ru-RU" sz="1600" b="1" dirty="0" smtClean="0"/>
              <a:t>работы по реализации Программы </a:t>
            </a:r>
          </a:p>
          <a:p>
            <a:pPr eaLnBrk="1" hangingPunct="1">
              <a:lnSpc>
                <a:spcPct val="95000"/>
              </a:lnSpc>
              <a:buClr>
                <a:srgbClr val="CC0000"/>
              </a:buClr>
              <a:buSzPct val="160000"/>
            </a:pPr>
            <a:r>
              <a:rPr lang="ru-RU" sz="1600" b="1" dirty="0"/>
              <a:t> </a:t>
            </a:r>
            <a:r>
              <a:rPr lang="ru-RU" sz="1600" b="1" dirty="0" smtClean="0"/>
              <a:t> осуществляет Департамент статистики </a:t>
            </a:r>
            <a:endParaRPr lang="ru-RU" sz="1600" b="1" dirty="0"/>
          </a:p>
        </p:txBody>
      </p:sp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521314" y="4304964"/>
            <a:ext cx="8149492" cy="960240"/>
          </a:xfrm>
          <a:prstGeom prst="rect">
            <a:avLst/>
          </a:prstGeom>
          <a:solidFill>
            <a:srgbClr val="99B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95000"/>
              </a:lnSpc>
              <a:buClr>
                <a:srgbClr val="CC0000"/>
              </a:buClr>
              <a:buSzPct val="160000"/>
              <a:buFontTx/>
              <a:buChar char="•"/>
            </a:pPr>
            <a:r>
              <a:rPr lang="ru-RU" sz="1600" b="1" dirty="0" smtClean="0"/>
              <a:t>Департамент статистики ежегодно </a:t>
            </a:r>
            <a:r>
              <a:rPr lang="ru-RU" sz="1600" b="1" dirty="0"/>
              <a:t>готовит отчет о ходе выполнения </a:t>
            </a:r>
            <a:endParaRPr lang="ru-RU" sz="1600" b="1" dirty="0" smtClean="0"/>
          </a:p>
          <a:p>
            <a:pPr eaLnBrk="1" hangingPunct="1">
              <a:lnSpc>
                <a:spcPct val="95000"/>
              </a:lnSpc>
              <a:buClr>
                <a:srgbClr val="CC0000"/>
              </a:buClr>
              <a:buSzPct val="160000"/>
            </a:pPr>
            <a:r>
              <a:rPr lang="ru-RU" sz="1600" b="1" dirty="0"/>
              <a:t> </a:t>
            </a:r>
            <a:r>
              <a:rPr lang="ru-RU" sz="1600" b="1" dirty="0" smtClean="0"/>
              <a:t> Программы и </a:t>
            </a:r>
            <a:r>
              <a:rPr lang="ru-RU" sz="1600" b="1" dirty="0"/>
              <a:t>представляет его </a:t>
            </a:r>
            <a:r>
              <a:rPr lang="ru-RU" sz="1600" b="1" dirty="0" smtClean="0"/>
              <a:t>для обсуждения на</a:t>
            </a:r>
          </a:p>
          <a:p>
            <a:pPr eaLnBrk="1" hangingPunct="1">
              <a:lnSpc>
                <a:spcPct val="95000"/>
              </a:lnSpc>
              <a:buClr>
                <a:srgbClr val="CC0000"/>
              </a:buClr>
              <a:buSzPct val="160000"/>
            </a:pPr>
            <a:r>
              <a:rPr lang="ru-RU" sz="1600" b="1" dirty="0"/>
              <a:t> </a:t>
            </a:r>
            <a:r>
              <a:rPr lang="ru-RU" sz="1600" b="1" dirty="0" smtClean="0"/>
              <a:t> Консультативном </a:t>
            </a:r>
            <a:r>
              <a:rPr lang="ru-RU" sz="1600" b="1" dirty="0"/>
              <a:t>комитете </a:t>
            </a:r>
            <a:r>
              <a:rPr lang="ru-RU" sz="1600" b="1" dirty="0" smtClean="0"/>
              <a:t>по </a:t>
            </a:r>
            <a:r>
              <a:rPr lang="ru-RU" sz="1600" b="1" dirty="0"/>
              <a:t>статистике</a:t>
            </a:r>
            <a:r>
              <a:rPr lang="ru-RU" sz="1600" b="1" dirty="0" smtClean="0"/>
              <a:t> </a:t>
            </a:r>
            <a:endParaRPr lang="ru-RU" sz="1600" b="1" dirty="0"/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521314" y="5589240"/>
            <a:ext cx="8149492" cy="841660"/>
          </a:xfrm>
          <a:prstGeom prst="rect">
            <a:avLst/>
          </a:prstGeom>
          <a:solidFill>
            <a:srgbClr val="99B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95000"/>
              </a:lnSpc>
              <a:buClr>
                <a:srgbClr val="CC0000"/>
              </a:buClr>
              <a:buSzPct val="160000"/>
              <a:buFontTx/>
              <a:buChar char="•"/>
            </a:pPr>
            <a:r>
              <a:rPr lang="ru-RU" sz="1600" b="1" dirty="0"/>
              <a:t>Контроль за реализацией Программы осуществляет Комиссия </a:t>
            </a:r>
            <a:endParaRPr lang="ru-RU" sz="1600" b="1" dirty="0" smtClean="0"/>
          </a:p>
          <a:p>
            <a:pPr eaLnBrk="1" hangingPunct="1">
              <a:lnSpc>
                <a:spcPct val="95000"/>
              </a:lnSpc>
              <a:buClr>
                <a:srgbClr val="CC0000"/>
              </a:buClr>
              <a:buSzPct val="160000"/>
            </a:pPr>
            <a:r>
              <a:rPr lang="ru-RU" sz="1600" b="1" dirty="0"/>
              <a:t> </a:t>
            </a:r>
            <a:r>
              <a:rPr lang="ru-RU" sz="1600" b="1" dirty="0" smtClean="0"/>
              <a:t> совместно </a:t>
            </a:r>
            <a:r>
              <a:rPr lang="ru-RU" sz="1600" b="1" dirty="0"/>
              <a:t>с уполномоченными органами</a:t>
            </a:r>
          </a:p>
        </p:txBody>
      </p:sp>
      <p:sp>
        <p:nvSpPr>
          <p:cNvPr id="18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8310563" y="6483841"/>
            <a:ext cx="833437" cy="3810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17375E"/>
                </a:solidFill>
                <a:latin typeface="Arial" charset="0"/>
                <a:cs typeface="Arial" charset="0"/>
              </a:rPr>
              <a:t>| </a:t>
            </a:r>
            <a:r>
              <a:rPr lang="ru-RU" dirty="0">
                <a:solidFill>
                  <a:srgbClr val="032953"/>
                </a:solidFill>
                <a:latin typeface="Arial" charset="0"/>
                <a:cs typeface="Arial" charset="0"/>
              </a:rPr>
              <a:t> </a:t>
            </a:r>
            <a:fld id="{B9C6F137-FCBF-4F13-98BD-7A8638BA10DB}" type="slidenum">
              <a:rPr lang="ru-RU">
                <a:solidFill>
                  <a:srgbClr val="17375E"/>
                </a:solidFill>
                <a:latin typeface="Arial" charset="0"/>
                <a:cs typeface="Arial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ru-RU" dirty="0">
              <a:solidFill>
                <a:srgbClr val="032953"/>
              </a:solidFill>
              <a:latin typeface="Arial" charset="0"/>
              <a:cs typeface="Arial" charset="0"/>
            </a:endParaRPr>
          </a:p>
        </p:txBody>
      </p:sp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62975" y="675"/>
            <a:ext cx="581025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74046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ancb.ru/files/text_photo/big/1411728664_Evropeyskiy_Soyuz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1279" y="872716"/>
            <a:ext cx="7187977" cy="417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178" name="Прямоугольник 46"/>
          <p:cNvSpPr>
            <a:spLocks noChangeArrowheads="1"/>
          </p:cNvSpPr>
          <p:nvPr/>
        </p:nvSpPr>
        <p:spPr bwMode="auto">
          <a:xfrm>
            <a:off x="1908175" y="192088"/>
            <a:ext cx="619283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Основной 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результат Программы</a:t>
            </a:r>
            <a:endParaRPr lang="ru-RU" sz="28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017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62975" y="23486"/>
            <a:ext cx="581025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180" name="Объект 2"/>
          <p:cNvSpPr>
            <a:spLocks noGrp="1"/>
          </p:cNvSpPr>
          <p:nvPr>
            <p:ph idx="1"/>
          </p:nvPr>
        </p:nvSpPr>
        <p:spPr>
          <a:xfrm>
            <a:off x="143508" y="4473115"/>
            <a:ext cx="8934291" cy="1962609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pPr marL="0" indent="0" algn="ctr">
              <a:buNone/>
            </a:pPr>
            <a:endParaRPr lang="ru-RU" sz="18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sz="1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развитие </a:t>
            </a:r>
            <a:r>
              <a:rPr lang="ru-RU" sz="1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Евразийской статистической системы на основе современных принципов функционирования и международных стандартов в сфере статистики, обеспечивающей предоставление качественной статистической информации о социально-экономическом положении и развитии </a:t>
            </a:r>
            <a:r>
              <a:rPr lang="ru-RU" sz="1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Евразийского экономического союза</a:t>
            </a:r>
          </a:p>
        </p:txBody>
      </p:sp>
      <p:sp>
        <p:nvSpPr>
          <p:cNvPr id="6" name="Номер слайда 3"/>
          <p:cNvSpPr txBox="1">
            <a:spLocks/>
          </p:cNvSpPr>
          <p:nvPr/>
        </p:nvSpPr>
        <p:spPr bwMode="auto">
          <a:xfrm>
            <a:off x="8310563" y="6473825"/>
            <a:ext cx="833437" cy="381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l" rtl="0" fontAlgn="auto">
              <a:spcBef>
                <a:spcPts val="0"/>
              </a:spcBef>
              <a:spcAft>
                <a:spcPts val="0"/>
              </a:spcAft>
              <a:defRPr sz="1800" kern="1200" dirty="0" smtClean="0">
                <a:solidFill>
                  <a:prstClr val="white"/>
                </a:solidFill>
                <a:latin typeface="Times"/>
                <a:ea typeface="+mn-ea"/>
                <a:cs typeface="Time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17375E"/>
                </a:solidFill>
                <a:latin typeface="Arial" charset="0"/>
                <a:cs typeface="Arial" charset="0"/>
              </a:rPr>
              <a:t>| </a:t>
            </a:r>
            <a:r>
              <a:rPr lang="ru-RU" dirty="0" smtClean="0">
                <a:solidFill>
                  <a:srgbClr val="032953"/>
                </a:solidFill>
                <a:latin typeface="Arial" charset="0"/>
                <a:cs typeface="Arial" charset="0"/>
              </a:rPr>
              <a:t> </a:t>
            </a:r>
            <a:fld id="{B9C6F137-FCBF-4F13-98BD-7A8638BA10DB}" type="slidenum">
              <a:rPr lang="ru-RU" smtClean="0">
                <a:solidFill>
                  <a:srgbClr val="17375E"/>
                </a:solidFill>
                <a:latin typeface="Arial" charset="0"/>
                <a:cs typeface="Arial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ru-RU" dirty="0">
              <a:solidFill>
                <a:srgbClr val="032953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ru-RU" altLang="ru-RU" dirty="0" smtClean="0"/>
          </a:p>
        </p:txBody>
      </p:sp>
      <p:pic>
        <p:nvPicPr>
          <p:cNvPr id="65540" name="Picture 4" descr="MP900449121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800708"/>
            <a:ext cx="8572500" cy="5817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5541" name="Text Box 5"/>
          <p:cNvSpPr txBox="1">
            <a:spLocks noChangeArrowheads="1"/>
          </p:cNvSpPr>
          <p:nvPr/>
        </p:nvSpPr>
        <p:spPr bwMode="auto">
          <a:xfrm>
            <a:off x="1403648" y="1160748"/>
            <a:ext cx="693261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altLang="ru-RU" sz="3200" b="1" dirty="0">
                <a:solidFill>
                  <a:schemeClr val="tx2">
                    <a:lumMod val="75000"/>
                  </a:schemeClr>
                </a:solidFill>
              </a:rPr>
              <a:t>БЛАГОДАРЮ  </a:t>
            </a:r>
            <a:r>
              <a:rPr lang="ru-RU" altLang="ru-RU" sz="3200" b="1" dirty="0" smtClean="0">
                <a:solidFill>
                  <a:schemeClr val="tx2">
                    <a:lumMod val="75000"/>
                  </a:schemeClr>
                </a:solidFill>
              </a:rPr>
              <a:t>ЗА  </a:t>
            </a:r>
            <a:r>
              <a:rPr lang="ru-RU" altLang="ru-RU" sz="3200" b="1" dirty="0">
                <a:solidFill>
                  <a:schemeClr val="tx2">
                    <a:lumMod val="75000"/>
                  </a:schemeClr>
                </a:solidFill>
              </a:rPr>
              <a:t>ВНИМАНИЕ!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403648" y="6433622"/>
            <a:ext cx="63565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-mail</a:t>
            </a:r>
            <a:r>
              <a:rPr lang="ru-RU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shokamanov@eecommission.org</a:t>
            </a:r>
            <a:endParaRPr lang="ru-RU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887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Прямоугольник 25"/>
          <p:cNvSpPr/>
          <p:nvPr/>
        </p:nvSpPr>
        <p:spPr>
          <a:xfrm>
            <a:off x="4373563" y="5356225"/>
            <a:ext cx="4313237" cy="144145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Единый Таможенный Кодекс</a:t>
            </a:r>
            <a:endParaRPr lang="en-US" sz="1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Единый таможенный тариф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Единая таможенная территория</a:t>
            </a:r>
            <a:endParaRPr lang="en-US" sz="1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Единая система тарифного и  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нетарифного регулирования</a:t>
            </a:r>
            <a:endParaRPr lang="en-US" sz="1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444500" y="865188"/>
            <a:ext cx="4684713" cy="120967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международная экономическая организация с необходимой международной правосубъектностью и необходимыми институтами</a:t>
            </a:r>
            <a:endParaRPr lang="en-US" sz="1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4340" name="Заголовок 1"/>
          <p:cNvSpPr>
            <a:spLocks noGrp="1"/>
          </p:cNvSpPr>
          <p:nvPr>
            <p:ph type="title"/>
          </p:nvPr>
        </p:nvSpPr>
        <p:spPr>
          <a:xfrm>
            <a:off x="2155825" y="152636"/>
            <a:ext cx="6705600" cy="430212"/>
          </a:xfrm>
        </p:spPr>
        <p:txBody>
          <a:bodyPr/>
          <a:lstStyle/>
          <a:p>
            <a:r>
              <a:rPr lang="ru-RU" alt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Развитие </a:t>
            </a:r>
            <a:r>
              <a:rPr lang="ru-RU" alt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ru-RU" alt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вразийской экономической интеграции</a:t>
            </a:r>
            <a:endParaRPr lang="ru-RU" alt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740960" y="4020256"/>
            <a:ext cx="3976688" cy="1762125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Овал 7"/>
          <p:cNvSpPr/>
          <p:nvPr/>
        </p:nvSpPr>
        <p:spPr>
          <a:xfrm>
            <a:off x="4717648" y="834584"/>
            <a:ext cx="4427939" cy="1760714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1434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63" y="4232275"/>
            <a:ext cx="96837" cy="96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4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663" y="3922713"/>
            <a:ext cx="96837" cy="96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4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3" y="3603625"/>
            <a:ext cx="96837" cy="96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47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350" y="3324225"/>
            <a:ext cx="96838" cy="96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48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7638" y="3016250"/>
            <a:ext cx="96837" cy="96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49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7525" y="2706688"/>
            <a:ext cx="96838" cy="96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50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4725" y="2397125"/>
            <a:ext cx="96838" cy="96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51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6688" y="2119313"/>
            <a:ext cx="96837" cy="96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52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5763" y="1978025"/>
            <a:ext cx="96837" cy="96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53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1963" y="2141538"/>
            <a:ext cx="96837" cy="96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54" name="Picture 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925" y="1836738"/>
            <a:ext cx="96838" cy="96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55" name="Picture 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2450" y="1895475"/>
            <a:ext cx="96838" cy="96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56" name="Picture 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4338" y="1865313"/>
            <a:ext cx="96837" cy="96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57" name="Picture 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6413" y="2020888"/>
            <a:ext cx="96837" cy="96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358" name="TextBox 34"/>
          <p:cNvSpPr txBox="1">
            <a:spLocks noChangeArrowheads="1"/>
          </p:cNvSpPr>
          <p:nvPr/>
        </p:nvSpPr>
        <p:spPr bwMode="auto">
          <a:xfrm>
            <a:off x="992981" y="4389346"/>
            <a:ext cx="352425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Times" pitchFamily="18" charset="0"/>
                <a:cs typeface="Times" pitchFamily="18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Times" pitchFamily="18" charset="0"/>
                <a:cs typeface="Times" pitchFamily="18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Times" pitchFamily="18" charset="0"/>
                <a:cs typeface="Times" pitchFamily="18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Times" pitchFamily="18" charset="0"/>
                <a:cs typeface="Times" pitchFamily="18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Times" pitchFamily="18" charset="0"/>
                <a:cs typeface="Times" pitchFamily="18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Times" pitchFamily="18" charset="0"/>
                <a:cs typeface="Times" pitchFamily="18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Times" pitchFamily="18" charset="0"/>
                <a:cs typeface="Times" pitchFamily="18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Times" pitchFamily="18" charset="0"/>
                <a:cs typeface="Times" pitchFamily="18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Times" pitchFamily="18" charset="0"/>
                <a:cs typeface="Times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 b="1" dirty="0">
                <a:solidFill>
                  <a:srgbClr val="FF0000"/>
                </a:solidFill>
                <a:latin typeface="Arial Black" pitchFamily="34" charset="0"/>
                <a:cs typeface="Aharoni" pitchFamily="2" charset="-79"/>
              </a:rPr>
              <a:t>2010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 b="1" dirty="0">
                <a:latin typeface="Arial Black" pitchFamily="34" charset="0"/>
                <a:cs typeface="Aharoni" pitchFamily="2" charset="-79"/>
              </a:rPr>
              <a:t>Таможенный союз</a:t>
            </a:r>
          </a:p>
        </p:txBody>
      </p:sp>
      <p:sp>
        <p:nvSpPr>
          <p:cNvPr id="14359" name="TextBox 36"/>
          <p:cNvSpPr txBox="1">
            <a:spLocks noChangeArrowheads="1"/>
          </p:cNvSpPr>
          <p:nvPr/>
        </p:nvSpPr>
        <p:spPr bwMode="auto">
          <a:xfrm>
            <a:off x="5223295" y="880268"/>
            <a:ext cx="35941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Times" pitchFamily="18" charset="0"/>
                <a:cs typeface="Times" pitchFamily="18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Times" pitchFamily="18" charset="0"/>
                <a:cs typeface="Times" pitchFamily="18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Times" pitchFamily="18" charset="0"/>
                <a:cs typeface="Times" pitchFamily="18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Times" pitchFamily="18" charset="0"/>
                <a:cs typeface="Times" pitchFamily="18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Times" pitchFamily="18" charset="0"/>
                <a:cs typeface="Times" pitchFamily="18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Times" pitchFamily="18" charset="0"/>
                <a:cs typeface="Times" pitchFamily="18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Times" pitchFamily="18" charset="0"/>
                <a:cs typeface="Times" pitchFamily="18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Times" pitchFamily="18" charset="0"/>
                <a:cs typeface="Times" pitchFamily="18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Times" pitchFamily="18" charset="0"/>
                <a:cs typeface="Times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2400" dirty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2015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 dirty="0">
                <a:latin typeface="Arial Black" pitchFamily="34" charset="0"/>
                <a:cs typeface="Arial" pitchFamily="34" charset="0"/>
              </a:rPr>
              <a:t>Евразийский экономический союз</a:t>
            </a:r>
          </a:p>
        </p:txBody>
      </p:sp>
      <p:sp>
        <p:nvSpPr>
          <p:cNvPr id="31" name="Овал 30"/>
          <p:cNvSpPr/>
          <p:nvPr/>
        </p:nvSpPr>
        <p:spPr>
          <a:xfrm>
            <a:off x="18066" y="5780793"/>
            <a:ext cx="3326210" cy="1064419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361" name="TextBox 2"/>
          <p:cNvSpPr txBox="1">
            <a:spLocks noChangeArrowheads="1"/>
          </p:cNvSpPr>
          <p:nvPr/>
        </p:nvSpPr>
        <p:spPr bwMode="auto">
          <a:xfrm>
            <a:off x="137055" y="5928033"/>
            <a:ext cx="3088232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Times" pitchFamily="18" charset="0"/>
                <a:cs typeface="Times" pitchFamily="18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Times" pitchFamily="18" charset="0"/>
                <a:cs typeface="Times" pitchFamily="18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Times" pitchFamily="18" charset="0"/>
                <a:cs typeface="Times" pitchFamily="18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Times" pitchFamily="18" charset="0"/>
                <a:cs typeface="Times" pitchFamily="18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Times" pitchFamily="18" charset="0"/>
                <a:cs typeface="Times" pitchFamily="18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Times" pitchFamily="18" charset="0"/>
                <a:cs typeface="Times" pitchFamily="18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Times" pitchFamily="18" charset="0"/>
                <a:cs typeface="Times" pitchFamily="18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Times" pitchFamily="18" charset="0"/>
                <a:cs typeface="Times" pitchFamily="18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Times" pitchFamily="18" charset="0"/>
                <a:cs typeface="Times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200" dirty="0">
                <a:latin typeface="Arial Black" pitchFamily="34" charset="0"/>
                <a:cs typeface="Arial" pitchFamily="34" charset="0"/>
              </a:rPr>
              <a:t>Зона свободной торговли СНГ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6265863" y="3530600"/>
            <a:ext cx="2878137" cy="173355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 </a:t>
            </a:r>
            <a:r>
              <a:rPr lang="ru-RU" sz="1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базовых соглашений</a:t>
            </a:r>
            <a:endParaRPr lang="ru-RU" sz="1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учреждение Евразийской экономической комиссии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функционирование по правилам ВТО</a:t>
            </a:r>
          </a:p>
        </p:txBody>
      </p:sp>
      <p:pic>
        <p:nvPicPr>
          <p:cNvPr id="14363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93144" y="2278592"/>
            <a:ext cx="4496872" cy="189080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364" name="TextBox 35"/>
          <p:cNvSpPr txBox="1">
            <a:spLocks noChangeArrowheads="1"/>
          </p:cNvSpPr>
          <p:nvPr/>
        </p:nvSpPr>
        <p:spPr bwMode="auto">
          <a:xfrm>
            <a:off x="2700161" y="2352675"/>
            <a:ext cx="3954462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Times" pitchFamily="18" charset="0"/>
                <a:cs typeface="Times" pitchFamily="18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Times" pitchFamily="18" charset="0"/>
                <a:cs typeface="Times" pitchFamily="18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Times" pitchFamily="18" charset="0"/>
                <a:cs typeface="Times" pitchFamily="18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Times" pitchFamily="18" charset="0"/>
                <a:cs typeface="Times" pitchFamily="18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Times" pitchFamily="18" charset="0"/>
                <a:cs typeface="Times" pitchFamily="18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Times" pitchFamily="18" charset="0"/>
                <a:cs typeface="Times" pitchFamily="18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Times" pitchFamily="18" charset="0"/>
                <a:cs typeface="Times" pitchFamily="18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Times" pitchFamily="18" charset="0"/>
                <a:cs typeface="Times" pitchFamily="18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Times" pitchFamily="18" charset="0"/>
                <a:cs typeface="Times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 dirty="0">
                <a:solidFill>
                  <a:srgbClr val="FF0000"/>
                </a:solidFill>
                <a:latin typeface="Arial Black" pitchFamily="34" charset="0"/>
                <a:cs typeface="Aharoni" pitchFamily="2" charset="-79"/>
              </a:rPr>
              <a:t>2012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 dirty="0">
                <a:latin typeface="Arial Black" pitchFamily="34" charset="0"/>
                <a:cs typeface="Aharoni" pitchFamily="2" charset="-79"/>
              </a:rPr>
              <a:t>Единое экономическое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 dirty="0">
                <a:latin typeface="Arial Black" pitchFamily="34" charset="0"/>
                <a:cs typeface="Aharoni" pitchFamily="2" charset="-79"/>
              </a:rPr>
              <a:t>пространство</a:t>
            </a:r>
            <a:endParaRPr lang="ru-RU" altLang="ru-RU" sz="2400" dirty="0"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30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8310563" y="6507956"/>
            <a:ext cx="833437" cy="3810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17375E"/>
                </a:solidFill>
                <a:latin typeface="Arial" charset="0"/>
                <a:cs typeface="Arial" charset="0"/>
              </a:rPr>
              <a:t>| </a:t>
            </a:r>
            <a:r>
              <a:rPr lang="ru-RU" dirty="0">
                <a:solidFill>
                  <a:srgbClr val="032953"/>
                </a:solidFill>
                <a:latin typeface="Arial" charset="0"/>
                <a:cs typeface="Arial" charset="0"/>
              </a:rPr>
              <a:t> </a:t>
            </a:r>
            <a:fld id="{B9C6F137-FCBF-4F13-98BD-7A8638BA10DB}" type="slidenum">
              <a:rPr lang="ru-RU">
                <a:solidFill>
                  <a:srgbClr val="17375E"/>
                </a:solidFill>
                <a:latin typeface="Arial" charset="0"/>
                <a:cs typeface="Arial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ru-RU" dirty="0">
              <a:solidFill>
                <a:srgbClr val="032953"/>
              </a:solidFill>
              <a:latin typeface="Arial" charset="0"/>
              <a:cs typeface="Arial" charset="0"/>
            </a:endParaRPr>
          </a:p>
        </p:txBody>
      </p:sp>
      <p:pic>
        <p:nvPicPr>
          <p:cNvPr id="3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514566" y="12895"/>
            <a:ext cx="581025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13348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2048123" y="190476"/>
            <a:ext cx="5932487" cy="468858"/>
          </a:xfrm>
        </p:spPr>
        <p:txBody>
          <a:bodyPr/>
          <a:lstStyle/>
          <a:p>
            <a:pPr eaLnBrk="1" hangingPunct="1"/>
            <a:r>
              <a:rPr lang="ru-RU" altLang="ru-RU" sz="28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Таможенный союз (ТС)</a:t>
            </a:r>
            <a:endParaRPr lang="ru-RU" altLang="ru-RU" sz="2800" dirty="0" smtClean="0"/>
          </a:p>
        </p:txBody>
      </p:sp>
      <p:sp>
        <p:nvSpPr>
          <p:cNvPr id="40963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195513" y="1048640"/>
            <a:ext cx="6562725" cy="1228232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marL="0" indent="0" algn="ctr">
              <a:buNone/>
            </a:pPr>
            <a:r>
              <a:rPr lang="ru-RU" alt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alt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Созданы </a:t>
            </a:r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все </a:t>
            </a: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необходимые правовые условия для начала функционирования </a:t>
            </a:r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ТС</a:t>
            </a:r>
            <a:endParaRPr lang="ru-RU" altLang="ru-RU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965" name="Oval 6"/>
          <p:cNvSpPr>
            <a:spLocks noChangeArrowheads="1"/>
          </p:cNvSpPr>
          <p:nvPr/>
        </p:nvSpPr>
        <p:spPr bwMode="auto">
          <a:xfrm>
            <a:off x="209638" y="1196752"/>
            <a:ext cx="1836737" cy="864096"/>
          </a:xfrm>
          <a:prstGeom prst="ellipse">
            <a:avLst/>
          </a:prstGeom>
          <a:solidFill>
            <a:srgbClr val="FFF89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altLang="ru-RU" sz="1600" b="1" dirty="0" smtClean="0">
                <a:solidFill>
                  <a:schemeClr val="tx2">
                    <a:lumMod val="75000"/>
                  </a:schemeClr>
                </a:solidFill>
              </a:rPr>
              <a:t>1 января </a:t>
            </a:r>
            <a:br>
              <a:rPr lang="ru-RU" altLang="ru-RU" sz="16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altLang="ru-RU" sz="1600" b="1" dirty="0" smtClean="0">
                <a:solidFill>
                  <a:schemeClr val="tx2">
                    <a:lumMod val="75000"/>
                  </a:schemeClr>
                </a:solidFill>
              </a:rPr>
              <a:t>2010 г.</a:t>
            </a:r>
            <a:endParaRPr lang="ru-RU" altLang="ru-RU" sz="1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0966" name="Rectangle 8"/>
          <p:cNvSpPr>
            <a:spLocks noChangeArrowheads="1"/>
          </p:cNvSpPr>
          <p:nvPr/>
        </p:nvSpPr>
        <p:spPr bwMode="auto">
          <a:xfrm>
            <a:off x="2195513" y="2934493"/>
            <a:ext cx="6551612" cy="12033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b="1" dirty="0"/>
              <a:t>КТС </a:t>
            </a:r>
            <a:r>
              <a:rPr lang="en-GB" b="1" dirty="0" smtClean="0"/>
              <a:t>организовано </a:t>
            </a:r>
            <a:r>
              <a:rPr lang="en-GB" b="1" dirty="0"/>
              <a:t>ведение таможенной </a:t>
            </a:r>
            <a:r>
              <a:rPr lang="en-GB" b="1" dirty="0" smtClean="0"/>
              <a:t>статистики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en-GB" b="1" dirty="0" smtClean="0"/>
              <a:t> </a:t>
            </a:r>
            <a:r>
              <a:rPr lang="en-GB" b="1" dirty="0"/>
              <a:t>внешней торговли и статистики взаимной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торговли государств – членов ТС</a:t>
            </a:r>
            <a:endParaRPr lang="ru-RU" altLang="ru-RU" b="1" dirty="0"/>
          </a:p>
        </p:txBody>
      </p:sp>
      <p:sp>
        <p:nvSpPr>
          <p:cNvPr id="40967" name="Oval 9"/>
          <p:cNvSpPr>
            <a:spLocks noChangeArrowheads="1"/>
          </p:cNvSpPr>
          <p:nvPr/>
        </p:nvSpPr>
        <p:spPr bwMode="auto">
          <a:xfrm>
            <a:off x="101687" y="3068636"/>
            <a:ext cx="1944688" cy="935037"/>
          </a:xfrm>
          <a:prstGeom prst="ellipse">
            <a:avLst/>
          </a:prstGeom>
          <a:solidFill>
            <a:srgbClr val="FFF89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altLang="ru-RU" sz="1600" b="1" dirty="0" smtClean="0">
                <a:solidFill>
                  <a:schemeClr val="tx2">
                    <a:lumMod val="75000"/>
                  </a:schemeClr>
                </a:solidFill>
              </a:rPr>
              <a:t>вторая половина</a:t>
            </a:r>
            <a:br>
              <a:rPr lang="ru-RU" altLang="ru-RU" sz="16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altLang="ru-RU" sz="1600" b="1" dirty="0" smtClean="0">
                <a:solidFill>
                  <a:schemeClr val="tx2">
                    <a:lumMod val="75000"/>
                  </a:schemeClr>
                </a:solidFill>
              </a:rPr>
              <a:t>2010 г.</a:t>
            </a:r>
            <a:endParaRPr lang="ru-RU" altLang="ru-RU" sz="1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AutoShape 39"/>
          <p:cNvSpPr>
            <a:spLocks noChangeArrowheads="1"/>
          </p:cNvSpPr>
          <p:nvPr/>
        </p:nvSpPr>
        <p:spPr bwMode="auto">
          <a:xfrm>
            <a:off x="3383767" y="4154134"/>
            <a:ext cx="576263" cy="430213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ru-RU" altLang="ru-RU" sz="2800">
              <a:latin typeface="Arial Black" pitchFamily="34" charset="0"/>
            </a:endParaRPr>
          </a:p>
        </p:txBody>
      </p:sp>
      <p:sp>
        <p:nvSpPr>
          <p:cNvPr id="10" name="AutoShape 39"/>
          <p:cNvSpPr>
            <a:spLocks noChangeArrowheads="1"/>
          </p:cNvSpPr>
          <p:nvPr/>
        </p:nvSpPr>
        <p:spPr bwMode="auto">
          <a:xfrm>
            <a:off x="7128501" y="4150518"/>
            <a:ext cx="576263" cy="430213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ru-RU" altLang="ru-RU" sz="2800">
              <a:latin typeface="Arial Black" pitchFamily="34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943708" y="4584347"/>
            <a:ext cx="3456383" cy="1512565"/>
          </a:xfrm>
          <a:prstGeom prst="rect">
            <a:avLst/>
          </a:prstGeom>
          <a:solidFill>
            <a:srgbClr val="99B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altLang="ru-RU" sz="1600" b="1" dirty="0" smtClean="0"/>
              <a:t>Соглашение о ведении </a:t>
            </a:r>
            <a:br>
              <a:rPr lang="ru-RU" altLang="ru-RU" sz="1600" b="1" dirty="0" smtClean="0"/>
            </a:br>
            <a:r>
              <a:rPr lang="ru-RU" altLang="ru-RU" sz="1600" b="1" dirty="0" smtClean="0"/>
              <a:t>таможенной статистики</a:t>
            </a:r>
            <a:br>
              <a:rPr lang="ru-RU" altLang="ru-RU" sz="1600" b="1" dirty="0" smtClean="0"/>
            </a:br>
            <a:r>
              <a:rPr lang="ru-RU" altLang="ru-RU" sz="1600" b="1" dirty="0" smtClean="0"/>
              <a:t>внешней и взаимной торговли</a:t>
            </a:r>
            <a:br>
              <a:rPr lang="ru-RU" altLang="ru-RU" sz="1600" b="1" dirty="0" smtClean="0"/>
            </a:br>
            <a:r>
              <a:rPr lang="ru-RU" altLang="ru-RU" sz="1600" b="1" dirty="0" smtClean="0"/>
              <a:t>товарами Таможенного союза</a:t>
            </a:r>
            <a:br>
              <a:rPr lang="ru-RU" altLang="ru-RU" sz="1600" b="1" dirty="0" smtClean="0"/>
            </a:br>
            <a:r>
              <a:rPr lang="ru-RU" altLang="ru-RU" sz="1600" b="1" dirty="0" smtClean="0"/>
              <a:t>(25 января 2008 г.)</a:t>
            </a:r>
            <a:endParaRPr lang="ru-RU" altLang="ru-RU" sz="1400" b="1" dirty="0"/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5687617" y="4583818"/>
            <a:ext cx="3456383" cy="1512565"/>
          </a:xfrm>
          <a:prstGeom prst="rect">
            <a:avLst/>
          </a:prstGeom>
          <a:solidFill>
            <a:srgbClr val="99B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sz="1600" b="1" dirty="0" smtClean="0"/>
              <a:t>Протокол о порядке передачи</a:t>
            </a:r>
            <a:br>
              <a:rPr lang="ru-RU" sz="1600" b="1" dirty="0" smtClean="0"/>
            </a:br>
            <a:r>
              <a:rPr lang="ru-RU" sz="1600" b="1" dirty="0" smtClean="0"/>
              <a:t>данных статистики внешней </a:t>
            </a:r>
            <a:br>
              <a:rPr lang="ru-RU" sz="1600" b="1" dirty="0" smtClean="0"/>
            </a:br>
            <a:r>
              <a:rPr lang="ru-RU" sz="1600" b="1" dirty="0" smtClean="0"/>
              <a:t>торговли и  статистики</a:t>
            </a:r>
            <a:br>
              <a:rPr lang="ru-RU" sz="1600" b="1" dirty="0" smtClean="0"/>
            </a:br>
            <a:r>
              <a:rPr lang="ru-RU" sz="1600" b="1" dirty="0" smtClean="0"/>
              <a:t>взаимной торговли</a:t>
            </a:r>
            <a:br>
              <a:rPr lang="ru-RU" sz="1600" b="1" dirty="0" smtClean="0"/>
            </a:br>
            <a:r>
              <a:rPr lang="ru-RU" sz="1600" b="1" dirty="0" smtClean="0"/>
              <a:t>(11 декабря 2009 г.)</a:t>
            </a:r>
            <a:endParaRPr lang="ru-RU" altLang="ru-RU" sz="1400" b="1" dirty="0"/>
          </a:p>
        </p:txBody>
      </p:sp>
      <p:sp>
        <p:nvSpPr>
          <p:cNvPr id="13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8310563" y="6477000"/>
            <a:ext cx="833437" cy="3810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17375E"/>
                </a:solidFill>
                <a:latin typeface="Arial" charset="0"/>
                <a:cs typeface="Arial" charset="0"/>
              </a:rPr>
              <a:t>| </a:t>
            </a:r>
            <a:r>
              <a:rPr lang="ru-RU" dirty="0">
                <a:solidFill>
                  <a:srgbClr val="032953"/>
                </a:solidFill>
                <a:latin typeface="Arial" charset="0"/>
                <a:cs typeface="Arial" charset="0"/>
              </a:rPr>
              <a:t> </a:t>
            </a:r>
            <a:fld id="{B9C6F137-FCBF-4F13-98BD-7A8638BA10DB}" type="slidenum">
              <a:rPr lang="ru-RU">
                <a:solidFill>
                  <a:srgbClr val="17375E"/>
                </a:solidFill>
                <a:latin typeface="Arial" charset="0"/>
                <a:cs typeface="Arial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ru-RU" dirty="0">
              <a:solidFill>
                <a:srgbClr val="032953"/>
              </a:solidFill>
              <a:latin typeface="Arial" charset="0"/>
              <a:cs typeface="Arial" charset="0"/>
            </a:endParaRPr>
          </a:p>
        </p:txBody>
      </p:sp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19582" y="0"/>
            <a:ext cx="581025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7233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43708" y="188640"/>
            <a:ext cx="75608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24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Единое экономическое пространство (ЕЭП)</a:t>
            </a:r>
            <a:endParaRPr lang="ru-RU" altLang="ru-RU" sz="2400" dirty="0"/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1680429" y="1320944"/>
            <a:ext cx="5724636" cy="863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altLang="ru-RU" b="1" dirty="0" smtClean="0">
                <a:solidFill>
                  <a:schemeClr val="tx2">
                    <a:lumMod val="75000"/>
                  </a:schemeClr>
                </a:solidFill>
              </a:rPr>
              <a:t>18 ноября 2011 г.</a:t>
            </a:r>
            <a:endParaRPr lang="ru-RU" alt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6" name="Oval 7"/>
          <p:cNvSpPr>
            <a:spLocks noChangeArrowheads="1"/>
          </p:cNvSpPr>
          <p:nvPr/>
        </p:nvSpPr>
        <p:spPr bwMode="auto">
          <a:xfrm>
            <a:off x="4792996" y="3068960"/>
            <a:ext cx="3599879" cy="210285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Договор о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Евразийской</a:t>
            </a:r>
            <a:b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экономической комиссии</a:t>
            </a:r>
            <a:endParaRPr lang="ru-RU" altLang="ru-RU" sz="1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8" name="Oval 7"/>
          <p:cNvSpPr>
            <a:spLocks noChangeArrowheads="1"/>
          </p:cNvSpPr>
          <p:nvPr/>
        </p:nvSpPr>
        <p:spPr bwMode="auto">
          <a:xfrm>
            <a:off x="907254" y="3068960"/>
            <a:ext cx="3599879" cy="210285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Декларация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о евразийской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экономической интеграции</a:t>
            </a:r>
          </a:p>
        </p:txBody>
      </p:sp>
      <p:sp>
        <p:nvSpPr>
          <p:cNvPr id="21" name="AutoShape 11"/>
          <p:cNvSpPr>
            <a:spLocks noChangeArrowheads="1"/>
          </p:cNvSpPr>
          <p:nvPr/>
        </p:nvSpPr>
        <p:spPr bwMode="auto">
          <a:xfrm>
            <a:off x="2464307" y="2208378"/>
            <a:ext cx="485775" cy="868948"/>
          </a:xfrm>
          <a:prstGeom prst="downArrow">
            <a:avLst>
              <a:gd name="adj1" fmla="val 50000"/>
              <a:gd name="adj2" fmla="val 53922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ru-RU" altLang="ru-RU" sz="2800" dirty="0">
              <a:latin typeface="Arial Black" pitchFamily="34" charset="0"/>
            </a:endParaRPr>
          </a:p>
        </p:txBody>
      </p:sp>
      <p:sp>
        <p:nvSpPr>
          <p:cNvPr id="22" name="AutoShape 11"/>
          <p:cNvSpPr>
            <a:spLocks noChangeArrowheads="1"/>
          </p:cNvSpPr>
          <p:nvPr/>
        </p:nvSpPr>
        <p:spPr bwMode="auto">
          <a:xfrm>
            <a:off x="6350047" y="2184544"/>
            <a:ext cx="485775" cy="868948"/>
          </a:xfrm>
          <a:prstGeom prst="downArrow">
            <a:avLst>
              <a:gd name="adj1" fmla="val 50000"/>
              <a:gd name="adj2" fmla="val 53922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ru-RU" altLang="ru-RU" sz="2800" dirty="0">
              <a:latin typeface="Arial Black" pitchFamily="34" charset="0"/>
            </a:endParaRPr>
          </a:p>
        </p:txBody>
      </p:sp>
      <p:sp>
        <p:nvSpPr>
          <p:cNvPr id="23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8310563" y="6477000"/>
            <a:ext cx="833437" cy="3810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17375E"/>
                </a:solidFill>
                <a:latin typeface="Arial" charset="0"/>
                <a:cs typeface="Arial" charset="0"/>
              </a:rPr>
              <a:t>| </a:t>
            </a:r>
            <a:r>
              <a:rPr lang="ru-RU" dirty="0">
                <a:solidFill>
                  <a:srgbClr val="032953"/>
                </a:solidFill>
                <a:latin typeface="Arial" charset="0"/>
                <a:cs typeface="Arial" charset="0"/>
              </a:rPr>
              <a:t> </a:t>
            </a:r>
            <a:fld id="{B9C6F137-FCBF-4F13-98BD-7A8638BA10DB}" type="slidenum">
              <a:rPr lang="ru-RU">
                <a:solidFill>
                  <a:srgbClr val="17375E"/>
                </a:solidFill>
                <a:latin typeface="Arial" charset="0"/>
                <a:cs typeface="Arial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ru-RU" dirty="0">
              <a:solidFill>
                <a:srgbClr val="032953"/>
              </a:solidFill>
              <a:latin typeface="Arial" charset="0"/>
              <a:cs typeface="Arial" charset="0"/>
            </a:endParaRPr>
          </a:p>
        </p:txBody>
      </p:sp>
      <p:pic>
        <p:nvPicPr>
          <p:cNvPr id="2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51680" y="1606"/>
            <a:ext cx="581025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99995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|  </a:t>
            </a:r>
            <a:fld id="{EC6CD28E-CCA7-4E37-B1BA-AC91EFCAB237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915168" y="223838"/>
            <a:ext cx="7056276" cy="468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rgbClr val="032953"/>
                </a:solidFill>
                <a:latin typeface="Times"/>
                <a:ea typeface="+mj-ea"/>
                <a:cs typeface="Times"/>
              </a:defRPr>
            </a:lvl1pPr>
            <a:lvl2pPr algn="l" defTabSz="457200" rtl="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32953"/>
                </a:solidFill>
                <a:latin typeface="Times" pitchFamily="18" charset="0"/>
                <a:cs typeface="Times" pitchFamily="18" charset="0"/>
              </a:defRPr>
            </a:lvl2pPr>
            <a:lvl3pPr algn="l" defTabSz="457200" rtl="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32953"/>
                </a:solidFill>
                <a:latin typeface="Times" pitchFamily="18" charset="0"/>
                <a:cs typeface="Times" pitchFamily="18" charset="0"/>
              </a:defRPr>
            </a:lvl3pPr>
            <a:lvl4pPr algn="l" defTabSz="457200" rtl="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32953"/>
                </a:solidFill>
                <a:latin typeface="Times" pitchFamily="18" charset="0"/>
                <a:cs typeface="Times" pitchFamily="18" charset="0"/>
              </a:defRPr>
            </a:lvl4pPr>
            <a:lvl5pPr algn="l" defTabSz="457200" rtl="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32953"/>
                </a:solidFill>
                <a:latin typeface="Times" pitchFamily="18" charset="0"/>
                <a:cs typeface="Times" pitchFamily="18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32953"/>
                </a:solidFill>
                <a:latin typeface="Times" pitchFamily="18" charset="0"/>
                <a:cs typeface="Times" pitchFamily="18" charset="0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32953"/>
                </a:solidFill>
                <a:latin typeface="Times" pitchFamily="18" charset="0"/>
                <a:cs typeface="Times" pitchFamily="18" charset="0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32953"/>
                </a:solidFill>
                <a:latin typeface="Times" pitchFamily="18" charset="0"/>
                <a:cs typeface="Times" pitchFamily="18" charset="0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32953"/>
                </a:solidFill>
                <a:latin typeface="Times" pitchFamily="18" charset="0"/>
                <a:cs typeface="Times" pitchFamily="18" charset="0"/>
              </a:defRPr>
            </a:lvl9pPr>
          </a:lstStyle>
          <a:p>
            <a:r>
              <a:rPr lang="ru-RU" altLang="ru-RU" sz="24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Единое экономическое пространство (ЕЭП)</a:t>
            </a:r>
            <a:endParaRPr lang="ru-RU" altLang="ru-RU" sz="2400" dirty="0" smtClean="0"/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107504" y="944724"/>
            <a:ext cx="8862192" cy="150678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sz="1600" b="1" dirty="0"/>
              <a:t>Осуществление Комиссией </a:t>
            </a:r>
            <a:r>
              <a:rPr lang="ru-RU" sz="1600" b="1" dirty="0" smtClean="0"/>
              <a:t>деятельности  </a:t>
            </a:r>
            <a:r>
              <a:rPr lang="ru-RU" sz="1600" b="1" dirty="0"/>
              <a:t>в части формирования </a:t>
            </a:r>
            <a:r>
              <a:rPr lang="ru-RU" sz="1600" b="1" dirty="0" smtClean="0">
                <a:solidFill>
                  <a:srgbClr val="0070C0"/>
                </a:solidFill>
              </a:rPr>
              <a:t>единой,</a:t>
            </a:r>
            <a:br>
              <a:rPr lang="ru-RU" sz="1600" b="1" dirty="0" smtClean="0">
                <a:solidFill>
                  <a:srgbClr val="0070C0"/>
                </a:solidFill>
              </a:rPr>
            </a:br>
            <a:r>
              <a:rPr lang="ru-RU" sz="1600" b="1" dirty="0" smtClean="0">
                <a:solidFill>
                  <a:srgbClr val="0070C0"/>
                </a:solidFill>
              </a:rPr>
              <a:t>гармонизированной </a:t>
            </a:r>
            <a:r>
              <a:rPr lang="ru-RU" sz="1600" b="1" dirty="0" smtClean="0">
                <a:solidFill>
                  <a:srgbClr val="0070C0"/>
                </a:solidFill>
              </a:rPr>
              <a:t>или </a:t>
            </a:r>
            <a:r>
              <a:rPr lang="ru-RU" sz="1600" b="1" dirty="0">
                <a:solidFill>
                  <a:srgbClr val="0070C0"/>
                </a:solidFill>
              </a:rPr>
              <a:t>согласованной  </a:t>
            </a:r>
            <a:r>
              <a:rPr lang="ru-RU" sz="1600" b="1" dirty="0" smtClean="0">
                <a:solidFill>
                  <a:srgbClr val="0070C0"/>
                </a:solidFill>
              </a:rPr>
              <a:t>в </a:t>
            </a:r>
            <a:r>
              <a:rPr lang="ru-RU" sz="1600" b="1" dirty="0">
                <a:solidFill>
                  <a:srgbClr val="0070C0"/>
                </a:solidFill>
              </a:rPr>
              <a:t>различных </a:t>
            </a:r>
            <a:r>
              <a:rPr lang="ru-RU" sz="1600" b="1" dirty="0" smtClean="0">
                <a:solidFill>
                  <a:srgbClr val="0070C0"/>
                </a:solidFill>
              </a:rPr>
              <a:t>сферах политики, </a:t>
            </a:r>
            <a:br>
              <a:rPr lang="ru-RU" sz="1600" b="1" dirty="0" smtClean="0">
                <a:solidFill>
                  <a:srgbClr val="0070C0"/>
                </a:solidFill>
              </a:rPr>
            </a:br>
            <a:r>
              <a:rPr lang="ru-RU" sz="1600" b="1" dirty="0" smtClean="0">
                <a:solidFill>
                  <a:srgbClr val="0070C0"/>
                </a:solidFill>
              </a:rPr>
              <a:t>углубление сотрудничества в сферах, </a:t>
            </a:r>
            <a:r>
              <a:rPr lang="ru-RU" sz="1600" b="1" dirty="0" smtClean="0">
                <a:solidFill>
                  <a:srgbClr val="0070C0"/>
                </a:solidFill>
              </a:rPr>
              <a:t>определенных международными договорами, </a:t>
            </a:r>
            <a:br>
              <a:rPr lang="ru-RU" sz="1600" b="1" dirty="0" smtClean="0">
                <a:solidFill>
                  <a:srgbClr val="0070C0"/>
                </a:solidFill>
              </a:rPr>
            </a:br>
            <a:r>
              <a:rPr lang="ru-RU" sz="1600" b="1" dirty="0" smtClean="0"/>
              <a:t>образующими нормативно-правовую базу </a:t>
            </a:r>
            <a:r>
              <a:rPr lang="ru-RU" sz="1600" b="1" dirty="0"/>
              <a:t>ЕЭП</a:t>
            </a:r>
            <a:r>
              <a:rPr lang="ru-RU" sz="1600" b="1" dirty="0" smtClean="0"/>
              <a:t>, требовали</a:t>
            </a:r>
            <a:br>
              <a:rPr lang="ru-RU" sz="1600" b="1" dirty="0" smtClean="0"/>
            </a:br>
            <a:r>
              <a:rPr lang="ru-RU" sz="1600" b="1" dirty="0" smtClean="0">
                <a:solidFill>
                  <a:srgbClr val="0070C0"/>
                </a:solidFill>
              </a:rPr>
              <a:t>формирования </a:t>
            </a:r>
            <a:r>
              <a:rPr lang="ru-RU" sz="1600" b="1" dirty="0">
                <a:solidFill>
                  <a:srgbClr val="0070C0"/>
                </a:solidFill>
              </a:rPr>
              <a:t>и анализа </a:t>
            </a:r>
            <a:r>
              <a:rPr lang="ru-RU" sz="1600" b="1" dirty="0" smtClean="0">
                <a:solidFill>
                  <a:srgbClr val="0070C0"/>
                </a:solidFill>
              </a:rPr>
              <a:t>соответствующей </a:t>
            </a:r>
            <a:r>
              <a:rPr lang="ru-RU" sz="1600" b="1" dirty="0">
                <a:solidFill>
                  <a:srgbClr val="0070C0"/>
                </a:solidFill>
              </a:rPr>
              <a:t>статистики для </a:t>
            </a:r>
            <a:r>
              <a:rPr lang="ru-RU" sz="1600" b="1" dirty="0" smtClean="0">
                <a:solidFill>
                  <a:srgbClr val="0070C0"/>
                </a:solidFill>
              </a:rPr>
              <a:t>ЕЭП в целом</a:t>
            </a:r>
            <a:endParaRPr lang="ru-RU" altLang="ru-RU" sz="1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2" name="AutoShape 39"/>
          <p:cNvSpPr>
            <a:spLocks noChangeArrowheads="1"/>
          </p:cNvSpPr>
          <p:nvPr/>
        </p:nvSpPr>
        <p:spPr bwMode="auto">
          <a:xfrm>
            <a:off x="4341848" y="2451506"/>
            <a:ext cx="576263" cy="430213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ru-RU" altLang="ru-RU" sz="2800">
              <a:latin typeface="Arial Black" pitchFamily="34" charset="0"/>
            </a:endParaRPr>
          </a:p>
        </p:txBody>
      </p:sp>
      <p:sp>
        <p:nvSpPr>
          <p:cNvPr id="14" name="Oval 7"/>
          <p:cNvSpPr>
            <a:spLocks noChangeArrowheads="1"/>
          </p:cNvSpPr>
          <p:nvPr/>
        </p:nvSpPr>
        <p:spPr bwMode="auto">
          <a:xfrm>
            <a:off x="1043608" y="2850082"/>
            <a:ext cx="7092788" cy="1310599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sz="2000" b="1" dirty="0" smtClean="0">
                <a:solidFill>
                  <a:srgbClr val="0070C0"/>
                </a:solidFill>
              </a:rPr>
              <a:t>Соглашение </a:t>
            </a:r>
            <a:br>
              <a:rPr lang="ru-RU" sz="2000" b="1" dirty="0" smtClean="0">
                <a:solidFill>
                  <a:srgbClr val="0070C0"/>
                </a:solidFill>
              </a:rPr>
            </a:br>
            <a:r>
              <a:rPr lang="ru-RU" sz="2000" b="1" dirty="0" smtClean="0">
                <a:solidFill>
                  <a:srgbClr val="0070C0"/>
                </a:solidFill>
              </a:rPr>
              <a:t>об информационном взаимодействии</a:t>
            </a:r>
            <a:br>
              <a:rPr lang="ru-RU" sz="2000" b="1" dirty="0" smtClean="0">
                <a:solidFill>
                  <a:srgbClr val="0070C0"/>
                </a:solidFill>
              </a:rPr>
            </a:br>
            <a:r>
              <a:rPr lang="ru-RU" sz="2000" b="1" dirty="0" smtClean="0">
                <a:solidFill>
                  <a:srgbClr val="0070C0"/>
                </a:solidFill>
              </a:rPr>
              <a:t> </a:t>
            </a:r>
            <a:r>
              <a:rPr lang="ru-RU" sz="2000" b="1" dirty="0">
                <a:solidFill>
                  <a:srgbClr val="0070C0"/>
                </a:solidFill>
              </a:rPr>
              <a:t>в сфере </a:t>
            </a:r>
            <a:r>
              <a:rPr lang="ru-RU" sz="2000" b="1" dirty="0" smtClean="0">
                <a:solidFill>
                  <a:srgbClr val="0070C0"/>
                </a:solidFill>
              </a:rPr>
              <a:t>статистики</a:t>
            </a:r>
            <a:br>
              <a:rPr lang="ru-RU" sz="2000" b="1" dirty="0" smtClean="0">
                <a:solidFill>
                  <a:srgbClr val="0070C0"/>
                </a:solidFill>
              </a:rPr>
            </a:br>
            <a:r>
              <a:rPr lang="ru-RU" sz="1400" dirty="0" smtClean="0"/>
              <a:t>(решение ВЕЭС от 29 </a:t>
            </a:r>
            <a:r>
              <a:rPr lang="ru-RU" sz="1400" dirty="0"/>
              <a:t>мая 2013 </a:t>
            </a:r>
            <a:r>
              <a:rPr lang="ru-RU" sz="1400" dirty="0" smtClean="0"/>
              <a:t>г.  № 36)</a:t>
            </a:r>
            <a:endParaRPr lang="ru-RU" altLang="ru-RU" sz="1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5" name="Oval 7"/>
          <p:cNvSpPr>
            <a:spLocks noChangeArrowheads="1"/>
          </p:cNvSpPr>
          <p:nvPr/>
        </p:nvSpPr>
        <p:spPr bwMode="auto">
          <a:xfrm>
            <a:off x="431540" y="5597289"/>
            <a:ext cx="8280920" cy="1144079"/>
          </a:xfrm>
          <a:prstGeom prst="ellipse">
            <a:avLst/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altLang="ru-RU" sz="1600" b="1" dirty="0" smtClean="0">
                <a:solidFill>
                  <a:srgbClr val="0070C0"/>
                </a:solidFill>
              </a:rPr>
              <a:t>110 форматов предоставления официальной статистической информации </a:t>
            </a:r>
            <a:br>
              <a:rPr lang="ru-RU" altLang="ru-RU" sz="1600" b="1" dirty="0" smtClean="0">
                <a:solidFill>
                  <a:srgbClr val="0070C0"/>
                </a:solidFill>
              </a:rPr>
            </a:br>
            <a:r>
              <a:rPr lang="ru-RU" altLang="ru-RU" sz="1400" dirty="0" smtClean="0"/>
              <a:t>(решение Коллегии ЕЭК от 2 декабря 2013 г. № 282) </a:t>
            </a:r>
            <a:endParaRPr lang="ru-RU" altLang="ru-RU" sz="1400" b="1" dirty="0"/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328736" y="4401108"/>
            <a:ext cx="8491736" cy="9342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sz="1600" b="1" dirty="0"/>
              <a:t>Перечень статистических </a:t>
            </a:r>
            <a:r>
              <a:rPr lang="ru-RU" sz="1600" b="1" dirty="0" smtClean="0"/>
              <a:t>показателей официальной статистической информации,</a:t>
            </a:r>
            <a:br>
              <a:rPr lang="ru-RU" sz="1600" b="1" dirty="0" smtClean="0"/>
            </a:br>
            <a:r>
              <a:rPr lang="ru-RU" sz="1600" b="1" dirty="0" smtClean="0"/>
              <a:t>предоставляемой Евразийской экономической комиссии уполномоченными</a:t>
            </a:r>
            <a:br>
              <a:rPr lang="ru-RU" sz="1600" b="1" dirty="0" smtClean="0"/>
            </a:br>
            <a:r>
              <a:rPr lang="ru-RU" sz="1600" b="1" dirty="0" smtClean="0"/>
              <a:t>органами государств – членов ТС и ЕЭП (23 раздела)</a:t>
            </a:r>
            <a:br>
              <a:rPr lang="ru-RU" sz="1600" b="1" dirty="0" smtClean="0"/>
            </a:br>
            <a:r>
              <a:rPr lang="ru-RU" sz="1400" dirty="0" smtClean="0"/>
              <a:t>(решение Коллегии ЕЭК от 3 сентября 2013 г. № 185)</a:t>
            </a:r>
            <a:endParaRPr lang="ru-RU" altLang="ru-RU" sz="1400" dirty="0"/>
          </a:p>
        </p:txBody>
      </p:sp>
      <p:sp>
        <p:nvSpPr>
          <p:cNvPr id="17" name="AutoShape 39"/>
          <p:cNvSpPr>
            <a:spLocks noChangeArrowheads="1"/>
          </p:cNvSpPr>
          <p:nvPr/>
        </p:nvSpPr>
        <p:spPr bwMode="auto">
          <a:xfrm>
            <a:off x="4341848" y="4160681"/>
            <a:ext cx="440531" cy="240427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ru-RU" altLang="ru-RU" sz="2800">
              <a:latin typeface="Arial Black" pitchFamily="34" charset="0"/>
            </a:endParaRPr>
          </a:p>
        </p:txBody>
      </p:sp>
      <p:sp>
        <p:nvSpPr>
          <p:cNvPr id="18" name="AutoShape 39"/>
          <p:cNvSpPr>
            <a:spLocks noChangeArrowheads="1"/>
          </p:cNvSpPr>
          <p:nvPr/>
        </p:nvSpPr>
        <p:spPr bwMode="auto">
          <a:xfrm>
            <a:off x="4337605" y="5356862"/>
            <a:ext cx="440531" cy="240427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ru-RU" altLang="ru-RU" sz="2800">
              <a:latin typeface="Arial Black" pitchFamily="34" charset="0"/>
            </a:endParaRPr>
          </a:p>
        </p:txBody>
      </p:sp>
      <p:sp>
        <p:nvSpPr>
          <p:cNvPr id="19" name="Номер слайда 3"/>
          <p:cNvSpPr txBox="1">
            <a:spLocks/>
          </p:cNvSpPr>
          <p:nvPr/>
        </p:nvSpPr>
        <p:spPr bwMode="auto">
          <a:xfrm>
            <a:off x="8310563" y="6477000"/>
            <a:ext cx="833437" cy="381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l" rtl="0" fontAlgn="auto">
              <a:spcBef>
                <a:spcPts val="0"/>
              </a:spcBef>
              <a:spcAft>
                <a:spcPts val="0"/>
              </a:spcAft>
              <a:defRPr sz="1800" kern="1200" dirty="0" smtClean="0">
                <a:solidFill>
                  <a:prstClr val="white"/>
                </a:solidFill>
                <a:latin typeface="Times"/>
                <a:ea typeface="+mn-ea"/>
                <a:cs typeface="Time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17375E"/>
                </a:solidFill>
                <a:latin typeface="Arial" charset="0"/>
                <a:cs typeface="Arial" charset="0"/>
              </a:rPr>
              <a:t>| </a:t>
            </a:r>
            <a:r>
              <a:rPr lang="ru-RU" dirty="0" smtClean="0">
                <a:solidFill>
                  <a:srgbClr val="032953"/>
                </a:solidFill>
                <a:latin typeface="Arial" charset="0"/>
                <a:cs typeface="Arial" charset="0"/>
              </a:rPr>
              <a:t> </a:t>
            </a:r>
            <a:fld id="{B9C6F137-FCBF-4F13-98BD-7A8638BA10DB}" type="slidenum">
              <a:rPr lang="ru-RU" smtClean="0">
                <a:solidFill>
                  <a:srgbClr val="17375E"/>
                </a:solidFill>
                <a:latin typeface="Arial" charset="0"/>
                <a:cs typeface="Arial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ru-RU" dirty="0">
              <a:solidFill>
                <a:srgbClr val="032953"/>
              </a:solidFill>
              <a:latin typeface="Arial" charset="0"/>
              <a:cs typeface="Arial" charset="0"/>
            </a:endParaRPr>
          </a:p>
        </p:txBody>
      </p:sp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26883" y="28055"/>
            <a:ext cx="581025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81263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979675" y="116632"/>
            <a:ext cx="6239669" cy="576064"/>
          </a:xfrm>
          <a:noFill/>
          <a:ln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 sz="28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Историческое событие</a:t>
            </a:r>
            <a:endParaRPr lang="ru-RU" altLang="ru-RU" sz="2800" b="1" dirty="0" smtClean="0">
              <a:ln>
                <a:solidFill>
                  <a:schemeClr val="bg1"/>
                </a:solidFill>
              </a:ln>
              <a:noFill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6" name="PubOvalCallout"/>
          <p:cNvSpPr>
            <a:spLocks noEditPoints="1" noChangeArrowheads="1"/>
          </p:cNvSpPr>
          <p:nvPr/>
        </p:nvSpPr>
        <p:spPr bwMode="auto">
          <a:xfrm>
            <a:off x="71500" y="974521"/>
            <a:ext cx="3816350" cy="3671888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3163 w 21600"/>
              <a:gd name="T16" fmla="*/ 2374 h 21600"/>
              <a:gd name="T17" fmla="*/ 18437 w 21600"/>
              <a:gd name="T18" fmla="*/ 1383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10766" y="21600"/>
                </a:moveTo>
                <a:lnTo>
                  <a:pt x="9590" y="16158"/>
                </a:lnTo>
                <a:cubicBezTo>
                  <a:pt x="9991" y="16192"/>
                  <a:pt x="10395" y="16210"/>
                  <a:pt x="10800" y="16210"/>
                </a:cubicBezTo>
                <a:cubicBezTo>
                  <a:pt x="16764" y="16210"/>
                  <a:pt x="21600" y="12581"/>
                  <a:pt x="21600" y="8105"/>
                </a:cubicBezTo>
                <a:cubicBezTo>
                  <a:pt x="21600" y="3628"/>
                  <a:pt x="16764" y="0"/>
                  <a:pt x="10800" y="0"/>
                </a:cubicBezTo>
                <a:cubicBezTo>
                  <a:pt x="4835" y="0"/>
                  <a:pt x="0" y="3628"/>
                  <a:pt x="0" y="8105"/>
                </a:cubicBezTo>
                <a:cubicBezTo>
                  <a:pt x="-1" y="10568"/>
                  <a:pt x="1493" y="12898"/>
                  <a:pt x="4057" y="14436"/>
                </a:cubicBezTo>
                <a:lnTo>
                  <a:pt x="10766" y="21600"/>
                </a:lnTo>
                <a:close/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ru-RU" altLang="ru-RU" sz="1400" b="1" dirty="0" smtClean="0"/>
          </a:p>
          <a:p>
            <a:pPr algn="ctr" eaLnBrk="1" hangingPunct="1"/>
            <a:endParaRPr lang="ru-RU" altLang="ru-RU" sz="1400" b="1" dirty="0"/>
          </a:p>
          <a:p>
            <a:pPr algn="ctr" eaLnBrk="1" hangingPunct="1"/>
            <a:r>
              <a:rPr lang="ru-RU" altLang="ru-RU" sz="1600" b="1" dirty="0" smtClean="0"/>
              <a:t>подписан </a:t>
            </a:r>
            <a:br>
              <a:rPr lang="ru-RU" altLang="ru-RU" sz="1600" b="1" dirty="0" smtClean="0"/>
            </a:br>
            <a:r>
              <a:rPr lang="ru-RU" altLang="ru-RU" sz="1600" b="1" dirty="0" smtClean="0"/>
              <a:t>Договор о Евразийском экономическом союзе</a:t>
            </a:r>
            <a:br>
              <a:rPr lang="ru-RU" altLang="ru-RU" sz="1600" b="1" dirty="0" smtClean="0"/>
            </a:br>
            <a:endParaRPr lang="ru-RU" altLang="ru-RU" sz="1600" b="1" dirty="0" smtClean="0"/>
          </a:p>
          <a:p>
            <a:pPr algn="ctr" eaLnBrk="1" hangingPunct="1"/>
            <a:r>
              <a:rPr lang="ru-RU" altLang="ru-RU" sz="1400" dirty="0" smtClean="0"/>
              <a:t>(29 мая 2014 г.)</a:t>
            </a:r>
            <a:endParaRPr lang="ru-RU" altLang="ru-RU" sz="1400" dirty="0"/>
          </a:p>
        </p:txBody>
      </p:sp>
      <p:sp>
        <p:nvSpPr>
          <p:cNvPr id="3077" name="PubOvalCallout"/>
          <p:cNvSpPr>
            <a:spLocks noEditPoints="1" noChangeArrowheads="1"/>
          </p:cNvSpPr>
          <p:nvPr/>
        </p:nvSpPr>
        <p:spPr bwMode="auto">
          <a:xfrm>
            <a:off x="3167844" y="1700523"/>
            <a:ext cx="3455988" cy="311467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3163 w 21600"/>
              <a:gd name="T16" fmla="*/ 2374 h 21600"/>
              <a:gd name="T17" fmla="*/ 18437 w 21600"/>
              <a:gd name="T18" fmla="*/ 1383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10766" y="21600"/>
                </a:moveTo>
                <a:lnTo>
                  <a:pt x="9590" y="16158"/>
                </a:lnTo>
                <a:cubicBezTo>
                  <a:pt x="9991" y="16192"/>
                  <a:pt x="10395" y="16210"/>
                  <a:pt x="10800" y="16210"/>
                </a:cubicBezTo>
                <a:cubicBezTo>
                  <a:pt x="16764" y="16210"/>
                  <a:pt x="21600" y="12581"/>
                  <a:pt x="21600" y="8105"/>
                </a:cubicBezTo>
                <a:cubicBezTo>
                  <a:pt x="21600" y="3628"/>
                  <a:pt x="16764" y="0"/>
                  <a:pt x="10800" y="0"/>
                </a:cubicBezTo>
                <a:cubicBezTo>
                  <a:pt x="4835" y="0"/>
                  <a:pt x="0" y="3628"/>
                  <a:pt x="0" y="8105"/>
                </a:cubicBezTo>
                <a:cubicBezTo>
                  <a:pt x="-1" y="10568"/>
                  <a:pt x="1493" y="12898"/>
                  <a:pt x="4057" y="14436"/>
                </a:cubicBezTo>
                <a:lnTo>
                  <a:pt x="10766" y="21600"/>
                </a:lnTo>
                <a:close/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ru-RU" altLang="ru-RU" sz="1600" b="1" dirty="0" smtClean="0"/>
          </a:p>
          <a:p>
            <a:pPr algn="ctr" eaLnBrk="1" hangingPunct="1"/>
            <a:r>
              <a:rPr lang="ru-RU" altLang="ru-RU" sz="1600" b="1" dirty="0" smtClean="0"/>
              <a:t>начал функционировать</a:t>
            </a:r>
            <a:br>
              <a:rPr lang="ru-RU" altLang="ru-RU" sz="1600" b="1" dirty="0" smtClean="0"/>
            </a:br>
            <a:r>
              <a:rPr lang="ru-RU" altLang="ru-RU" sz="1600" b="1" dirty="0" smtClean="0"/>
              <a:t>Евразийский экономический союз</a:t>
            </a:r>
          </a:p>
          <a:p>
            <a:pPr algn="ctr" eaLnBrk="1" hangingPunct="1"/>
            <a:endParaRPr lang="ru-RU" altLang="ru-RU" sz="900" b="1" dirty="0" smtClean="0"/>
          </a:p>
          <a:p>
            <a:pPr algn="ctr" eaLnBrk="1" hangingPunct="1"/>
            <a:r>
              <a:rPr lang="ru-RU" altLang="ru-RU" sz="1400" dirty="0" smtClean="0"/>
              <a:t>(1 января 2015 г.)</a:t>
            </a:r>
            <a:endParaRPr lang="ru-RU" altLang="ru-RU" dirty="0"/>
          </a:p>
        </p:txBody>
      </p:sp>
      <p:sp>
        <p:nvSpPr>
          <p:cNvPr id="3078" name="PubOvalCallout"/>
          <p:cNvSpPr>
            <a:spLocks noEditPoints="1" noChangeArrowheads="1"/>
          </p:cNvSpPr>
          <p:nvPr/>
        </p:nvSpPr>
        <p:spPr bwMode="auto">
          <a:xfrm>
            <a:off x="5951620" y="2276475"/>
            <a:ext cx="3203575" cy="2665413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3163 w 21600"/>
              <a:gd name="T16" fmla="*/ 2374 h 21600"/>
              <a:gd name="T17" fmla="*/ 18437 w 21600"/>
              <a:gd name="T18" fmla="*/ 1383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10766" y="21600"/>
                </a:moveTo>
                <a:lnTo>
                  <a:pt x="9590" y="16158"/>
                </a:lnTo>
                <a:cubicBezTo>
                  <a:pt x="9991" y="16192"/>
                  <a:pt x="10395" y="16210"/>
                  <a:pt x="10800" y="16210"/>
                </a:cubicBezTo>
                <a:cubicBezTo>
                  <a:pt x="16764" y="16210"/>
                  <a:pt x="21600" y="12581"/>
                  <a:pt x="21600" y="8105"/>
                </a:cubicBezTo>
                <a:cubicBezTo>
                  <a:pt x="21600" y="3628"/>
                  <a:pt x="16764" y="0"/>
                  <a:pt x="10800" y="0"/>
                </a:cubicBezTo>
                <a:cubicBezTo>
                  <a:pt x="4835" y="0"/>
                  <a:pt x="0" y="3628"/>
                  <a:pt x="0" y="8105"/>
                </a:cubicBezTo>
                <a:cubicBezTo>
                  <a:pt x="-1" y="10568"/>
                  <a:pt x="1493" y="12898"/>
                  <a:pt x="4057" y="14436"/>
                </a:cubicBezTo>
                <a:lnTo>
                  <a:pt x="10766" y="21600"/>
                </a:lnTo>
                <a:close/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altLang="ru-RU" sz="1400" b="1" dirty="0" smtClean="0"/>
              <a:t>к ЕАЭС присоединились:</a:t>
            </a:r>
            <a:endParaRPr lang="en-US" altLang="ru-RU" sz="1400" b="1" dirty="0" smtClean="0"/>
          </a:p>
          <a:p>
            <a:pPr algn="ctr" eaLnBrk="1" hangingPunct="1"/>
            <a:r>
              <a:rPr lang="ru-RU" altLang="ru-RU" sz="1400" b="1" dirty="0" smtClean="0"/>
              <a:t>Республика Армения </a:t>
            </a:r>
          </a:p>
          <a:p>
            <a:pPr algn="ctr" eaLnBrk="1" hangingPunct="1"/>
            <a:r>
              <a:rPr lang="ru-RU" altLang="ru-RU" sz="1400" dirty="0" smtClean="0"/>
              <a:t>(2 января </a:t>
            </a:r>
            <a:r>
              <a:rPr lang="ru-RU" altLang="ru-RU" sz="1400" dirty="0"/>
              <a:t>2015 г.)</a:t>
            </a:r>
          </a:p>
          <a:p>
            <a:pPr algn="ctr" eaLnBrk="1" hangingPunct="1"/>
            <a:r>
              <a:rPr lang="ru-RU" altLang="ru-RU" sz="1400" b="1" dirty="0" smtClean="0"/>
              <a:t> </a:t>
            </a:r>
            <a:r>
              <a:rPr lang="ru-RU" altLang="ru-RU" sz="1400" b="1" dirty="0" err="1" smtClean="0"/>
              <a:t>Кыргызская</a:t>
            </a:r>
            <a:r>
              <a:rPr lang="ru-RU" altLang="ru-RU" sz="1400" b="1" dirty="0" smtClean="0"/>
              <a:t> Республика</a:t>
            </a:r>
            <a:br>
              <a:rPr lang="ru-RU" altLang="ru-RU" sz="1400" b="1" dirty="0" smtClean="0"/>
            </a:br>
            <a:r>
              <a:rPr lang="ru-RU" altLang="ru-RU" sz="1400" dirty="0" smtClean="0"/>
              <a:t>(12 </a:t>
            </a:r>
            <a:r>
              <a:rPr lang="ru-RU" altLang="ru-RU" sz="1400" dirty="0" smtClean="0"/>
              <a:t>августа 2015 г.)</a:t>
            </a:r>
          </a:p>
          <a:p>
            <a:pPr algn="ctr" eaLnBrk="1" hangingPunct="1"/>
            <a:endParaRPr lang="ru-RU" altLang="ru-RU" sz="2100" b="1" dirty="0">
              <a:solidFill>
                <a:srgbClr val="CC0000"/>
              </a:solidFill>
            </a:endParaRPr>
          </a:p>
        </p:txBody>
      </p:sp>
      <p:sp>
        <p:nvSpPr>
          <p:cNvPr id="3079" name="Rectangle 11"/>
          <p:cNvSpPr>
            <a:spLocks noChangeArrowheads="1"/>
          </p:cNvSpPr>
          <p:nvPr/>
        </p:nvSpPr>
        <p:spPr bwMode="auto">
          <a:xfrm>
            <a:off x="250825" y="4941888"/>
            <a:ext cx="8713788" cy="129542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altLang="ru-RU" sz="2500" b="1" dirty="0" smtClean="0">
                <a:solidFill>
                  <a:schemeClr val="tx2">
                    <a:lumMod val="75000"/>
                  </a:schemeClr>
                </a:solidFill>
              </a:rPr>
              <a:t>Евразийский экономический союз (ЕАЭС)</a:t>
            </a:r>
            <a:endParaRPr lang="ru-RU" altLang="ru-RU" sz="25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8310563" y="6477000"/>
            <a:ext cx="833437" cy="3810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17375E"/>
                </a:solidFill>
                <a:latin typeface="Arial" charset="0"/>
                <a:cs typeface="Arial" charset="0"/>
              </a:rPr>
              <a:t>| </a:t>
            </a:r>
            <a:r>
              <a:rPr lang="ru-RU" dirty="0">
                <a:solidFill>
                  <a:srgbClr val="032953"/>
                </a:solidFill>
                <a:latin typeface="Arial" charset="0"/>
                <a:cs typeface="Arial" charset="0"/>
              </a:rPr>
              <a:t> </a:t>
            </a:r>
            <a:fld id="{B9C6F137-FCBF-4F13-98BD-7A8638BA10DB}" type="slidenum">
              <a:rPr lang="ru-RU">
                <a:solidFill>
                  <a:srgbClr val="17375E"/>
                </a:solidFill>
                <a:latin typeface="Arial" charset="0"/>
                <a:cs typeface="Arial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ru-RU" dirty="0">
              <a:solidFill>
                <a:srgbClr val="032953"/>
              </a:solidFill>
              <a:latin typeface="Arial" charset="0"/>
              <a:cs typeface="Arial" charset="0"/>
            </a:endParaRPr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26882" y="26321"/>
            <a:ext cx="581025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77238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43708" y="188640"/>
            <a:ext cx="7560840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25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Евразийский экономический	 союз (ЕАЭС)</a:t>
            </a:r>
            <a:endParaRPr lang="ru-RU" altLang="ru-RU" sz="2500" dirty="0"/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1259632" y="1320944"/>
            <a:ext cx="6948771" cy="863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Основная правовая база евразийской статистики</a:t>
            </a:r>
            <a:endParaRPr lang="ru-RU" alt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6" name="Oval 7"/>
          <p:cNvSpPr>
            <a:spLocks noChangeArrowheads="1"/>
          </p:cNvSpPr>
          <p:nvPr/>
        </p:nvSpPr>
        <p:spPr bwMode="auto">
          <a:xfrm>
            <a:off x="4792996" y="3068960"/>
            <a:ext cx="3739444" cy="210285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altLang="ru-RU" sz="1600" b="1" dirty="0" smtClean="0">
                <a:solidFill>
                  <a:schemeClr val="tx2">
                    <a:lumMod val="75000"/>
                  </a:schemeClr>
                </a:solidFill>
              </a:rPr>
              <a:t>Протокол </a:t>
            </a:r>
            <a:br>
              <a:rPr lang="ru-RU" altLang="ru-RU" sz="16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altLang="ru-RU" sz="1600" b="1" dirty="0" smtClean="0">
                <a:solidFill>
                  <a:schemeClr val="tx2">
                    <a:lumMod val="75000"/>
                  </a:schemeClr>
                </a:solidFill>
              </a:rPr>
              <a:t>о порядке формирования</a:t>
            </a:r>
            <a:br>
              <a:rPr lang="ru-RU" altLang="ru-RU" sz="16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altLang="ru-RU" sz="1600" b="1" dirty="0" smtClean="0">
                <a:solidFill>
                  <a:schemeClr val="tx2">
                    <a:lumMod val="75000"/>
                  </a:schemeClr>
                </a:solidFill>
              </a:rPr>
              <a:t>и распространения</a:t>
            </a:r>
            <a:br>
              <a:rPr lang="ru-RU" altLang="ru-RU" sz="16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altLang="ru-RU" sz="1600" b="1" dirty="0" smtClean="0">
                <a:solidFill>
                  <a:schemeClr val="tx2">
                    <a:lumMod val="75000"/>
                  </a:schemeClr>
                </a:solidFill>
              </a:rPr>
              <a:t>официальной статистической</a:t>
            </a:r>
            <a:br>
              <a:rPr lang="ru-RU" altLang="ru-RU" sz="16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altLang="ru-RU" sz="1600" b="1" dirty="0" smtClean="0">
                <a:solidFill>
                  <a:schemeClr val="tx2">
                    <a:lumMod val="75000"/>
                  </a:schemeClr>
                </a:solidFill>
              </a:rPr>
              <a:t>информации ЕАЭС</a:t>
            </a:r>
            <a:br>
              <a:rPr lang="ru-RU" altLang="ru-RU" sz="1600" b="1" dirty="0" smtClean="0">
                <a:solidFill>
                  <a:schemeClr val="tx2">
                    <a:lumMod val="75000"/>
                  </a:schemeClr>
                </a:solidFill>
              </a:rPr>
            </a:br>
            <a:endParaRPr lang="ru-RU" altLang="ru-RU" sz="6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 eaLnBrk="1" hangingPunct="1"/>
            <a:r>
              <a:rPr lang="ru-RU" altLang="ru-RU" sz="1400" b="1" dirty="0" smtClean="0">
                <a:solidFill>
                  <a:schemeClr val="tx2">
                    <a:lumMod val="75000"/>
                  </a:schemeClr>
                </a:solidFill>
              </a:rPr>
              <a:t>(Приложение № 4 к Договору)</a:t>
            </a:r>
            <a:endParaRPr lang="ru-RU" altLang="ru-RU" sz="1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8" name="Oval 7"/>
          <p:cNvSpPr>
            <a:spLocks noChangeArrowheads="1"/>
          </p:cNvSpPr>
          <p:nvPr/>
        </p:nvSpPr>
        <p:spPr bwMode="auto">
          <a:xfrm>
            <a:off x="907254" y="3068960"/>
            <a:ext cx="3599879" cy="210285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altLang="ru-RU" sz="1600" b="1" dirty="0" smtClean="0">
                <a:solidFill>
                  <a:schemeClr val="tx2">
                    <a:lumMod val="75000"/>
                  </a:schemeClr>
                </a:solidFill>
              </a:rPr>
              <a:t>Ст. 24 </a:t>
            </a:r>
            <a:br>
              <a:rPr lang="ru-RU" altLang="ru-RU" sz="16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altLang="ru-RU" sz="1600" b="1" dirty="0" smtClean="0">
                <a:solidFill>
                  <a:schemeClr val="tx2">
                    <a:lumMod val="75000"/>
                  </a:schemeClr>
                </a:solidFill>
              </a:rPr>
              <a:t>«Официальная статистическая</a:t>
            </a:r>
          </a:p>
          <a:p>
            <a:pPr algn="ctr" eaLnBrk="1" hangingPunct="1"/>
            <a:r>
              <a:rPr lang="ru-RU" altLang="ru-RU" sz="1600" b="1" dirty="0" smtClean="0">
                <a:solidFill>
                  <a:schemeClr val="tx2">
                    <a:lumMod val="75000"/>
                  </a:schemeClr>
                </a:solidFill>
              </a:rPr>
              <a:t>информация Союза»</a:t>
            </a:r>
            <a:br>
              <a:rPr lang="ru-RU" altLang="ru-RU" sz="16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altLang="ru-RU" sz="1600" b="1" dirty="0" smtClean="0">
                <a:solidFill>
                  <a:schemeClr val="tx2">
                    <a:lumMod val="75000"/>
                  </a:schemeClr>
                </a:solidFill>
              </a:rPr>
              <a:t>Договора о Евразийском</a:t>
            </a:r>
            <a:br>
              <a:rPr lang="ru-RU" altLang="ru-RU" sz="16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altLang="ru-RU" sz="1600" b="1" dirty="0" smtClean="0">
                <a:solidFill>
                  <a:schemeClr val="tx2">
                    <a:lumMod val="75000"/>
                  </a:schemeClr>
                </a:solidFill>
              </a:rPr>
              <a:t>экономическом союзе </a:t>
            </a:r>
            <a:endParaRPr lang="ru-RU" altLang="ru-RU" sz="1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1" name="AutoShape 11"/>
          <p:cNvSpPr>
            <a:spLocks noChangeArrowheads="1"/>
          </p:cNvSpPr>
          <p:nvPr/>
        </p:nvSpPr>
        <p:spPr bwMode="auto">
          <a:xfrm>
            <a:off x="2464307" y="2208378"/>
            <a:ext cx="485775" cy="868948"/>
          </a:xfrm>
          <a:prstGeom prst="downArrow">
            <a:avLst>
              <a:gd name="adj1" fmla="val 50000"/>
              <a:gd name="adj2" fmla="val 53922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ru-RU" altLang="ru-RU" sz="2800" dirty="0">
              <a:latin typeface="Arial Black" pitchFamily="34" charset="0"/>
            </a:endParaRPr>
          </a:p>
        </p:txBody>
      </p:sp>
      <p:sp>
        <p:nvSpPr>
          <p:cNvPr id="22" name="AutoShape 11"/>
          <p:cNvSpPr>
            <a:spLocks noChangeArrowheads="1"/>
          </p:cNvSpPr>
          <p:nvPr/>
        </p:nvSpPr>
        <p:spPr bwMode="auto">
          <a:xfrm>
            <a:off x="6350047" y="2184544"/>
            <a:ext cx="485775" cy="868948"/>
          </a:xfrm>
          <a:prstGeom prst="downArrow">
            <a:avLst>
              <a:gd name="adj1" fmla="val 50000"/>
              <a:gd name="adj2" fmla="val 53922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ru-RU" altLang="ru-RU" sz="2800" dirty="0">
              <a:latin typeface="Arial Black" pitchFamily="34" charset="0"/>
            </a:endParaRPr>
          </a:p>
        </p:txBody>
      </p:sp>
      <p:sp>
        <p:nvSpPr>
          <p:cNvPr id="8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8310563" y="6477000"/>
            <a:ext cx="833437" cy="3810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17375E"/>
                </a:solidFill>
                <a:latin typeface="Arial" charset="0"/>
                <a:cs typeface="Arial" charset="0"/>
              </a:rPr>
              <a:t>| </a:t>
            </a:r>
            <a:r>
              <a:rPr lang="ru-RU" dirty="0">
                <a:solidFill>
                  <a:srgbClr val="032953"/>
                </a:solidFill>
                <a:latin typeface="Arial" charset="0"/>
                <a:cs typeface="Arial" charset="0"/>
              </a:rPr>
              <a:t> </a:t>
            </a:r>
            <a:fld id="{B9C6F137-FCBF-4F13-98BD-7A8638BA10DB}" type="slidenum">
              <a:rPr lang="ru-RU">
                <a:solidFill>
                  <a:srgbClr val="17375E"/>
                </a:solidFill>
                <a:latin typeface="Arial" charset="0"/>
                <a:cs typeface="Arial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ru-RU" dirty="0">
              <a:solidFill>
                <a:srgbClr val="032953"/>
              </a:solidFill>
              <a:latin typeface="Arial" charset="0"/>
              <a:cs typeface="Arial" charset="0"/>
            </a:endParaRPr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26883" y="6582"/>
            <a:ext cx="581025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92832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|  </a:t>
            </a:r>
            <a:fld id="{EC6CD28E-CCA7-4E37-B1BA-AC91EFCAB237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857765" y="190476"/>
            <a:ext cx="7056276" cy="468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rgbClr val="032953"/>
                </a:solidFill>
                <a:latin typeface="Times"/>
                <a:ea typeface="+mj-ea"/>
                <a:cs typeface="Times"/>
              </a:defRPr>
            </a:lvl1pPr>
            <a:lvl2pPr algn="l" defTabSz="457200" rtl="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32953"/>
                </a:solidFill>
                <a:latin typeface="Times" pitchFamily="18" charset="0"/>
                <a:cs typeface="Times" pitchFamily="18" charset="0"/>
              </a:defRPr>
            </a:lvl2pPr>
            <a:lvl3pPr algn="l" defTabSz="457200" rtl="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32953"/>
                </a:solidFill>
                <a:latin typeface="Times" pitchFamily="18" charset="0"/>
                <a:cs typeface="Times" pitchFamily="18" charset="0"/>
              </a:defRPr>
            </a:lvl3pPr>
            <a:lvl4pPr algn="l" defTabSz="457200" rtl="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32953"/>
                </a:solidFill>
                <a:latin typeface="Times" pitchFamily="18" charset="0"/>
                <a:cs typeface="Times" pitchFamily="18" charset="0"/>
              </a:defRPr>
            </a:lvl4pPr>
            <a:lvl5pPr algn="l" defTabSz="457200" rtl="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32953"/>
                </a:solidFill>
                <a:latin typeface="Times" pitchFamily="18" charset="0"/>
                <a:cs typeface="Times" pitchFamily="18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32953"/>
                </a:solidFill>
                <a:latin typeface="Times" pitchFamily="18" charset="0"/>
                <a:cs typeface="Times" pitchFamily="18" charset="0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32953"/>
                </a:solidFill>
                <a:latin typeface="Times" pitchFamily="18" charset="0"/>
                <a:cs typeface="Times" pitchFamily="18" charset="0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32953"/>
                </a:solidFill>
                <a:latin typeface="Times" pitchFamily="18" charset="0"/>
                <a:cs typeface="Times" pitchFamily="18" charset="0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32953"/>
                </a:solidFill>
                <a:latin typeface="Times" pitchFamily="18" charset="0"/>
                <a:cs typeface="Times" pitchFamily="18" charset="0"/>
              </a:defRPr>
            </a:lvl9pPr>
          </a:lstStyle>
          <a:p>
            <a:r>
              <a:rPr lang="ru-RU" altLang="ru-RU" sz="25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Евразийский экономический союз (ЕАЭС)</a:t>
            </a:r>
            <a:endParaRPr lang="ru-RU" altLang="ru-RU" sz="2500" dirty="0" smtClean="0"/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178691" y="2161662"/>
            <a:ext cx="3510341" cy="153869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sz="1400" b="1" dirty="0"/>
              <a:t>Перечень статистических </a:t>
            </a:r>
            <a:r>
              <a:rPr lang="ru-RU" sz="1400" b="1" dirty="0" smtClean="0"/>
              <a:t/>
            </a:r>
            <a:br>
              <a:rPr lang="ru-RU" sz="1400" b="1" dirty="0" smtClean="0"/>
            </a:br>
            <a:r>
              <a:rPr lang="ru-RU" sz="1400" b="1" dirty="0" smtClean="0"/>
              <a:t>показателей официальной </a:t>
            </a:r>
            <a:br>
              <a:rPr lang="ru-RU" sz="1400" b="1" dirty="0" smtClean="0"/>
            </a:br>
            <a:r>
              <a:rPr lang="ru-RU" sz="1400" b="1" dirty="0" smtClean="0"/>
              <a:t>статистической </a:t>
            </a:r>
            <a:r>
              <a:rPr lang="ru-RU" sz="1400" b="1" dirty="0"/>
              <a:t>информации,</a:t>
            </a:r>
            <a:br>
              <a:rPr lang="ru-RU" sz="1400" b="1" dirty="0"/>
            </a:br>
            <a:r>
              <a:rPr lang="ru-RU" sz="1400" b="1" dirty="0"/>
              <a:t>предоставляемой Евразийской </a:t>
            </a:r>
            <a:r>
              <a:rPr lang="ru-RU" sz="1400" b="1" dirty="0" smtClean="0"/>
              <a:t/>
            </a:r>
            <a:br>
              <a:rPr lang="ru-RU" sz="1400" b="1" dirty="0" smtClean="0"/>
            </a:br>
            <a:r>
              <a:rPr lang="ru-RU" sz="1400" b="1" dirty="0" smtClean="0"/>
              <a:t>экономической комиссии</a:t>
            </a:r>
            <a:br>
              <a:rPr lang="ru-RU" sz="1400" b="1" dirty="0" smtClean="0"/>
            </a:br>
            <a:r>
              <a:rPr lang="ru-RU" sz="1400" b="1" dirty="0" smtClean="0"/>
              <a:t> уполномоченными органами </a:t>
            </a:r>
            <a:br>
              <a:rPr lang="ru-RU" sz="1400" b="1" dirty="0" smtClean="0"/>
            </a:br>
            <a:r>
              <a:rPr lang="ru-RU" sz="1400" b="1" dirty="0" smtClean="0"/>
              <a:t>государств </a:t>
            </a:r>
            <a:r>
              <a:rPr lang="ru-RU" sz="1400" b="1" dirty="0"/>
              <a:t>– </a:t>
            </a:r>
            <a:r>
              <a:rPr lang="ru-RU" sz="1400" b="1" dirty="0" smtClean="0"/>
              <a:t>членов ЕАЭС</a:t>
            </a:r>
            <a:endParaRPr lang="ru-RU" altLang="ru-RU" sz="1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2" name="AutoShape 39"/>
          <p:cNvSpPr>
            <a:spLocks noChangeArrowheads="1"/>
          </p:cNvSpPr>
          <p:nvPr/>
        </p:nvSpPr>
        <p:spPr bwMode="auto">
          <a:xfrm>
            <a:off x="1750102" y="1844824"/>
            <a:ext cx="264329" cy="308702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ru-RU" altLang="ru-RU" sz="2800">
              <a:latin typeface="Arial Black" pitchFamily="34" charset="0"/>
            </a:endParaRPr>
          </a:p>
        </p:txBody>
      </p:sp>
      <p:sp>
        <p:nvSpPr>
          <p:cNvPr id="14" name="Oval 7"/>
          <p:cNvSpPr>
            <a:spLocks noChangeArrowheads="1"/>
          </p:cNvSpPr>
          <p:nvPr/>
        </p:nvSpPr>
        <p:spPr bwMode="auto">
          <a:xfrm>
            <a:off x="22070" y="3847935"/>
            <a:ext cx="1835695" cy="1310599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altLang="ru-RU" sz="1400" b="1" dirty="0" smtClean="0">
                <a:solidFill>
                  <a:schemeClr val="tx2">
                    <a:lumMod val="75000"/>
                  </a:schemeClr>
                </a:solidFill>
              </a:rPr>
              <a:t>Актуализированы</a:t>
            </a:r>
            <a:br>
              <a:rPr lang="ru-RU" altLang="ru-RU" sz="14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altLang="ru-RU" sz="1400" b="1" dirty="0" smtClean="0">
                <a:solidFill>
                  <a:schemeClr val="tx2">
                    <a:lumMod val="75000"/>
                  </a:schemeClr>
                </a:solidFill>
              </a:rPr>
              <a:t>23 раздела</a:t>
            </a:r>
            <a:endParaRPr lang="ru-RU" altLang="ru-RU" sz="1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107504" y="872716"/>
            <a:ext cx="8928992" cy="97210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ru-RU" altLang="ru-RU" sz="16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 eaLnBrk="1" hangingPunct="1"/>
            <a:r>
              <a:rPr lang="ru-RU" altLang="ru-RU" sz="1600" b="1" dirty="0" smtClean="0">
                <a:solidFill>
                  <a:schemeClr val="tx2">
                    <a:lumMod val="75000"/>
                  </a:schemeClr>
                </a:solidFill>
              </a:rPr>
              <a:t>Основа </a:t>
            </a:r>
            <a:br>
              <a:rPr lang="ru-RU" altLang="ru-RU" sz="16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altLang="ru-RU" sz="1600" b="1" dirty="0" smtClean="0">
                <a:solidFill>
                  <a:schemeClr val="tx2">
                    <a:lumMod val="75000"/>
                  </a:schemeClr>
                </a:solidFill>
              </a:rPr>
              <a:t>для формирования 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</a:rPr>
              <a:t>достаточной статистической 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</a:rPr>
              <a:t>базы, необходимой 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</a:rPr>
              <a:t>для 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</a:rPr>
              <a:t>работы </a:t>
            </a:r>
          </a:p>
          <a:p>
            <a:pPr algn="ctr" eaLnBrk="1" hangingPunct="1"/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</a:rPr>
              <a:t>Комиссии 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</a:rPr>
              <a:t>и 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</a:rPr>
              <a:t>принятия 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</a:rPr>
              <a:t>ею соответствующих решений в сфере своей 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</a:rPr>
              <a:t>компетенции</a:t>
            </a:r>
          </a:p>
          <a:p>
            <a:pPr algn="ctr" eaLnBrk="1" hangingPunct="1"/>
            <a:r>
              <a:rPr lang="ru-RU" sz="1600" dirty="0" smtClean="0"/>
              <a:t>(</a:t>
            </a:r>
            <a:r>
              <a:rPr lang="ru-RU" sz="1600" dirty="0"/>
              <a:t>решение Коллегии </a:t>
            </a:r>
            <a:r>
              <a:rPr lang="ru-RU" sz="1600" dirty="0" smtClean="0"/>
              <a:t>ЕЭК  </a:t>
            </a:r>
            <a:r>
              <a:rPr lang="ru-RU" sz="1600" dirty="0"/>
              <a:t>от 2 декабря 2014 г. № 224)</a:t>
            </a:r>
            <a:endParaRPr lang="ru-RU" altLang="ru-RU" sz="1600" b="1" dirty="0">
              <a:solidFill>
                <a:schemeClr val="tx2">
                  <a:lumMod val="75000"/>
                </a:schemeClr>
              </a:solidFill>
            </a:endParaRPr>
          </a:p>
          <a:p>
            <a:pPr algn="ctr" eaLnBrk="1" hangingPunct="1"/>
            <a:endParaRPr lang="ru-RU" altLang="ru-RU" sz="1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9" name="Form"/>
          <p:cNvSpPr>
            <a:spLocks noEditPoints="1" noChangeArrowheads="1"/>
          </p:cNvSpPr>
          <p:nvPr/>
        </p:nvSpPr>
        <p:spPr bwMode="auto">
          <a:xfrm>
            <a:off x="3934916" y="2153526"/>
            <a:ext cx="1116124" cy="1397907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0 h 21600"/>
              <a:gd name="T4" fmla="*/ 2147483647 w 21600"/>
              <a:gd name="T5" fmla="*/ 0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0 w 21600"/>
              <a:gd name="T13" fmla="*/ 2147483647 h 2160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4740 w 21600"/>
              <a:gd name="T22" fmla="*/ 1309 h 21600"/>
              <a:gd name="T23" fmla="*/ 19410 w 21600"/>
              <a:gd name="T24" fmla="*/ 16331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 extrusionOk="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 extrusionOk="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  <a:path w="21600" h="21600" extrusionOk="0">
                <a:moveTo>
                  <a:pt x="12840" y="18507"/>
                </a:moveTo>
                <a:lnTo>
                  <a:pt x="16051" y="18507"/>
                </a:lnTo>
                <a:lnTo>
                  <a:pt x="16051" y="19260"/>
                </a:lnTo>
                <a:lnTo>
                  <a:pt x="12840" y="19260"/>
                </a:lnTo>
                <a:lnTo>
                  <a:pt x="12840" y="18507"/>
                </a:lnTo>
                <a:close/>
              </a:path>
              <a:path w="21600" h="21600" extrusionOk="0">
                <a:moveTo>
                  <a:pt x="16731" y="18507"/>
                </a:moveTo>
                <a:lnTo>
                  <a:pt x="19941" y="18507"/>
                </a:lnTo>
                <a:lnTo>
                  <a:pt x="19941" y="19260"/>
                </a:lnTo>
                <a:lnTo>
                  <a:pt x="16731" y="19260"/>
                </a:lnTo>
                <a:lnTo>
                  <a:pt x="16731" y="18507"/>
                </a:lnTo>
                <a:close/>
              </a:path>
              <a:path w="21600" h="21600" extrusionOk="0">
                <a:moveTo>
                  <a:pt x="1913" y="1194"/>
                </a:moveTo>
                <a:lnTo>
                  <a:pt x="3699" y="1194"/>
                </a:lnTo>
                <a:lnTo>
                  <a:pt x="2678" y="1832"/>
                </a:lnTo>
                <a:lnTo>
                  <a:pt x="2296" y="1538"/>
                </a:lnTo>
                <a:lnTo>
                  <a:pt x="2125" y="1636"/>
                </a:lnTo>
                <a:lnTo>
                  <a:pt x="2700" y="2078"/>
                </a:lnTo>
                <a:lnTo>
                  <a:pt x="3699" y="1440"/>
                </a:lnTo>
                <a:lnTo>
                  <a:pt x="3699" y="2176"/>
                </a:lnTo>
                <a:lnTo>
                  <a:pt x="1913" y="2176"/>
                </a:lnTo>
                <a:lnTo>
                  <a:pt x="1913" y="1194"/>
                </a:lnTo>
                <a:close/>
              </a:path>
              <a:path w="21600" h="21600" extrusionOk="0">
                <a:moveTo>
                  <a:pt x="1913" y="2765"/>
                </a:moveTo>
                <a:lnTo>
                  <a:pt x="3699" y="2765"/>
                </a:lnTo>
                <a:lnTo>
                  <a:pt x="2678" y="3403"/>
                </a:lnTo>
                <a:lnTo>
                  <a:pt x="2296" y="3109"/>
                </a:lnTo>
                <a:lnTo>
                  <a:pt x="2125" y="3207"/>
                </a:lnTo>
                <a:lnTo>
                  <a:pt x="2700" y="3649"/>
                </a:lnTo>
                <a:lnTo>
                  <a:pt x="3699" y="3010"/>
                </a:lnTo>
                <a:lnTo>
                  <a:pt x="3699" y="3747"/>
                </a:lnTo>
                <a:lnTo>
                  <a:pt x="1913" y="3747"/>
                </a:lnTo>
                <a:lnTo>
                  <a:pt x="1913" y="2765"/>
                </a:lnTo>
                <a:close/>
              </a:path>
              <a:path w="21600" h="21600" extrusionOk="0">
                <a:moveTo>
                  <a:pt x="1913" y="4336"/>
                </a:moveTo>
                <a:lnTo>
                  <a:pt x="3699" y="4336"/>
                </a:lnTo>
                <a:lnTo>
                  <a:pt x="2678" y="4974"/>
                </a:lnTo>
                <a:lnTo>
                  <a:pt x="2296" y="4680"/>
                </a:lnTo>
                <a:lnTo>
                  <a:pt x="2125" y="4778"/>
                </a:lnTo>
                <a:lnTo>
                  <a:pt x="2700" y="5220"/>
                </a:lnTo>
                <a:lnTo>
                  <a:pt x="3699" y="4581"/>
                </a:lnTo>
                <a:lnTo>
                  <a:pt x="3699" y="5318"/>
                </a:lnTo>
                <a:lnTo>
                  <a:pt x="1913" y="5318"/>
                </a:lnTo>
                <a:lnTo>
                  <a:pt x="1913" y="4336"/>
                </a:lnTo>
                <a:close/>
              </a:path>
              <a:path w="21600" h="21600" extrusionOk="0">
                <a:moveTo>
                  <a:pt x="1913" y="5907"/>
                </a:moveTo>
                <a:lnTo>
                  <a:pt x="3699" y="5907"/>
                </a:lnTo>
                <a:lnTo>
                  <a:pt x="2678" y="6545"/>
                </a:lnTo>
                <a:lnTo>
                  <a:pt x="2296" y="6250"/>
                </a:lnTo>
                <a:lnTo>
                  <a:pt x="2125" y="6349"/>
                </a:lnTo>
                <a:lnTo>
                  <a:pt x="2700" y="6790"/>
                </a:lnTo>
                <a:lnTo>
                  <a:pt x="3699" y="6152"/>
                </a:lnTo>
                <a:lnTo>
                  <a:pt x="3699" y="6889"/>
                </a:lnTo>
                <a:lnTo>
                  <a:pt x="1913" y="6889"/>
                </a:lnTo>
                <a:lnTo>
                  <a:pt x="1913" y="5907"/>
                </a:lnTo>
                <a:close/>
              </a:path>
              <a:path w="21600" h="21600" extrusionOk="0">
                <a:moveTo>
                  <a:pt x="1913" y="7478"/>
                </a:moveTo>
                <a:lnTo>
                  <a:pt x="3699" y="7478"/>
                </a:lnTo>
                <a:lnTo>
                  <a:pt x="2678" y="8116"/>
                </a:lnTo>
                <a:lnTo>
                  <a:pt x="2296" y="7821"/>
                </a:lnTo>
                <a:lnTo>
                  <a:pt x="2125" y="7919"/>
                </a:lnTo>
                <a:lnTo>
                  <a:pt x="2700" y="8361"/>
                </a:lnTo>
                <a:lnTo>
                  <a:pt x="3699" y="7723"/>
                </a:lnTo>
                <a:lnTo>
                  <a:pt x="3699" y="8460"/>
                </a:lnTo>
                <a:lnTo>
                  <a:pt x="1913" y="8460"/>
                </a:lnTo>
                <a:lnTo>
                  <a:pt x="1913" y="7478"/>
                </a:lnTo>
                <a:close/>
              </a:path>
              <a:path w="21600" h="21600" extrusionOk="0">
                <a:moveTo>
                  <a:pt x="1913" y="9049"/>
                </a:moveTo>
                <a:lnTo>
                  <a:pt x="3699" y="9049"/>
                </a:lnTo>
                <a:lnTo>
                  <a:pt x="2678" y="9687"/>
                </a:lnTo>
                <a:lnTo>
                  <a:pt x="2296" y="9392"/>
                </a:lnTo>
                <a:lnTo>
                  <a:pt x="2125" y="9490"/>
                </a:lnTo>
                <a:lnTo>
                  <a:pt x="2700" y="9932"/>
                </a:lnTo>
                <a:lnTo>
                  <a:pt x="3699" y="9294"/>
                </a:lnTo>
                <a:lnTo>
                  <a:pt x="3699" y="10030"/>
                </a:lnTo>
                <a:lnTo>
                  <a:pt x="1913" y="10030"/>
                </a:lnTo>
                <a:lnTo>
                  <a:pt x="1913" y="9049"/>
                </a:lnTo>
                <a:close/>
              </a:path>
              <a:path w="21600" h="21600" extrusionOk="0">
                <a:moveTo>
                  <a:pt x="1913" y="10620"/>
                </a:moveTo>
                <a:lnTo>
                  <a:pt x="3699" y="10620"/>
                </a:lnTo>
                <a:lnTo>
                  <a:pt x="2678" y="11258"/>
                </a:lnTo>
                <a:lnTo>
                  <a:pt x="2296" y="10963"/>
                </a:lnTo>
                <a:lnTo>
                  <a:pt x="2125" y="11061"/>
                </a:lnTo>
                <a:lnTo>
                  <a:pt x="2700" y="11503"/>
                </a:lnTo>
                <a:lnTo>
                  <a:pt x="3699" y="10865"/>
                </a:lnTo>
                <a:lnTo>
                  <a:pt x="3699" y="11601"/>
                </a:lnTo>
                <a:lnTo>
                  <a:pt x="1913" y="11601"/>
                </a:lnTo>
                <a:lnTo>
                  <a:pt x="1913" y="10620"/>
                </a:lnTo>
                <a:close/>
              </a:path>
              <a:path w="21600" h="21600" extrusionOk="0">
                <a:moveTo>
                  <a:pt x="1913" y="12190"/>
                </a:moveTo>
                <a:lnTo>
                  <a:pt x="3699" y="12190"/>
                </a:lnTo>
                <a:lnTo>
                  <a:pt x="2678" y="12829"/>
                </a:lnTo>
                <a:lnTo>
                  <a:pt x="2296" y="12534"/>
                </a:lnTo>
                <a:lnTo>
                  <a:pt x="2125" y="12632"/>
                </a:lnTo>
                <a:lnTo>
                  <a:pt x="2700" y="13074"/>
                </a:lnTo>
                <a:lnTo>
                  <a:pt x="3699" y="12436"/>
                </a:lnTo>
                <a:lnTo>
                  <a:pt x="3699" y="13172"/>
                </a:lnTo>
                <a:lnTo>
                  <a:pt x="1913" y="13172"/>
                </a:lnTo>
                <a:lnTo>
                  <a:pt x="1913" y="12190"/>
                </a:lnTo>
                <a:close/>
              </a:path>
              <a:path w="21600" h="21600" extrusionOk="0">
                <a:moveTo>
                  <a:pt x="1913" y="13761"/>
                </a:moveTo>
                <a:lnTo>
                  <a:pt x="3699" y="13761"/>
                </a:lnTo>
                <a:lnTo>
                  <a:pt x="2678" y="14400"/>
                </a:lnTo>
                <a:lnTo>
                  <a:pt x="2296" y="14105"/>
                </a:lnTo>
                <a:lnTo>
                  <a:pt x="2125" y="14203"/>
                </a:lnTo>
                <a:lnTo>
                  <a:pt x="2700" y="14645"/>
                </a:lnTo>
                <a:lnTo>
                  <a:pt x="3699" y="14007"/>
                </a:lnTo>
                <a:lnTo>
                  <a:pt x="3699" y="14743"/>
                </a:lnTo>
                <a:lnTo>
                  <a:pt x="1913" y="14743"/>
                </a:lnTo>
                <a:lnTo>
                  <a:pt x="1913" y="13761"/>
                </a:lnTo>
                <a:close/>
              </a:path>
              <a:path w="21600" h="21600" extrusionOk="0">
                <a:moveTo>
                  <a:pt x="1913" y="15332"/>
                </a:moveTo>
                <a:lnTo>
                  <a:pt x="3699" y="15332"/>
                </a:lnTo>
                <a:lnTo>
                  <a:pt x="2678" y="15970"/>
                </a:lnTo>
                <a:lnTo>
                  <a:pt x="2296" y="15676"/>
                </a:lnTo>
                <a:lnTo>
                  <a:pt x="2125" y="15774"/>
                </a:lnTo>
                <a:lnTo>
                  <a:pt x="2700" y="16216"/>
                </a:lnTo>
                <a:lnTo>
                  <a:pt x="3699" y="15578"/>
                </a:lnTo>
                <a:lnTo>
                  <a:pt x="3699" y="16314"/>
                </a:lnTo>
                <a:lnTo>
                  <a:pt x="1913" y="16314"/>
                </a:lnTo>
                <a:lnTo>
                  <a:pt x="1913" y="15332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22" name="Oval 7"/>
          <p:cNvSpPr>
            <a:spLocks noChangeArrowheads="1"/>
          </p:cNvSpPr>
          <p:nvPr/>
        </p:nvSpPr>
        <p:spPr bwMode="auto">
          <a:xfrm>
            <a:off x="1947228" y="3847935"/>
            <a:ext cx="1835695" cy="1310599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altLang="ru-RU" sz="1400" b="1" dirty="0" smtClean="0">
                <a:solidFill>
                  <a:schemeClr val="tx2">
                    <a:lumMod val="75000"/>
                  </a:schemeClr>
                </a:solidFill>
              </a:rPr>
              <a:t>Добавлены </a:t>
            </a:r>
            <a:br>
              <a:rPr lang="ru-RU" altLang="ru-RU" sz="14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altLang="ru-RU" sz="1400" b="1" dirty="0" smtClean="0">
                <a:solidFill>
                  <a:schemeClr val="tx2">
                    <a:lumMod val="75000"/>
                  </a:schemeClr>
                </a:solidFill>
              </a:rPr>
              <a:t>4 раздела</a:t>
            </a:r>
            <a:endParaRPr lang="ru-RU" altLang="ru-RU" sz="1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3" name="Oval 7"/>
          <p:cNvSpPr>
            <a:spLocks noChangeArrowheads="1"/>
          </p:cNvSpPr>
          <p:nvPr/>
        </p:nvSpPr>
        <p:spPr bwMode="auto">
          <a:xfrm>
            <a:off x="5186093" y="3847935"/>
            <a:ext cx="1835695" cy="1310599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altLang="ru-RU" sz="1400" b="1" dirty="0" smtClean="0">
                <a:solidFill>
                  <a:schemeClr val="tx2">
                    <a:lumMod val="75000"/>
                  </a:schemeClr>
                </a:solidFill>
              </a:rPr>
              <a:t>228 форматов</a:t>
            </a:r>
            <a:endParaRPr lang="ru-RU" altLang="ru-RU" sz="1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4" name="Oval 7"/>
          <p:cNvSpPr>
            <a:spLocks noChangeArrowheads="1"/>
          </p:cNvSpPr>
          <p:nvPr/>
        </p:nvSpPr>
        <p:spPr bwMode="auto">
          <a:xfrm>
            <a:off x="7238054" y="3836232"/>
            <a:ext cx="1835695" cy="1310599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altLang="ru-RU" sz="1400" b="1" dirty="0" smtClean="0">
                <a:solidFill>
                  <a:schemeClr val="tx2">
                    <a:lumMod val="75000"/>
                  </a:schemeClr>
                </a:solidFill>
              </a:rPr>
              <a:t>Из них 49 новых</a:t>
            </a:r>
            <a:br>
              <a:rPr lang="ru-RU" altLang="ru-RU" sz="14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altLang="ru-RU" sz="1400" b="1" dirty="0" smtClean="0">
                <a:solidFill>
                  <a:schemeClr val="tx2">
                    <a:lumMod val="75000"/>
                  </a:schemeClr>
                </a:solidFill>
              </a:rPr>
              <a:t>форматов</a:t>
            </a:r>
            <a:endParaRPr lang="ru-RU" altLang="ru-RU" sz="1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5" name="Rectangle 4"/>
          <p:cNvSpPr>
            <a:spLocks noChangeArrowheads="1"/>
          </p:cNvSpPr>
          <p:nvPr/>
        </p:nvSpPr>
        <p:spPr bwMode="auto">
          <a:xfrm>
            <a:off x="5338650" y="2153526"/>
            <a:ext cx="3510341" cy="153869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sz="1400" b="1" dirty="0"/>
              <a:t>Форматы предоставления</a:t>
            </a:r>
            <a:br>
              <a:rPr lang="ru-RU" sz="1400" b="1" dirty="0"/>
            </a:br>
            <a:r>
              <a:rPr lang="ru-RU" sz="1400" b="1" dirty="0"/>
              <a:t>официальной статистической</a:t>
            </a:r>
            <a:br>
              <a:rPr lang="ru-RU" sz="1400" b="1" dirty="0"/>
            </a:br>
            <a:r>
              <a:rPr lang="ru-RU" sz="1400" b="1" dirty="0"/>
              <a:t>информации Евразийской </a:t>
            </a:r>
            <a:br>
              <a:rPr lang="ru-RU" sz="1400" b="1" dirty="0"/>
            </a:br>
            <a:r>
              <a:rPr lang="ru-RU" sz="1400" b="1" dirty="0"/>
              <a:t>экономической комиссии</a:t>
            </a:r>
            <a:br>
              <a:rPr lang="ru-RU" sz="1400" b="1" dirty="0"/>
            </a:br>
            <a:r>
              <a:rPr lang="ru-RU" sz="1400" b="1" dirty="0"/>
              <a:t> уполномоченными органами </a:t>
            </a:r>
            <a:br>
              <a:rPr lang="ru-RU" sz="1400" b="1" dirty="0"/>
            </a:br>
            <a:r>
              <a:rPr lang="ru-RU" sz="1400" b="1" dirty="0"/>
              <a:t>государств – членов ЕАЭС</a:t>
            </a:r>
            <a:endParaRPr lang="ru-RU" altLang="ru-RU" sz="1400" b="1" dirty="0">
              <a:solidFill>
                <a:schemeClr val="tx2">
                  <a:lumMod val="75000"/>
                </a:schemeClr>
              </a:solidFill>
            </a:endParaRPr>
          </a:p>
          <a:p>
            <a:pPr algn="ctr" eaLnBrk="1" hangingPunct="1"/>
            <a:endParaRPr lang="ru-RU" altLang="ru-RU" sz="1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6" name="Rectangle 4"/>
          <p:cNvSpPr>
            <a:spLocks noChangeArrowheads="1"/>
          </p:cNvSpPr>
          <p:nvPr/>
        </p:nvSpPr>
        <p:spPr bwMode="auto">
          <a:xfrm>
            <a:off x="1857765" y="5174477"/>
            <a:ext cx="3456384" cy="92662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ru-RU" altLang="ru-RU" sz="14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ru-RU" altLang="ru-RU" sz="1300" b="1" dirty="0" smtClean="0">
                <a:solidFill>
                  <a:schemeClr val="tx2">
                    <a:lumMod val="75000"/>
                  </a:schemeClr>
                </a:solidFill>
              </a:rPr>
              <a:t>Внешняя и взаимная торговля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ru-RU" altLang="ru-RU" sz="1300" b="1" dirty="0" smtClean="0">
                <a:solidFill>
                  <a:schemeClr val="tx2">
                    <a:lumMod val="75000"/>
                  </a:schemeClr>
                </a:solidFill>
              </a:rPr>
              <a:t>Биржевая торговля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ru-RU" altLang="ru-RU" sz="1300" b="1" dirty="0" smtClean="0">
                <a:solidFill>
                  <a:schemeClr val="tx2">
                    <a:lumMod val="75000"/>
                  </a:schemeClr>
                </a:solidFill>
              </a:rPr>
              <a:t>Интеллектуальная собственность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ru-RU" altLang="ru-RU" sz="1300" b="1" dirty="0" smtClean="0">
                <a:solidFill>
                  <a:schemeClr val="tx2">
                    <a:lumMod val="75000"/>
                  </a:schemeClr>
                </a:solidFill>
              </a:rPr>
              <a:t>Государственные закупки</a:t>
            </a:r>
          </a:p>
          <a:p>
            <a:pPr algn="ctr" eaLnBrk="1" hangingPunct="1"/>
            <a:endParaRPr lang="ru-RU" altLang="ru-RU" sz="1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7" name="AutoShape 39"/>
          <p:cNvSpPr>
            <a:spLocks noChangeArrowheads="1"/>
          </p:cNvSpPr>
          <p:nvPr/>
        </p:nvSpPr>
        <p:spPr bwMode="auto">
          <a:xfrm>
            <a:off x="888450" y="3692216"/>
            <a:ext cx="144065" cy="144016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ru-RU" altLang="ru-RU" sz="2800">
              <a:latin typeface="Arial Black" pitchFamily="34" charset="0"/>
            </a:endParaRPr>
          </a:p>
        </p:txBody>
      </p:sp>
      <p:sp>
        <p:nvSpPr>
          <p:cNvPr id="28" name="AutoShape 39"/>
          <p:cNvSpPr>
            <a:spLocks noChangeArrowheads="1"/>
          </p:cNvSpPr>
          <p:nvPr/>
        </p:nvSpPr>
        <p:spPr bwMode="auto">
          <a:xfrm>
            <a:off x="2798546" y="3692216"/>
            <a:ext cx="144065" cy="144016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ru-RU" altLang="ru-RU" sz="2800">
              <a:latin typeface="Arial Black" pitchFamily="34" charset="0"/>
            </a:endParaRPr>
          </a:p>
        </p:txBody>
      </p:sp>
      <p:sp>
        <p:nvSpPr>
          <p:cNvPr id="29" name="AutoShape 39"/>
          <p:cNvSpPr>
            <a:spLocks noChangeArrowheads="1"/>
          </p:cNvSpPr>
          <p:nvPr/>
        </p:nvSpPr>
        <p:spPr bwMode="auto">
          <a:xfrm>
            <a:off x="6103941" y="3700352"/>
            <a:ext cx="144065" cy="144016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ru-RU" altLang="ru-RU" sz="2800">
              <a:latin typeface="Arial Black" pitchFamily="34" charset="0"/>
            </a:endParaRPr>
          </a:p>
        </p:txBody>
      </p:sp>
      <p:sp>
        <p:nvSpPr>
          <p:cNvPr id="30" name="AutoShape 16"/>
          <p:cNvSpPr>
            <a:spLocks noChangeArrowheads="1"/>
          </p:cNvSpPr>
          <p:nvPr/>
        </p:nvSpPr>
        <p:spPr bwMode="auto">
          <a:xfrm>
            <a:off x="7021788" y="4446247"/>
            <a:ext cx="214484" cy="74846"/>
          </a:xfrm>
          <a:prstGeom prst="rightArrow">
            <a:avLst>
              <a:gd name="adj1" fmla="val 50000"/>
              <a:gd name="adj2" fmla="val 67767"/>
            </a:avLst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ru-RU" altLang="ru-RU" sz="2800">
              <a:latin typeface="Arial Black" pitchFamily="34" charset="0"/>
            </a:endParaRPr>
          </a:p>
        </p:txBody>
      </p:sp>
      <p:sp>
        <p:nvSpPr>
          <p:cNvPr id="31" name="Rectangle 4"/>
          <p:cNvSpPr>
            <a:spLocks noChangeArrowheads="1"/>
          </p:cNvSpPr>
          <p:nvPr/>
        </p:nvSpPr>
        <p:spPr bwMode="auto">
          <a:xfrm>
            <a:off x="107504" y="6240042"/>
            <a:ext cx="8928992" cy="5875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altLang="ru-RU" sz="1600" b="1" dirty="0" smtClean="0">
                <a:solidFill>
                  <a:schemeClr val="tx2">
                    <a:lumMod val="75000"/>
                  </a:schemeClr>
                </a:solidFill>
              </a:rPr>
              <a:t>Программа статистических работ на 2015 год</a:t>
            </a:r>
            <a:br>
              <a:rPr lang="ru-RU" altLang="ru-RU" sz="16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altLang="ru-RU" sz="1400" b="1" dirty="0" smtClean="0"/>
              <a:t>171 работа по 20 пунктам (на 7,5% больше, чем в 2014 году)</a:t>
            </a:r>
            <a:endParaRPr lang="ru-RU" altLang="ru-RU" sz="1400" b="1" dirty="0"/>
          </a:p>
        </p:txBody>
      </p:sp>
      <p:sp>
        <p:nvSpPr>
          <p:cNvPr id="32" name="AutoShape 39"/>
          <p:cNvSpPr>
            <a:spLocks noChangeArrowheads="1"/>
          </p:cNvSpPr>
          <p:nvPr/>
        </p:nvSpPr>
        <p:spPr bwMode="auto">
          <a:xfrm>
            <a:off x="6961657" y="1844824"/>
            <a:ext cx="264329" cy="308702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ru-RU" altLang="ru-RU" sz="2800">
              <a:latin typeface="Arial Black" pitchFamily="34" charset="0"/>
            </a:endParaRPr>
          </a:p>
        </p:txBody>
      </p:sp>
      <p:sp>
        <p:nvSpPr>
          <p:cNvPr id="33" name="Номер слайда 3"/>
          <p:cNvSpPr txBox="1">
            <a:spLocks/>
          </p:cNvSpPr>
          <p:nvPr/>
        </p:nvSpPr>
        <p:spPr bwMode="auto">
          <a:xfrm>
            <a:off x="8310563" y="6477000"/>
            <a:ext cx="833437" cy="381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l" rtl="0" fontAlgn="auto">
              <a:spcBef>
                <a:spcPts val="0"/>
              </a:spcBef>
              <a:spcAft>
                <a:spcPts val="0"/>
              </a:spcAft>
              <a:defRPr sz="1800" kern="1200" dirty="0" smtClean="0">
                <a:solidFill>
                  <a:prstClr val="white"/>
                </a:solidFill>
                <a:latin typeface="Times"/>
                <a:ea typeface="+mn-ea"/>
                <a:cs typeface="Time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17375E"/>
                </a:solidFill>
                <a:latin typeface="Arial" charset="0"/>
                <a:cs typeface="Arial" charset="0"/>
              </a:rPr>
              <a:t>| </a:t>
            </a:r>
            <a:r>
              <a:rPr lang="ru-RU" dirty="0" smtClean="0">
                <a:solidFill>
                  <a:srgbClr val="032953"/>
                </a:solidFill>
                <a:latin typeface="Arial" charset="0"/>
                <a:cs typeface="Arial" charset="0"/>
              </a:rPr>
              <a:t> </a:t>
            </a:r>
            <a:fld id="{B9C6F137-FCBF-4F13-98BD-7A8638BA10DB}" type="slidenum">
              <a:rPr lang="ru-RU" smtClean="0">
                <a:solidFill>
                  <a:srgbClr val="17375E"/>
                </a:solidFill>
                <a:latin typeface="Arial" charset="0"/>
                <a:cs typeface="Arial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ru-RU" dirty="0">
              <a:solidFill>
                <a:srgbClr val="032953"/>
              </a:solidFill>
              <a:latin typeface="Arial" charset="0"/>
              <a:cs typeface="Arial" charset="0"/>
            </a:endParaRPr>
          </a:p>
        </p:txBody>
      </p:sp>
      <p:pic>
        <p:nvPicPr>
          <p:cNvPr id="3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26883" y="15032"/>
            <a:ext cx="581025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31243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9095</TotalTime>
  <Words>790</Words>
  <Application>Microsoft Office PowerPoint</Application>
  <PresentationFormat>Экран (4:3)</PresentationFormat>
  <Paragraphs>222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23</vt:i4>
      </vt:variant>
    </vt:vector>
  </HeadingPairs>
  <TitlesOfParts>
    <vt:vector size="25" baseType="lpstr">
      <vt:lpstr>Тема Office</vt:lpstr>
      <vt:lpstr>1_Тема Office</vt:lpstr>
      <vt:lpstr>Презентация PowerPoint</vt:lpstr>
      <vt:lpstr>Презентация PowerPoint</vt:lpstr>
      <vt:lpstr>Развитие Евразийской экономической интеграции</vt:lpstr>
      <vt:lpstr>Таможенный союз (ТС)</vt:lpstr>
      <vt:lpstr>Презентация PowerPoint</vt:lpstr>
      <vt:lpstr>Презентация PowerPoint</vt:lpstr>
      <vt:lpstr>Историческое событие</vt:lpstr>
      <vt:lpstr>Презентация PowerPoint</vt:lpstr>
      <vt:lpstr>Презентация PowerPoint</vt:lpstr>
      <vt:lpstr>Презентация PowerPoint</vt:lpstr>
      <vt:lpstr>Сотрудничество со Статкомитетом СНГ</vt:lpstr>
      <vt:lpstr>Сотрудничество со Статкомитетом СНГ</vt:lpstr>
      <vt:lpstr>Сотрудничество со Статкомитетом СНГ</vt:lpstr>
      <vt:lpstr>Сотрудничество со Статкомитетом СНГ</vt:lpstr>
      <vt:lpstr>Сотрудничество со Статкомитетом СНГ</vt:lpstr>
      <vt:lpstr>Презентация PowerPoint</vt:lpstr>
      <vt:lpstr>Презентация PowerPoint</vt:lpstr>
      <vt:lpstr>Презентация PowerPoint</vt:lpstr>
      <vt:lpstr>Задачи</vt:lpstr>
      <vt:lpstr>Направления</vt:lpstr>
      <vt:lpstr>Механизм реализации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Нагалин Виталий Юрьевич</dc:creator>
  <cp:lastModifiedBy>Ничипорович Светлана Петровна</cp:lastModifiedBy>
  <cp:revision>847</cp:revision>
  <cp:lastPrinted>2015-10-16T08:37:08Z</cp:lastPrinted>
  <dcterms:created xsi:type="dcterms:W3CDTF">2014-03-12T13:28:36Z</dcterms:created>
  <dcterms:modified xsi:type="dcterms:W3CDTF">2015-10-16T08:38:33Z</dcterms:modified>
</cp:coreProperties>
</file>