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7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2" r:id="rId18"/>
    <p:sldId id="275" r:id="rId19"/>
    <p:sldId id="273" r:id="rId20"/>
    <p:sldId id="276" r:id="rId21"/>
    <p:sldId id="277" r:id="rId22"/>
    <p:sldId id="25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DEA7C5-E1DA-4E51-9AE2-F2CA1C53335F}" type="datetimeFigureOut">
              <a:rPr lang="ru-RU" smtClean="0"/>
              <a:pPr/>
              <a:t>16.10.2015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CE5A4-31F5-466E-9371-8A12033A8D8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B6CE5A4-31F5-466E-9371-8A12033A8D88}"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8681E6-165D-46E2-9B0F-E5357F4B1276}"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01EF7-33A4-4C58-8527-48BBE4B3244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8681E6-165D-46E2-9B0F-E5357F4B1276}"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01EF7-33A4-4C58-8527-48BBE4B3244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8681E6-165D-46E2-9B0F-E5357F4B1276}"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01EF7-33A4-4C58-8527-48BBE4B3244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fld id="{0B397DB1-157B-4F86-BA35-4E067AAC9440}" type="datetime1">
              <a:rPr lang="ru-RU"/>
              <a:pPr>
                <a:defRPr/>
              </a:pPr>
              <a:t>16.10.2015</a:t>
            </a:fld>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38BEC3B6-5A18-4C76-A87A-FCFC97A192C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8681E6-165D-46E2-9B0F-E5357F4B1276}"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01EF7-33A4-4C58-8527-48BBE4B3244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8681E6-165D-46E2-9B0F-E5357F4B1276}"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01EF7-33A4-4C58-8527-48BBE4B3244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8681E6-165D-46E2-9B0F-E5357F4B1276}" type="datetimeFigureOut">
              <a:rPr lang="ru-RU" smtClean="0"/>
              <a:pPr/>
              <a:t>16.10.2015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401EF7-33A4-4C58-8527-48BBE4B3244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8681E6-165D-46E2-9B0F-E5357F4B1276}" type="datetimeFigureOut">
              <a:rPr lang="ru-RU" smtClean="0"/>
              <a:pPr/>
              <a:t>16.10.2015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401EF7-33A4-4C58-8527-48BBE4B3244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8681E6-165D-46E2-9B0F-E5357F4B1276}" type="datetimeFigureOut">
              <a:rPr lang="ru-RU" smtClean="0"/>
              <a:pPr/>
              <a:t>16.10.2015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401EF7-33A4-4C58-8527-48BBE4B3244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8681E6-165D-46E2-9B0F-E5357F4B1276}" type="datetimeFigureOut">
              <a:rPr lang="ru-RU" smtClean="0"/>
              <a:pPr/>
              <a:t>16.10.2015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401EF7-33A4-4C58-8527-48BBE4B3244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8681E6-165D-46E2-9B0F-E5357F4B1276}" type="datetimeFigureOut">
              <a:rPr lang="ru-RU" smtClean="0"/>
              <a:pPr/>
              <a:t>16.10.2015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401EF7-33A4-4C58-8527-48BBE4B3244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8681E6-165D-46E2-9B0F-E5357F4B1276}" type="datetimeFigureOut">
              <a:rPr lang="ru-RU" smtClean="0"/>
              <a:pPr/>
              <a:t>16.10.2015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401EF7-33A4-4C58-8527-48BBE4B3244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681E6-165D-46E2-9B0F-E5357F4B1276}" type="datetimeFigureOut">
              <a:rPr lang="ru-RU" smtClean="0"/>
              <a:pPr/>
              <a:t>16.10.2015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01EF7-33A4-4C58-8527-48BBE4B3244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package" Target="../embeddings/______Microsoft_Office_PowerPoint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150620_114551.jpg"/>
          <p:cNvPicPr>
            <a:picLocks noChangeAspect="1"/>
          </p:cNvPicPr>
          <p:nvPr/>
        </p:nvPicPr>
        <p:blipFill>
          <a:blip r:embed="rId2" cstate="print"/>
          <a:stretch>
            <a:fillRect/>
          </a:stretch>
        </p:blipFill>
        <p:spPr>
          <a:xfrm>
            <a:off x="0" y="1052736"/>
            <a:ext cx="9144000" cy="5143500"/>
          </a:xfrm>
          <a:prstGeom prst="rect">
            <a:avLst/>
          </a:prstGeom>
        </p:spPr>
      </p:pic>
      <p:pic>
        <p:nvPicPr>
          <p:cNvPr id="5" name="u30_img" descr="http://orsc.nsuem.ru/images/index/u30.pn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1907704" cy="1052736"/>
          </a:xfrm>
          <a:prstGeom prst="rect">
            <a:avLst/>
          </a:prstGeom>
          <a:noFill/>
          <a:ln>
            <a:noFill/>
          </a:ln>
        </p:spPr>
      </p:pic>
      <p:pic>
        <p:nvPicPr>
          <p:cNvPr id="6" name="u34_img" descr="http://orsc.nsuem.ru/images/index/u34.png"/>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444208" y="0"/>
            <a:ext cx="2699792" cy="1052736"/>
          </a:xfrm>
          <a:prstGeom prst="rect">
            <a:avLst/>
          </a:prstGeom>
          <a:noFill/>
          <a:ln>
            <a:noFill/>
          </a:ln>
        </p:spPr>
      </p:pic>
      <p:sp>
        <p:nvSpPr>
          <p:cNvPr id="11265" name="Rectangle 1"/>
          <p:cNvSpPr>
            <a:spLocks noChangeArrowheads="1"/>
          </p:cNvSpPr>
          <p:nvPr/>
        </p:nvSpPr>
        <p:spPr bwMode="auto">
          <a:xfrm>
            <a:off x="1835696" y="21746"/>
            <a:ext cx="496855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zh-CN" sz="16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SimSun" pitchFamily="2" charset="-122"/>
                <a:cs typeface="Times New Roman" pitchFamily="18" charset="0"/>
              </a:rPr>
              <a:t>I Открытый российский статистический конгресс</a:t>
            </a:r>
            <a:endParaRPr kumimoji="0" lang="ru-RU" altLang="zh-CN" sz="16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8" name="Прямоугольник 7"/>
          <p:cNvSpPr/>
          <p:nvPr/>
        </p:nvSpPr>
        <p:spPr>
          <a:xfrm>
            <a:off x="2555776" y="404664"/>
            <a:ext cx="3312368" cy="584775"/>
          </a:xfrm>
          <a:prstGeom prst="rect">
            <a:avLst/>
          </a:prstGeom>
        </p:spPr>
        <p:txBody>
          <a:bodyPr wrap="square">
            <a:spAutoFit/>
          </a:bodyPr>
          <a:lstStyle/>
          <a:p>
            <a:pPr algn="ctr"/>
            <a:r>
              <a:rPr lang="ru-RU" sz="1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«Мы продолжаем традиции российской статистики»</a:t>
            </a:r>
          </a:p>
        </p:txBody>
      </p:sp>
      <p:sp>
        <p:nvSpPr>
          <p:cNvPr id="9" name="TextBox 8"/>
          <p:cNvSpPr txBox="1"/>
          <p:nvPr/>
        </p:nvSpPr>
        <p:spPr>
          <a:xfrm rot="517090">
            <a:off x="111256" y="4107893"/>
            <a:ext cx="4392488" cy="1815882"/>
          </a:xfrm>
          <a:prstGeom prst="rect">
            <a:avLst/>
          </a:prstGeom>
          <a:noFill/>
        </p:spPr>
        <p:txBody>
          <a:bodyPr wrap="square" rtlCol="0">
            <a:spAutoFit/>
          </a:bodyPr>
          <a:lstStyle/>
          <a:p>
            <a:r>
              <a:rPr lang="ru-RU" sz="2800" b="1" dirty="0" smtClean="0">
                <a:ln w="17780" cmpd="sng">
                  <a:solidFill>
                    <a:srgbClr val="FFFFFF"/>
                  </a:solidFill>
                  <a:prstDash val="solid"/>
                  <a:miter lim="800000"/>
                </a:ln>
                <a:solidFill>
                  <a:srgbClr val="FFC000"/>
                </a:solidFill>
                <a:effectLst>
                  <a:outerShdw blurRad="50800" algn="tl" rotWithShape="0">
                    <a:srgbClr val="000000"/>
                  </a:outerShdw>
                </a:effectLst>
              </a:rPr>
              <a:t>Институт экономики и организации промышленного производства СО РАН</a:t>
            </a:r>
            <a:endParaRPr lang="ru-RU" sz="2800" b="1"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10" name="TextBox 9"/>
          <p:cNvSpPr txBox="1"/>
          <p:nvPr/>
        </p:nvSpPr>
        <p:spPr>
          <a:xfrm rot="434203">
            <a:off x="5384136" y="4968384"/>
            <a:ext cx="3240360" cy="584775"/>
          </a:xfrm>
          <a:prstGeom prst="rect">
            <a:avLst/>
          </a:prstGeom>
          <a:noFill/>
        </p:spPr>
        <p:txBody>
          <a:bodyPr wrap="square" rtlCol="0">
            <a:spAutoFit/>
          </a:bodyPr>
          <a:lstStyle/>
          <a:p>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чл.-к. В.И.Суслов</a:t>
            </a:r>
            <a:endPar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Box 10"/>
          <p:cNvSpPr txBox="1"/>
          <p:nvPr/>
        </p:nvSpPr>
        <p:spPr>
          <a:xfrm>
            <a:off x="0" y="1412776"/>
            <a:ext cx="91440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 экономических измерениях</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TextBox 11"/>
          <p:cNvSpPr txBox="1"/>
          <p:nvPr/>
        </p:nvSpPr>
        <p:spPr>
          <a:xfrm>
            <a:off x="1619672" y="6237312"/>
            <a:ext cx="6048672" cy="523220"/>
          </a:xfrm>
          <a:prstGeom prst="rect">
            <a:avLst/>
          </a:prstGeom>
          <a:noFill/>
        </p:spPr>
        <p:txBody>
          <a:bodyPr wrap="square" rtlCol="0">
            <a:spAutoFit/>
          </a:bodyPr>
          <a:lstStyle/>
          <a:p>
            <a:r>
              <a:rPr lang="ru-RU" sz="2800" b="1" i="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Новосибирск – 20-22 </a:t>
            </a:r>
            <a:r>
              <a:rPr lang="ru-RU" sz="2800" b="1" i="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октября 2015 </a:t>
            </a:r>
            <a:endParaRPr lang="ru-RU" sz="2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3" name="TextBox 12"/>
          <p:cNvSpPr txBox="1"/>
          <p:nvPr/>
        </p:nvSpPr>
        <p:spPr>
          <a:xfrm>
            <a:off x="0" y="2996952"/>
            <a:ext cx="9144000" cy="830997"/>
          </a:xfrm>
          <a:prstGeom prst="rect">
            <a:avLst/>
          </a:prstGeom>
          <a:noFill/>
        </p:spPr>
        <p:txBody>
          <a:bodyPr wrap="square" rtlCol="0">
            <a:spAutoFit/>
          </a:bodyPr>
          <a:lstStyle/>
          <a:p>
            <a:pPr algn="ctr"/>
            <a:r>
              <a:rPr lang="ru-RU"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вероятность и достоверность,  математическое моделирование, большие данные, электронная статистика</a:t>
            </a:r>
            <a:endParaRPr lang="ru-RU"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604448" cy="1754326"/>
          </a:xfrm>
          <a:prstGeom prst="rect">
            <a:avLst/>
          </a:prstGeom>
          <a:noFill/>
        </p:spPr>
        <p:txBody>
          <a:bodyPr wrap="square" rtlCol="0">
            <a:spAutoFit/>
          </a:bodyPr>
          <a:lstStyle/>
          <a:p>
            <a:r>
              <a:rPr lang="ru-RU" dirty="0" smtClean="0"/>
              <a:t>«Измеряться </a:t>
            </a:r>
            <a:r>
              <a:rPr lang="ru-RU" dirty="0"/>
              <a:t>могут только </a:t>
            </a:r>
            <a:r>
              <a:rPr lang="ru-RU" dirty="0" err="1"/>
              <a:t>операционально</a:t>
            </a:r>
            <a:r>
              <a:rPr lang="ru-RU" dirty="0"/>
              <a:t> определенные </a:t>
            </a:r>
            <a:r>
              <a:rPr lang="ru-RU" dirty="0" smtClean="0"/>
              <a:t>величины</a:t>
            </a:r>
            <a:r>
              <a:rPr lang="ru-RU" dirty="0"/>
              <a:t>. В экономике разработка </a:t>
            </a:r>
            <a:r>
              <a:rPr lang="ru-RU" dirty="0" err="1"/>
              <a:t>операциональных</a:t>
            </a:r>
            <a:r>
              <a:rPr lang="ru-RU" dirty="0"/>
              <a:t> определений </a:t>
            </a:r>
            <a:r>
              <a:rPr lang="ru-RU" dirty="0" smtClean="0"/>
              <a:t>величин – </a:t>
            </a:r>
            <a:r>
              <a:rPr lang="ru-RU" dirty="0"/>
              <a:t>это сложный и неоднозначный исследовательский процесс теоретического характера. Теоретики постоянно дискутируют на темы измерения общих итогов экономического развития, </a:t>
            </a:r>
            <a:r>
              <a:rPr lang="ru-RU" dirty="0" smtClean="0"/>
              <a:t>экономической </a:t>
            </a:r>
            <a:r>
              <a:rPr lang="ru-RU" dirty="0"/>
              <a:t>эффективности, производительности общественного труда, экономической динамики, инфляционных процессов, структурных сдвигов и т.д</a:t>
            </a:r>
            <a:r>
              <a:rPr lang="ru-RU" dirty="0" smtClean="0"/>
              <a:t>.»</a:t>
            </a:r>
            <a:endParaRPr lang="ru-RU" dirty="0"/>
          </a:p>
        </p:txBody>
      </p:sp>
      <p:sp>
        <p:nvSpPr>
          <p:cNvPr id="3" name="TextBox 2"/>
          <p:cNvSpPr txBox="1"/>
          <p:nvPr/>
        </p:nvSpPr>
        <p:spPr>
          <a:xfrm>
            <a:off x="179512" y="1700808"/>
            <a:ext cx="8820472" cy="369332"/>
          </a:xfrm>
          <a:prstGeom prst="rect">
            <a:avLst/>
          </a:prstGeom>
          <a:noFill/>
        </p:spPr>
        <p:txBody>
          <a:bodyPr wrap="square" rtlCol="0">
            <a:spAutoFit/>
          </a:bodyPr>
          <a:lstStyle/>
          <a:p>
            <a:r>
              <a:rPr lang="ru-RU" dirty="0" smtClean="0"/>
              <a:t>Т.е. «экономические измерения </a:t>
            </a:r>
            <a:r>
              <a:rPr lang="ru-RU" dirty="0"/>
              <a:t>в очень сильной степени обусловлены теоретически</a:t>
            </a:r>
            <a:r>
              <a:rPr lang="ru-RU" dirty="0" smtClean="0"/>
              <a:t>.»</a:t>
            </a:r>
            <a:endParaRPr lang="ru-RU" dirty="0"/>
          </a:p>
        </p:txBody>
      </p:sp>
      <p:sp>
        <p:nvSpPr>
          <p:cNvPr id="4" name="TextBox 3"/>
          <p:cNvSpPr txBox="1"/>
          <p:nvPr/>
        </p:nvSpPr>
        <p:spPr>
          <a:xfrm>
            <a:off x="683568" y="1988840"/>
            <a:ext cx="8100392" cy="1477328"/>
          </a:xfrm>
          <a:prstGeom prst="rect">
            <a:avLst/>
          </a:prstGeom>
          <a:noFill/>
        </p:spPr>
        <p:txBody>
          <a:bodyPr wrap="square" rtlCol="0">
            <a:spAutoFit/>
          </a:bodyPr>
          <a:lstStyle/>
          <a:p>
            <a:r>
              <a:rPr lang="ru-RU" dirty="0" smtClean="0"/>
              <a:t>«</a:t>
            </a:r>
            <a:r>
              <a:rPr lang="ru-RU" dirty="0" err="1" smtClean="0"/>
              <a:t>Неэкспериментальные</a:t>
            </a:r>
            <a:r>
              <a:rPr lang="ru-RU" dirty="0" smtClean="0"/>
              <a:t> </a:t>
            </a:r>
            <a:r>
              <a:rPr lang="ru-RU" dirty="0"/>
              <a:t>данные исключают возможность анализа “при прочих равных”. В потоке наблюдений за “всеми сразу” величинами, как уже отмечалось, трудно уловить структуру взаимосвязей и измерить их </a:t>
            </a:r>
            <a:r>
              <a:rPr lang="ru-RU" dirty="0" smtClean="0"/>
              <a:t>интенсивность</a:t>
            </a:r>
            <a:r>
              <a:rPr lang="ru-RU" dirty="0"/>
              <a:t>. Чисто эмпирически это, пожалуй, невозможно сделать. Это обстоятельство еще в большой степени увеличивает нагрузку на </a:t>
            </a:r>
            <a:r>
              <a:rPr lang="ru-RU" dirty="0" smtClean="0"/>
              <a:t>теорию.»</a:t>
            </a:r>
            <a:endParaRPr lang="ru-RU" dirty="0"/>
          </a:p>
        </p:txBody>
      </p:sp>
      <p:sp>
        <p:nvSpPr>
          <p:cNvPr id="5" name="TextBox 4"/>
          <p:cNvSpPr txBox="1"/>
          <p:nvPr/>
        </p:nvSpPr>
        <p:spPr>
          <a:xfrm>
            <a:off x="179512" y="3429000"/>
            <a:ext cx="8316416" cy="369332"/>
          </a:xfrm>
          <a:prstGeom prst="rect">
            <a:avLst/>
          </a:prstGeom>
          <a:noFill/>
        </p:spPr>
        <p:txBody>
          <a:bodyPr wrap="square" rtlCol="0">
            <a:spAutoFit/>
          </a:bodyPr>
          <a:lstStyle/>
          <a:p>
            <a:r>
              <a:rPr lang="ru-RU" dirty="0" smtClean="0"/>
              <a:t>В экономических измерениях гипертрофировано влияние субъективных факторов.</a:t>
            </a:r>
            <a:endParaRPr lang="ru-RU" dirty="0"/>
          </a:p>
        </p:txBody>
      </p:sp>
      <p:sp>
        <p:nvSpPr>
          <p:cNvPr id="6" name="TextBox 5"/>
          <p:cNvSpPr txBox="1"/>
          <p:nvPr/>
        </p:nvSpPr>
        <p:spPr>
          <a:xfrm>
            <a:off x="1763688" y="3789040"/>
            <a:ext cx="7380312" cy="923330"/>
          </a:xfrm>
          <a:prstGeom prst="rect">
            <a:avLst/>
          </a:prstGeom>
          <a:noFill/>
        </p:spPr>
        <p:txBody>
          <a:bodyPr wrap="square" rtlCol="0">
            <a:spAutoFit/>
          </a:bodyPr>
          <a:lstStyle/>
          <a:p>
            <a:r>
              <a:rPr lang="ru-RU" dirty="0" smtClean="0"/>
              <a:t>В результатах измерения заинтересованы как те люди, деятельность которых измеряется, так и те, которые измеряют. Сознательные искажения результатов измерения могут достигать огромных масштабов.</a:t>
            </a:r>
            <a:endParaRPr lang="ru-RU" dirty="0"/>
          </a:p>
        </p:txBody>
      </p:sp>
      <p:pic>
        <p:nvPicPr>
          <p:cNvPr id="22530" name="Picture 2" descr="http://lib26.ru/books/5316.JPG"/>
          <p:cNvPicPr>
            <a:picLocks noChangeAspect="1" noChangeArrowheads="1"/>
          </p:cNvPicPr>
          <p:nvPr/>
        </p:nvPicPr>
        <p:blipFill>
          <a:blip r:embed="rId2" cstate="print"/>
          <a:srcRect/>
          <a:stretch>
            <a:fillRect/>
          </a:stretch>
        </p:blipFill>
        <p:spPr bwMode="auto">
          <a:xfrm>
            <a:off x="107504" y="3861048"/>
            <a:ext cx="1691680" cy="2254378"/>
          </a:xfrm>
          <a:prstGeom prst="rect">
            <a:avLst/>
          </a:prstGeom>
          <a:noFill/>
        </p:spPr>
      </p:pic>
      <p:sp>
        <p:nvSpPr>
          <p:cNvPr id="8" name="TextBox 7"/>
          <p:cNvSpPr txBox="1"/>
          <p:nvPr/>
        </p:nvSpPr>
        <p:spPr>
          <a:xfrm>
            <a:off x="2051720" y="4653136"/>
            <a:ext cx="2448272" cy="369332"/>
          </a:xfrm>
          <a:prstGeom prst="rect">
            <a:avLst/>
          </a:prstGeom>
          <a:noFill/>
        </p:spPr>
        <p:txBody>
          <a:bodyPr wrap="square" rtlCol="0">
            <a:spAutoFit/>
          </a:bodyPr>
          <a:lstStyle/>
          <a:p>
            <a:r>
              <a:rPr lang="ru-RU" dirty="0" smtClean="0"/>
              <a:t>Классический пример.</a:t>
            </a:r>
            <a:endParaRPr lang="ru-RU" dirty="0"/>
          </a:p>
        </p:txBody>
      </p:sp>
      <p:sp>
        <p:nvSpPr>
          <p:cNvPr id="9" name="TextBox 8"/>
          <p:cNvSpPr txBox="1"/>
          <p:nvPr/>
        </p:nvSpPr>
        <p:spPr>
          <a:xfrm>
            <a:off x="1835696" y="4961420"/>
            <a:ext cx="7200800" cy="1200329"/>
          </a:xfrm>
          <a:prstGeom prst="rect">
            <a:avLst/>
          </a:prstGeom>
          <a:noFill/>
        </p:spPr>
        <p:txBody>
          <a:bodyPr wrap="square" rtlCol="0">
            <a:spAutoFit/>
          </a:bodyPr>
          <a:lstStyle/>
          <a:p>
            <a:r>
              <a:rPr lang="ru-RU" dirty="0"/>
              <a:t>По оценкам Г.И.Ханина реальный рост национального дохода за период с начала 1-й пятилетки (конца 20-х годов прошлого столетия) до начала 80-х годов прошлого века составлял не 90 раз, как по официальной статистике, а всего 7-8 (что тоже, кстати, очень не плохо).</a:t>
            </a:r>
          </a:p>
        </p:txBody>
      </p:sp>
      <p:sp>
        <p:nvSpPr>
          <p:cNvPr id="10" name="TextBox 9"/>
          <p:cNvSpPr txBox="1"/>
          <p:nvPr/>
        </p:nvSpPr>
        <p:spPr>
          <a:xfrm>
            <a:off x="712072" y="6142661"/>
            <a:ext cx="7524328" cy="646331"/>
          </a:xfrm>
          <a:prstGeom prst="rect">
            <a:avLst/>
          </a:prstGeom>
          <a:noFill/>
        </p:spPr>
        <p:txBody>
          <a:bodyPr wrap="square" rtlCol="0">
            <a:spAutoFit/>
          </a:bodyPr>
          <a:lstStyle/>
          <a:p>
            <a:r>
              <a:rPr lang="ru-RU" dirty="0"/>
              <a:t>Всякие измерения, а экономические в особенности, содержат ошибку. Точные величины </a:t>
            </a:r>
            <a:r>
              <a:rPr lang="ru-RU" dirty="0">
                <a:sym typeface="Symbol"/>
              </a:rPr>
              <a:t></a:t>
            </a:r>
            <a:r>
              <a:rPr lang="ru-RU" dirty="0"/>
              <a:t> суть не более чем теоретические </a:t>
            </a:r>
            <a:r>
              <a:rPr lang="ru-RU" dirty="0" smtClean="0"/>
              <a:t>абстракции</a:t>
            </a:r>
            <a:r>
              <a:rPr lang="ru-RU"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мои труды.jpg"/>
          <p:cNvPicPr>
            <a:picLocks noChangeAspect="1"/>
          </p:cNvPicPr>
          <p:nvPr/>
        </p:nvPicPr>
        <p:blipFill>
          <a:blip r:embed="rId2" cstate="print"/>
          <a:stretch>
            <a:fillRect/>
          </a:stretch>
        </p:blipFill>
        <p:spPr>
          <a:xfrm>
            <a:off x="0" y="692696"/>
            <a:ext cx="3491881" cy="2528604"/>
          </a:xfrm>
          <a:prstGeom prst="rect">
            <a:avLst/>
          </a:prstGeom>
        </p:spPr>
      </p:pic>
      <p:sp>
        <p:nvSpPr>
          <p:cNvPr id="4" name="TextBox 3"/>
          <p:cNvSpPr txBox="1"/>
          <p:nvPr/>
        </p:nvSpPr>
        <p:spPr>
          <a:xfrm>
            <a:off x="1475656" y="0"/>
            <a:ext cx="6696744" cy="646331"/>
          </a:xfrm>
          <a:prstGeom prst="rect">
            <a:avLst/>
          </a:prstGeom>
          <a:noFill/>
        </p:spPr>
        <p:txBody>
          <a:bodyPr wrap="square" rtlCol="0">
            <a:spAutoFit/>
          </a:bodyPr>
          <a:lstStyle/>
          <a:p>
            <a:r>
              <a:rPr lang="ru-RU" dirty="0" smtClean="0"/>
              <a:t>Есть несколько моих работ, выполненных на стыке проблематики экономических измерений и математического моделирования.</a:t>
            </a:r>
            <a:endParaRPr lang="ru-RU" dirty="0"/>
          </a:p>
        </p:txBody>
      </p:sp>
      <p:sp>
        <p:nvSpPr>
          <p:cNvPr id="5" name="TextBox 4"/>
          <p:cNvSpPr txBox="1"/>
          <p:nvPr/>
        </p:nvSpPr>
        <p:spPr>
          <a:xfrm>
            <a:off x="3851920" y="620688"/>
            <a:ext cx="4824536" cy="2585323"/>
          </a:xfrm>
          <a:prstGeom prst="rect">
            <a:avLst/>
          </a:prstGeom>
          <a:noFill/>
        </p:spPr>
        <p:txBody>
          <a:bodyPr wrap="square" rtlCol="0">
            <a:spAutoFit/>
          </a:bodyPr>
          <a:lstStyle/>
          <a:p>
            <a:r>
              <a:rPr lang="ru-RU" dirty="0" smtClean="0"/>
              <a:t>К ним относятся две авторские монографии:</a:t>
            </a:r>
          </a:p>
          <a:p>
            <a:r>
              <a:rPr lang="ru-RU" dirty="0" smtClean="0"/>
              <a:t>- Измерение и анализ региональной материалоемкости производства. Новосибирск, «Наука», Сибирское отделение, 1982, 191 с.;</a:t>
            </a:r>
          </a:p>
          <a:p>
            <a:r>
              <a:rPr lang="ru-RU" dirty="0" smtClean="0"/>
              <a:t>- Измерение эффектов межрегиональных взаимодействий: модели, методы, результаты. Новосибирск, «Наука», Сибирское отделение, 1991, 251 с.</a:t>
            </a:r>
            <a:endParaRPr lang="ru-RU" dirty="0"/>
          </a:p>
        </p:txBody>
      </p:sp>
      <p:sp>
        <p:nvSpPr>
          <p:cNvPr id="6" name="TextBox 5"/>
          <p:cNvSpPr txBox="1"/>
          <p:nvPr/>
        </p:nvSpPr>
        <p:spPr>
          <a:xfrm>
            <a:off x="971600" y="3192724"/>
            <a:ext cx="7812360" cy="1200329"/>
          </a:xfrm>
          <a:prstGeom prst="rect">
            <a:avLst/>
          </a:prstGeom>
          <a:noFill/>
        </p:spPr>
        <p:txBody>
          <a:bodyPr wrap="square" rtlCol="0">
            <a:spAutoFit/>
          </a:bodyPr>
          <a:lstStyle/>
          <a:p>
            <a:r>
              <a:rPr lang="ru-RU" dirty="0" smtClean="0"/>
              <a:t>В первой из них (по результатам кандидатской диссертации) изучаются методы построения (измерения показателей) региональных межотраслевых балансов и исследуется их связь с методами и моделями пространственного анализа (</a:t>
            </a:r>
            <a:r>
              <a:rPr lang="ru-RU" dirty="0" err="1" smtClean="0"/>
              <a:t>анализа</a:t>
            </a:r>
            <a:r>
              <a:rPr lang="ru-RU" dirty="0" smtClean="0"/>
              <a:t> межрегиональных экономических взаимодействий).</a:t>
            </a:r>
            <a:endParaRPr lang="ru-RU" dirty="0"/>
          </a:p>
        </p:txBody>
      </p:sp>
      <p:sp>
        <p:nvSpPr>
          <p:cNvPr id="7" name="TextBox 6"/>
          <p:cNvSpPr txBox="1"/>
          <p:nvPr/>
        </p:nvSpPr>
        <p:spPr>
          <a:xfrm>
            <a:off x="0" y="4365104"/>
            <a:ext cx="9144000" cy="1200329"/>
          </a:xfrm>
          <a:prstGeom prst="rect">
            <a:avLst/>
          </a:prstGeom>
          <a:noFill/>
        </p:spPr>
        <p:txBody>
          <a:bodyPr wrap="square" rtlCol="0">
            <a:spAutoFit/>
          </a:bodyPr>
          <a:lstStyle/>
          <a:p>
            <a:r>
              <a:rPr lang="ru-RU" dirty="0" smtClean="0"/>
              <a:t>В частности, в ней показывается, что использование цен потребителей или производителей дает возможность применять только балансовые модели (цены производителей – модель </a:t>
            </a:r>
            <a:r>
              <a:rPr lang="ru-RU" dirty="0" err="1" smtClean="0"/>
              <a:t>Айзарда</a:t>
            </a:r>
            <a:r>
              <a:rPr lang="ru-RU" dirty="0" smtClean="0"/>
              <a:t>), а так называемые смешенные цены конечного потребления, используемые на практике, вообще непригодны для последующего анализа.</a:t>
            </a:r>
            <a:endParaRPr lang="ru-RU" dirty="0"/>
          </a:p>
        </p:txBody>
      </p:sp>
      <p:sp>
        <p:nvSpPr>
          <p:cNvPr id="8" name="TextBox 7"/>
          <p:cNvSpPr txBox="1"/>
          <p:nvPr/>
        </p:nvSpPr>
        <p:spPr>
          <a:xfrm>
            <a:off x="539552" y="5657671"/>
            <a:ext cx="7452320" cy="1200329"/>
          </a:xfrm>
          <a:prstGeom prst="rect">
            <a:avLst/>
          </a:prstGeom>
          <a:noFill/>
        </p:spPr>
        <p:txBody>
          <a:bodyPr wrap="square" rtlCol="0">
            <a:spAutoFit/>
          </a:bodyPr>
          <a:lstStyle/>
          <a:p>
            <a:r>
              <a:rPr lang="ru-RU" dirty="0" smtClean="0"/>
              <a:t>Оптимизационные модели можно корректно строить только на базе введенных в работе «цен региона», которые одновременно являются ценами производителей для производимой в регионе продукции и ценами потребителей для потребляемой в нем продукции.</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089367" y="327030"/>
            <a:ext cx="3054633" cy="1656184"/>
          </a:xfrm>
          <a:prstGeom prst="rect">
            <a:avLst/>
          </a:prstGeom>
          <a:noFill/>
          <a:ln w="9525">
            <a:noFill/>
            <a:miter lim="800000"/>
            <a:headEnd/>
            <a:tailEnd/>
          </a:ln>
        </p:spPr>
      </p:pic>
      <p:sp>
        <p:nvSpPr>
          <p:cNvPr id="3" name="TextBox 2"/>
          <p:cNvSpPr txBox="1"/>
          <p:nvPr/>
        </p:nvSpPr>
        <p:spPr>
          <a:xfrm>
            <a:off x="323528" y="43130"/>
            <a:ext cx="5976664" cy="1477328"/>
          </a:xfrm>
          <a:prstGeom prst="rect">
            <a:avLst/>
          </a:prstGeom>
          <a:noFill/>
        </p:spPr>
        <p:txBody>
          <a:bodyPr wrap="square" rtlCol="0">
            <a:spAutoFit/>
          </a:bodyPr>
          <a:lstStyle/>
          <a:p>
            <a:r>
              <a:rPr lang="ru-RU" dirty="0" smtClean="0"/>
              <a:t>Во второй из этих двух книг (отражающей результаты докторской диссертации) показывается, как следует использовать большую прикладную </a:t>
            </a:r>
            <a:r>
              <a:rPr lang="ru-RU" dirty="0" err="1" smtClean="0"/>
              <a:t>многорегиональную</a:t>
            </a:r>
            <a:r>
              <a:rPr lang="ru-RU" dirty="0" smtClean="0"/>
              <a:t> оптимизационную модель для измерения  эффектов межрегиональных взаимодействий.</a:t>
            </a:r>
            <a:endParaRPr lang="ru-RU" dirty="0"/>
          </a:p>
        </p:txBody>
      </p:sp>
      <p:sp>
        <p:nvSpPr>
          <p:cNvPr id="4" name="TextBox 3"/>
          <p:cNvSpPr txBox="1"/>
          <p:nvPr/>
        </p:nvSpPr>
        <p:spPr>
          <a:xfrm>
            <a:off x="6804248" y="0"/>
            <a:ext cx="1584176" cy="276999"/>
          </a:xfrm>
          <a:prstGeom prst="rect">
            <a:avLst/>
          </a:prstGeom>
          <a:noFill/>
        </p:spPr>
        <p:txBody>
          <a:bodyPr wrap="square" rtlCol="0">
            <a:spAutoFit/>
          </a:bodyPr>
          <a:lstStyle/>
          <a:p>
            <a:r>
              <a:rPr lang="ru-RU" sz="1200" b="1" dirty="0" smtClean="0">
                <a:solidFill>
                  <a:srgbClr val="C00000"/>
                </a:solidFill>
              </a:rPr>
              <a:t>Структура ОМММ</a:t>
            </a:r>
            <a:endParaRPr lang="ru-RU" sz="1200" b="1" dirty="0">
              <a:solidFill>
                <a:srgbClr val="C00000"/>
              </a:solidFill>
            </a:endParaRPr>
          </a:p>
        </p:txBody>
      </p:sp>
      <p:pic>
        <p:nvPicPr>
          <p:cNvPr id="23554" name="Picture 2" descr="Walrass.jpg"/>
          <p:cNvPicPr>
            <a:picLocks noChangeAspect="1" noChangeArrowheads="1"/>
          </p:cNvPicPr>
          <p:nvPr/>
        </p:nvPicPr>
        <p:blipFill>
          <a:blip r:embed="rId3" cstate="print"/>
          <a:srcRect/>
          <a:stretch>
            <a:fillRect/>
          </a:stretch>
        </p:blipFill>
        <p:spPr bwMode="auto">
          <a:xfrm>
            <a:off x="107504" y="1556792"/>
            <a:ext cx="1475656" cy="1823911"/>
          </a:xfrm>
          <a:prstGeom prst="rect">
            <a:avLst/>
          </a:prstGeom>
          <a:noFill/>
        </p:spPr>
      </p:pic>
      <p:sp>
        <p:nvSpPr>
          <p:cNvPr id="6" name="TextBox 5"/>
          <p:cNvSpPr txBox="1"/>
          <p:nvPr/>
        </p:nvSpPr>
        <p:spPr>
          <a:xfrm>
            <a:off x="107504" y="2852936"/>
            <a:ext cx="1403648" cy="523220"/>
          </a:xfrm>
          <a:prstGeom prst="rect">
            <a:avLst/>
          </a:prstGeom>
          <a:noFill/>
        </p:spPr>
        <p:txBody>
          <a:bodyPr wrap="square" rtlCol="0">
            <a:spAutoFit/>
          </a:bodyPr>
          <a:lstStyle/>
          <a:p>
            <a:pPr algn="ctr"/>
            <a:r>
              <a:rPr lang="ru-RU" sz="1400" b="1" dirty="0" smtClean="0">
                <a:solidFill>
                  <a:schemeClr val="bg1"/>
                </a:solidFill>
              </a:rPr>
              <a:t>Леон Вальрас </a:t>
            </a:r>
          </a:p>
          <a:p>
            <a:pPr algn="ctr"/>
            <a:r>
              <a:rPr lang="ru-RU" sz="1400" b="1" dirty="0" smtClean="0">
                <a:solidFill>
                  <a:schemeClr val="bg1"/>
                </a:solidFill>
              </a:rPr>
              <a:t>(1834-1910)</a:t>
            </a:r>
            <a:endParaRPr lang="ru-RU" sz="1400" b="1" dirty="0">
              <a:solidFill>
                <a:schemeClr val="bg1"/>
              </a:solidFill>
            </a:endParaRPr>
          </a:p>
        </p:txBody>
      </p:sp>
      <p:pic>
        <p:nvPicPr>
          <p:cNvPr id="23556" name="Picture 4" descr="Vilfredo Pareto.jpg"/>
          <p:cNvPicPr>
            <a:picLocks noChangeAspect="1" noChangeArrowheads="1"/>
          </p:cNvPicPr>
          <p:nvPr/>
        </p:nvPicPr>
        <p:blipFill>
          <a:blip r:embed="rId4" cstate="print"/>
          <a:srcRect/>
          <a:stretch>
            <a:fillRect/>
          </a:stretch>
        </p:blipFill>
        <p:spPr bwMode="auto">
          <a:xfrm>
            <a:off x="7596336" y="2564904"/>
            <a:ext cx="1445146" cy="2023204"/>
          </a:xfrm>
          <a:prstGeom prst="rect">
            <a:avLst/>
          </a:prstGeom>
          <a:noFill/>
        </p:spPr>
      </p:pic>
      <p:sp>
        <p:nvSpPr>
          <p:cNvPr id="8" name="TextBox 7"/>
          <p:cNvSpPr txBox="1"/>
          <p:nvPr/>
        </p:nvSpPr>
        <p:spPr>
          <a:xfrm>
            <a:off x="7596336" y="3861048"/>
            <a:ext cx="1368152" cy="738664"/>
          </a:xfrm>
          <a:prstGeom prst="rect">
            <a:avLst/>
          </a:prstGeom>
          <a:noFill/>
        </p:spPr>
        <p:txBody>
          <a:bodyPr wrap="square" rtlCol="0">
            <a:spAutoFit/>
          </a:bodyPr>
          <a:lstStyle/>
          <a:p>
            <a:pPr algn="ctr"/>
            <a:r>
              <a:rPr lang="ru-RU" sz="1400" b="1" dirty="0" err="1" smtClean="0">
                <a:solidFill>
                  <a:schemeClr val="bg1"/>
                </a:solidFill>
              </a:rPr>
              <a:t>Вильфредо</a:t>
            </a:r>
            <a:r>
              <a:rPr lang="ru-RU" sz="1400" b="1" dirty="0" smtClean="0">
                <a:solidFill>
                  <a:schemeClr val="bg1"/>
                </a:solidFill>
              </a:rPr>
              <a:t> Парето</a:t>
            </a:r>
          </a:p>
          <a:p>
            <a:pPr algn="ctr"/>
            <a:r>
              <a:rPr lang="ru-RU" sz="1400" b="1" dirty="0">
                <a:solidFill>
                  <a:schemeClr val="bg1"/>
                </a:solidFill>
              </a:rPr>
              <a:t> </a:t>
            </a:r>
            <a:r>
              <a:rPr lang="ru-RU" sz="1400" b="1" dirty="0" smtClean="0">
                <a:solidFill>
                  <a:schemeClr val="bg1"/>
                </a:solidFill>
              </a:rPr>
              <a:t>(1848-1923)</a:t>
            </a:r>
            <a:endParaRPr lang="ru-RU" sz="1400" b="1" dirty="0">
              <a:solidFill>
                <a:schemeClr val="bg1"/>
              </a:solidFill>
            </a:endParaRPr>
          </a:p>
        </p:txBody>
      </p:sp>
      <p:pic>
        <p:nvPicPr>
          <p:cNvPr id="23558" name="Picture 6" descr="John Forbes Nash, Jr. by Peter Badge.jpg"/>
          <p:cNvPicPr>
            <a:picLocks noChangeAspect="1" noChangeArrowheads="1"/>
          </p:cNvPicPr>
          <p:nvPr/>
        </p:nvPicPr>
        <p:blipFill>
          <a:blip r:embed="rId5" cstate="print"/>
          <a:srcRect/>
          <a:stretch>
            <a:fillRect/>
          </a:stretch>
        </p:blipFill>
        <p:spPr bwMode="auto">
          <a:xfrm>
            <a:off x="3992" y="4149080"/>
            <a:ext cx="1547664" cy="2333878"/>
          </a:xfrm>
          <a:prstGeom prst="rect">
            <a:avLst/>
          </a:prstGeom>
          <a:noFill/>
        </p:spPr>
      </p:pic>
      <p:sp>
        <p:nvSpPr>
          <p:cNvPr id="10" name="TextBox 9"/>
          <p:cNvSpPr txBox="1"/>
          <p:nvPr/>
        </p:nvSpPr>
        <p:spPr>
          <a:xfrm>
            <a:off x="179512" y="5949280"/>
            <a:ext cx="1368152" cy="523220"/>
          </a:xfrm>
          <a:prstGeom prst="rect">
            <a:avLst/>
          </a:prstGeom>
          <a:noFill/>
        </p:spPr>
        <p:txBody>
          <a:bodyPr wrap="square" rtlCol="0">
            <a:spAutoFit/>
          </a:bodyPr>
          <a:lstStyle/>
          <a:p>
            <a:pPr algn="ctr"/>
            <a:r>
              <a:rPr lang="ru-RU" sz="1400" b="1" dirty="0" smtClean="0">
                <a:solidFill>
                  <a:schemeClr val="bg1"/>
                </a:solidFill>
              </a:rPr>
              <a:t>Джон </a:t>
            </a:r>
            <a:r>
              <a:rPr lang="ru-RU" sz="1400" b="1" dirty="0" err="1" smtClean="0">
                <a:solidFill>
                  <a:schemeClr val="bg1"/>
                </a:solidFill>
              </a:rPr>
              <a:t>Нэш</a:t>
            </a:r>
            <a:endParaRPr lang="ru-RU" sz="1400" b="1" dirty="0" smtClean="0">
              <a:solidFill>
                <a:schemeClr val="bg1"/>
              </a:solidFill>
            </a:endParaRPr>
          </a:p>
          <a:p>
            <a:pPr algn="ctr"/>
            <a:r>
              <a:rPr lang="ru-RU" sz="1400" b="1" dirty="0" smtClean="0">
                <a:solidFill>
                  <a:schemeClr val="bg1"/>
                </a:solidFill>
              </a:rPr>
              <a:t>(1928-2015)</a:t>
            </a:r>
            <a:endParaRPr lang="ru-RU" sz="1400" b="1" dirty="0">
              <a:solidFill>
                <a:schemeClr val="bg1"/>
              </a:solidFill>
            </a:endParaRPr>
          </a:p>
        </p:txBody>
      </p:sp>
      <p:sp>
        <p:nvSpPr>
          <p:cNvPr id="11" name="TextBox 10"/>
          <p:cNvSpPr txBox="1"/>
          <p:nvPr/>
        </p:nvSpPr>
        <p:spPr>
          <a:xfrm>
            <a:off x="1691680" y="1890954"/>
            <a:ext cx="7452320" cy="646331"/>
          </a:xfrm>
          <a:prstGeom prst="rect">
            <a:avLst/>
          </a:prstGeom>
          <a:noFill/>
        </p:spPr>
        <p:txBody>
          <a:bodyPr wrap="square" rtlCol="0">
            <a:spAutoFit/>
          </a:bodyPr>
          <a:lstStyle/>
          <a:p>
            <a:r>
              <a:rPr lang="ru-RU" dirty="0" smtClean="0"/>
              <a:t>на использовании положений теории экономического равновесия (Вальрас) и теории кооперативных игр (ядро </a:t>
            </a:r>
            <a:r>
              <a:rPr lang="ru-RU" dirty="0" err="1" smtClean="0"/>
              <a:t>Нэша</a:t>
            </a:r>
            <a:r>
              <a:rPr lang="ru-RU" dirty="0" smtClean="0"/>
              <a:t>).</a:t>
            </a:r>
            <a:endParaRPr lang="ru-RU" dirty="0"/>
          </a:p>
        </p:txBody>
      </p:sp>
      <p:sp>
        <p:nvSpPr>
          <p:cNvPr id="12" name="TextBox 11"/>
          <p:cNvSpPr txBox="1"/>
          <p:nvPr/>
        </p:nvSpPr>
        <p:spPr>
          <a:xfrm>
            <a:off x="2195736" y="2518774"/>
            <a:ext cx="4248472" cy="646331"/>
          </a:xfrm>
          <a:prstGeom prst="rect">
            <a:avLst/>
          </a:prstGeom>
          <a:noFill/>
        </p:spPr>
        <p:txBody>
          <a:bodyPr wrap="square" rtlCol="0">
            <a:spAutoFit/>
          </a:bodyPr>
          <a:lstStyle/>
          <a:p>
            <a:r>
              <a:rPr lang="ru-RU" dirty="0" smtClean="0"/>
              <a:t>В обоих случаях регионы представляются субъектами рыночной системы.</a:t>
            </a:r>
            <a:endParaRPr lang="ru-RU" dirty="0"/>
          </a:p>
        </p:txBody>
      </p:sp>
      <p:sp>
        <p:nvSpPr>
          <p:cNvPr id="13" name="TextBox 12"/>
          <p:cNvSpPr txBox="1"/>
          <p:nvPr/>
        </p:nvSpPr>
        <p:spPr>
          <a:xfrm>
            <a:off x="360040" y="3345366"/>
            <a:ext cx="7164288" cy="646331"/>
          </a:xfrm>
          <a:prstGeom prst="rect">
            <a:avLst/>
          </a:prstGeom>
          <a:noFill/>
        </p:spPr>
        <p:txBody>
          <a:bodyPr wrap="square" rtlCol="0">
            <a:spAutoFit/>
          </a:bodyPr>
          <a:lstStyle/>
          <a:p>
            <a:r>
              <a:rPr lang="ru-RU" dirty="0" smtClean="0"/>
              <a:t>в котором регионы принимают решения о своих внешнеторговых связях, ориентируясь на сложившиеся цены обмена и свои бюджеты.</a:t>
            </a:r>
            <a:endParaRPr lang="ru-RU" dirty="0"/>
          </a:p>
        </p:txBody>
      </p:sp>
      <p:sp>
        <p:nvSpPr>
          <p:cNvPr id="14" name="TextBox 13"/>
          <p:cNvSpPr txBox="1"/>
          <p:nvPr/>
        </p:nvSpPr>
        <p:spPr>
          <a:xfrm>
            <a:off x="1763688" y="3915804"/>
            <a:ext cx="5688632" cy="923330"/>
          </a:xfrm>
          <a:prstGeom prst="rect">
            <a:avLst/>
          </a:prstGeom>
          <a:noFill/>
        </p:spPr>
        <p:txBody>
          <a:bodyPr wrap="square" rtlCol="0">
            <a:spAutoFit/>
          </a:bodyPr>
          <a:lstStyle/>
          <a:p>
            <a:r>
              <a:rPr lang="ru-RU" dirty="0" smtClean="0"/>
              <a:t>Особый интерес представляют равновесия с нулевыми сальдо региональных бюджетов. Это состояния эквивалентного межрегионального обмена.</a:t>
            </a:r>
            <a:endParaRPr lang="ru-RU" dirty="0"/>
          </a:p>
        </p:txBody>
      </p:sp>
      <p:sp>
        <p:nvSpPr>
          <p:cNvPr id="15" name="TextBox 14"/>
          <p:cNvSpPr txBox="1"/>
          <p:nvPr/>
        </p:nvSpPr>
        <p:spPr>
          <a:xfrm>
            <a:off x="1691680" y="1628800"/>
            <a:ext cx="4320480" cy="369332"/>
          </a:xfrm>
          <a:prstGeom prst="rect">
            <a:avLst/>
          </a:prstGeom>
          <a:noFill/>
        </p:spPr>
        <p:txBody>
          <a:bodyPr wrap="square" rtlCol="0">
            <a:spAutoFit/>
          </a:bodyPr>
          <a:lstStyle/>
          <a:p>
            <a:r>
              <a:rPr lang="ru-RU" dirty="0" smtClean="0"/>
              <a:t>Измерение этих эффектов основывается</a:t>
            </a:r>
            <a:endParaRPr lang="ru-RU" dirty="0"/>
          </a:p>
        </p:txBody>
      </p:sp>
      <p:sp>
        <p:nvSpPr>
          <p:cNvPr id="16" name="TextBox 15"/>
          <p:cNvSpPr txBox="1"/>
          <p:nvPr/>
        </p:nvSpPr>
        <p:spPr>
          <a:xfrm>
            <a:off x="1542656" y="4725144"/>
            <a:ext cx="7704856" cy="646331"/>
          </a:xfrm>
          <a:prstGeom prst="rect">
            <a:avLst/>
          </a:prstGeom>
          <a:noFill/>
        </p:spPr>
        <p:txBody>
          <a:bodyPr wrap="square" rtlCol="0">
            <a:spAutoFit/>
          </a:bodyPr>
          <a:lstStyle/>
          <a:p>
            <a:r>
              <a:rPr lang="ru-RU" dirty="0" smtClean="0"/>
              <a:t>Во втором случае рынок контрактный: регионы ищут выгодных для себя партнеров и заключают между собой коалиционные контракты-соглашения.</a:t>
            </a:r>
            <a:endParaRPr lang="ru-RU" dirty="0"/>
          </a:p>
        </p:txBody>
      </p:sp>
      <p:sp>
        <p:nvSpPr>
          <p:cNvPr id="17" name="TextBox 16"/>
          <p:cNvSpPr txBox="1"/>
          <p:nvPr/>
        </p:nvSpPr>
        <p:spPr>
          <a:xfrm>
            <a:off x="1691680" y="5301208"/>
            <a:ext cx="7452320" cy="923330"/>
          </a:xfrm>
          <a:prstGeom prst="rect">
            <a:avLst/>
          </a:prstGeom>
          <a:noFill/>
        </p:spPr>
        <p:txBody>
          <a:bodyPr wrap="square" rtlCol="0">
            <a:spAutoFit/>
          </a:bodyPr>
          <a:lstStyle/>
          <a:p>
            <a:r>
              <a:rPr lang="ru-RU" dirty="0" smtClean="0"/>
              <a:t>Та часть </a:t>
            </a:r>
            <a:r>
              <a:rPr lang="ru-RU" dirty="0" err="1" smtClean="0"/>
              <a:t>парето-множества</a:t>
            </a:r>
            <a:r>
              <a:rPr lang="ru-RU" dirty="0" smtClean="0"/>
              <a:t>, в которой никакой коалиции регионов не выгодно выходить из общей системы называется ядром системы. Это состояния взаимовыгодного обмена.</a:t>
            </a:r>
            <a:endParaRPr lang="ru-RU" dirty="0"/>
          </a:p>
        </p:txBody>
      </p:sp>
      <p:sp>
        <p:nvSpPr>
          <p:cNvPr id="18" name="TextBox 17"/>
          <p:cNvSpPr txBox="1"/>
          <p:nvPr/>
        </p:nvSpPr>
        <p:spPr>
          <a:xfrm>
            <a:off x="1691680" y="6170930"/>
            <a:ext cx="6876256" cy="646331"/>
          </a:xfrm>
          <a:prstGeom prst="rect">
            <a:avLst/>
          </a:prstGeom>
          <a:noFill/>
        </p:spPr>
        <p:txBody>
          <a:bodyPr wrap="square" rtlCol="0">
            <a:spAutoFit/>
          </a:bodyPr>
          <a:lstStyle/>
          <a:p>
            <a:r>
              <a:rPr lang="ru-RU" dirty="0" smtClean="0"/>
              <a:t>Результатом коалиционного анализа является также шахматная таблица эффектов  межрегиональных взаимодействий.</a:t>
            </a:r>
            <a:endParaRPr lang="ru-RU" dirty="0"/>
          </a:p>
        </p:txBody>
      </p:sp>
      <p:sp>
        <p:nvSpPr>
          <p:cNvPr id="19" name="TextBox 18"/>
          <p:cNvSpPr txBox="1"/>
          <p:nvPr/>
        </p:nvSpPr>
        <p:spPr>
          <a:xfrm>
            <a:off x="1691680" y="3086212"/>
            <a:ext cx="5904656" cy="369332"/>
          </a:xfrm>
          <a:prstGeom prst="rect">
            <a:avLst/>
          </a:prstGeom>
          <a:noFill/>
        </p:spPr>
        <p:txBody>
          <a:bodyPr wrap="square" rtlCol="0">
            <a:spAutoFit/>
          </a:bodyPr>
          <a:lstStyle/>
          <a:p>
            <a:r>
              <a:rPr lang="ru-RU" dirty="0" smtClean="0"/>
              <a:t>В первом случае речь идет о товарно-денежном рынке,</a:t>
            </a:r>
            <a:endParaRPr lang="ru-RU" dirty="0"/>
          </a:p>
        </p:txBody>
      </p:sp>
      <p:sp>
        <p:nvSpPr>
          <p:cNvPr id="20" name="TextBox 1"/>
          <p:cNvSpPr txBox="1">
            <a:spLocks noChangeArrowheads="1"/>
          </p:cNvSpPr>
          <p:nvPr/>
        </p:nvSpPr>
        <p:spPr bwMode="auto">
          <a:xfrm>
            <a:off x="0" y="5103674"/>
            <a:ext cx="9145016" cy="1754326"/>
          </a:xfrm>
          <a:prstGeom prst="rect">
            <a:avLst/>
          </a:prstGeom>
          <a:solidFill>
            <a:schemeClr val="bg1">
              <a:lumMod val="85000"/>
            </a:schemeClr>
          </a:solidFill>
          <a:ln w="9525">
            <a:noFill/>
            <a:miter lim="800000"/>
            <a:headEnd/>
            <a:tailEnd/>
          </a:ln>
        </p:spPr>
        <p:txBody>
          <a:bodyPr wrap="square">
            <a:spAutoFit/>
          </a:bodyPr>
          <a:lstStyle/>
          <a:p>
            <a:r>
              <a:rPr lang="ru-RU" dirty="0">
                <a:latin typeface="Calibri" pitchFamily="34" charset="0"/>
              </a:rPr>
              <a:t>Результаты </a:t>
            </a:r>
            <a:r>
              <a:rPr lang="ru-RU" dirty="0" smtClean="0">
                <a:latin typeface="Calibri" pitchFamily="34" charset="0"/>
              </a:rPr>
              <a:t>таких измерений </a:t>
            </a:r>
            <a:r>
              <a:rPr lang="ru-RU" dirty="0">
                <a:latin typeface="Calibri" pitchFamily="34" charset="0"/>
              </a:rPr>
              <a:t>иллюстрируются расчетами по анализу межреспубликанских экономических взаимодействий накануне распада СССР. Этот анализ был проведен во второй половине 80-х годов прошлого века с помощью модели (ОМММ) СССР в разрезе 15 союзных республик с учетом внешней торговли и 30 отраслей материального производства. В приводимых ниже таблицах и схемах результаты агрегированы в более крупные регионы, чтобы сделать их более наглядными</a:t>
            </a:r>
            <a:r>
              <a:rPr lang="ru-RU" dirty="0" smtClean="0">
                <a:latin typeface="Calibri" pitchFamily="34" charset="0"/>
              </a:rPr>
              <a:t>.</a:t>
            </a:r>
            <a:endParaRPr lang="ru-RU" sz="3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500"/>
                                        <p:tgtEl>
                                          <p:spTgt spid="2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0"/>
          </a:xfrm>
          <a:prstGeom prst="rect">
            <a:avLst/>
          </a:prstGeom>
          <a:solidFill>
            <a:srgbClr val="A5A9F9"/>
          </a:solidFill>
          <a:ln w="9525">
            <a:solidFill>
              <a:schemeClr val="tx1"/>
            </a:solidFill>
            <a:miter lim="800000"/>
            <a:headEnd/>
            <a:tailEnd/>
          </a:ln>
        </p:spPr>
        <p:txBody>
          <a:bodyPr wrap="none" anchor="ctr"/>
          <a:lstStyle/>
          <a:p>
            <a:endParaRPr lang="ru-RU">
              <a:latin typeface="Calibri" pitchFamily="34" charset="0"/>
            </a:endParaRPr>
          </a:p>
        </p:txBody>
      </p:sp>
      <p:sp>
        <p:nvSpPr>
          <p:cNvPr id="17411" name="Rectangle 3"/>
          <p:cNvSpPr>
            <a:spLocks noGrp="1" noChangeArrowheads="1"/>
          </p:cNvSpPr>
          <p:nvPr>
            <p:ph type="title"/>
          </p:nvPr>
        </p:nvSpPr>
        <p:spPr>
          <a:xfrm>
            <a:off x="0" y="0"/>
            <a:ext cx="9144000" cy="1143000"/>
          </a:xfrm>
        </p:spPr>
        <p:txBody>
          <a:bodyPr/>
          <a:lstStyle/>
          <a:p>
            <a:pPr eaLnBrk="1" hangingPunct="1"/>
            <a:r>
              <a:rPr lang="ru-RU" sz="2400" smtClean="0">
                <a:solidFill>
                  <a:schemeClr val="hlink"/>
                </a:solidFill>
              </a:rPr>
              <a:t>Эффекты фактических межрегиональных взаимодействий</a:t>
            </a:r>
            <a:br>
              <a:rPr lang="ru-RU" sz="2400" smtClean="0">
                <a:solidFill>
                  <a:schemeClr val="hlink"/>
                </a:solidFill>
              </a:rPr>
            </a:br>
            <a:r>
              <a:rPr lang="ru-RU" sz="2400" smtClean="0">
                <a:solidFill>
                  <a:schemeClr val="hlink"/>
                </a:solidFill>
              </a:rPr>
              <a:t>(1987 г., % к непроизводственному потреблению республик)</a:t>
            </a:r>
          </a:p>
        </p:txBody>
      </p:sp>
      <p:graphicFrame>
        <p:nvGraphicFramePr>
          <p:cNvPr id="47108" name="Group 4"/>
          <p:cNvGraphicFramePr>
            <a:graphicFrameLocks noGrp="1"/>
          </p:cNvGraphicFramePr>
          <p:nvPr>
            <p:ph idx="1"/>
          </p:nvPr>
        </p:nvGraphicFramePr>
        <p:xfrm>
          <a:off x="-36513" y="1557338"/>
          <a:ext cx="9145588" cy="4885311"/>
        </p:xfrm>
        <a:graphic>
          <a:graphicData uri="http://schemas.openxmlformats.org/drawingml/2006/table">
            <a:tbl>
              <a:tblPr/>
              <a:tblGrid>
                <a:gridCol w="1944688"/>
                <a:gridCol w="792163"/>
                <a:gridCol w="792162"/>
                <a:gridCol w="719138"/>
                <a:gridCol w="720725"/>
                <a:gridCol w="719137"/>
                <a:gridCol w="720725"/>
                <a:gridCol w="720725"/>
                <a:gridCol w="863600"/>
                <a:gridCol w="1152525"/>
              </a:tblGrid>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err="1" smtClean="0">
                          <a:ln>
                            <a:noFill/>
                          </a:ln>
                          <a:solidFill>
                            <a:srgbClr val="942A82"/>
                          </a:solidFill>
                          <a:effectLst/>
                          <a:latin typeface="Arial" charset="0"/>
                        </a:rPr>
                        <a:t>Макрорегионы</a:t>
                      </a:r>
                      <a:endParaRPr kumimoji="0" lang="ru-RU" sz="1400" b="0" i="0" u="none" strike="noStrike" cap="none" normalizeH="0" baseline="0" dirty="0" smtClean="0">
                        <a:ln>
                          <a:noFill/>
                        </a:ln>
                        <a:solidFill>
                          <a:srgbClr val="942A8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Россия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Украи-на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Бела-русь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Казах-стан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Сред-няя Азия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Мол-дова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Закав-казье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Прибал-тика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Итого (общий вклад)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Россия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FF0000"/>
                          </a:solidFill>
                          <a:effectLst/>
                          <a:latin typeface="Arial" charset="0"/>
                        </a:rPr>
                        <a:t>64,6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55,5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60,2 (+14,5)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Украина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CC3300"/>
                          </a:solidFill>
                          <a:effectLst/>
                          <a:latin typeface="Arial" charset="0"/>
                        </a:rPr>
                        <a:t>52,1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6,3 (-9,8)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Беларусь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a:t>
                      </a:r>
                      <a:r>
                        <a:rPr kumimoji="0" lang="ru-RU" sz="1400" b="1"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2,8 (-0,8)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Казахстан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CC00FF"/>
                          </a:solidFill>
                          <a:effectLst/>
                          <a:latin typeface="Arial" charset="0"/>
                        </a:rPr>
                        <a:t>27,1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3,0 (-1,4)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Средняя Азия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CC00FF"/>
                          </a:solidFill>
                          <a:effectLst/>
                          <a:latin typeface="Arial" charset="0"/>
                        </a:rPr>
                        <a:t>26,4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4,8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Молдова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CC3300"/>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a:t>
                      </a:r>
                      <a:r>
                        <a:rPr kumimoji="0" lang="en-US" sz="1400" b="1" i="0" u="none" strike="noStrike" cap="none" normalizeH="0" baseline="0" smtClean="0">
                          <a:ln>
                            <a:noFill/>
                          </a:ln>
                          <a:solidFill>
                            <a:schemeClr val="tx1"/>
                          </a:solidFill>
                          <a:effectLst/>
                          <a:latin typeface="Arial" charset="0"/>
                        </a:rPr>
                        <a:t>,3</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0,0</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0,6</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0,9</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0,1</a:t>
                      </a:r>
                      <a:r>
                        <a:rPr kumimoji="0" lang="ru-RU" sz="1400" b="1" i="0" u="none" strike="noStrike" cap="none" normalizeH="0" baseline="0" smtClean="0">
                          <a:ln>
                            <a:noFill/>
                          </a:ln>
                          <a:solidFill>
                            <a:schemeClr val="tx1"/>
                          </a:solidFill>
                          <a:effectLst/>
                          <a:latin typeface="Arial" charset="0"/>
                        </a:rPr>
                        <a:t> (0,0)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Закавказье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2,6</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1,7</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0,5</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4,5</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3,9</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0,2</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00FF"/>
                          </a:solidFill>
                          <a:effectLst/>
                          <a:latin typeface="Arial" charset="0"/>
                        </a:rPr>
                        <a:t>25,7</a:t>
                      </a:r>
                      <a:endParaRPr kumimoji="0" lang="ru-RU" sz="1400" b="1" i="0" u="none" strike="noStrike" cap="none" normalizeH="0" baseline="0" smtClean="0">
                        <a:ln>
                          <a:noFill/>
                        </a:ln>
                        <a:solidFill>
                          <a:srgbClr val="CC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0,7</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3,4</a:t>
                      </a:r>
                      <a:r>
                        <a:rPr kumimoji="0" lang="ru-RU" sz="1400" b="1" i="0" u="none" strike="noStrike" cap="none" normalizeH="0" baseline="0" smtClean="0">
                          <a:ln>
                            <a:noFill/>
                          </a:ln>
                          <a:solidFill>
                            <a:schemeClr val="tx1"/>
                          </a:solidFill>
                          <a:effectLst/>
                          <a:latin typeface="Arial" charset="0"/>
                        </a:rPr>
                        <a:t> (0,0)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Прибалтика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1,5</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4,3</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3,3</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2,5</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2,7</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8,0</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2,2</a:t>
                      </a:r>
                      <a:r>
                        <a:rPr kumimoji="0" lang="ru-RU" sz="1400" b="1" i="0" u="none" strike="noStrike" cap="none" normalizeH="0" baseline="0" smtClean="0">
                          <a:ln>
                            <a:noFill/>
                          </a:ln>
                          <a:solidFill>
                            <a:schemeClr val="tx1"/>
                          </a:solidFill>
                          <a:effectLst/>
                          <a:latin typeface="Arial" charset="0"/>
                        </a:rPr>
                        <a:t>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Внутренний эффект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78,8</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88,3</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94,3</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87,0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93,3</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91,1</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82,2</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88,6</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82,8</a:t>
                      </a:r>
                      <a:r>
                        <a:rPr kumimoji="0" lang="ru-RU" sz="1400" b="1" i="0" u="none" strike="noStrike" cap="none" normalizeH="0" baseline="0" smtClean="0">
                          <a:ln>
                            <a:noFill/>
                          </a:ln>
                          <a:solidFill>
                            <a:schemeClr val="tx1"/>
                          </a:solidFill>
                          <a:effectLst/>
                          <a:latin typeface="Arial" charset="0"/>
                        </a:rPr>
                        <a:t> (0,0)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(82,8)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Внешние связи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21,2</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11,7</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5,7</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13,0</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6,7</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8,9</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17,8</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11,4</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17,2</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Итого (потребление населения)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(58,1)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557" name="Line 159"/>
          <p:cNvSpPr>
            <a:spLocks noChangeShapeType="1"/>
          </p:cNvSpPr>
          <p:nvPr/>
        </p:nvSpPr>
        <p:spPr bwMode="auto">
          <a:xfrm>
            <a:off x="0" y="2276475"/>
            <a:ext cx="9144000" cy="0"/>
          </a:xfrm>
          <a:prstGeom prst="line">
            <a:avLst/>
          </a:prstGeom>
          <a:noFill/>
          <a:ln w="9525">
            <a:solidFill>
              <a:srgbClr val="CC3300"/>
            </a:solidFill>
            <a:round/>
            <a:headEnd/>
            <a:tailEnd/>
          </a:ln>
        </p:spPr>
        <p:txBody>
          <a:bodyPr/>
          <a:lstStyle/>
          <a:p>
            <a:endParaRPr lang="ru-RU"/>
          </a:p>
        </p:txBody>
      </p:sp>
      <p:sp>
        <p:nvSpPr>
          <p:cNvPr id="17558" name="Line 160"/>
          <p:cNvSpPr>
            <a:spLocks noChangeShapeType="1"/>
          </p:cNvSpPr>
          <p:nvPr/>
        </p:nvSpPr>
        <p:spPr bwMode="auto">
          <a:xfrm>
            <a:off x="1908175" y="1557338"/>
            <a:ext cx="0" cy="4895850"/>
          </a:xfrm>
          <a:prstGeom prst="line">
            <a:avLst/>
          </a:prstGeom>
          <a:noFill/>
          <a:ln w="9525">
            <a:solidFill>
              <a:srgbClr val="CC3300"/>
            </a:solidFill>
            <a:round/>
            <a:headEnd/>
            <a:tailEnd/>
          </a:ln>
        </p:spPr>
        <p:txBody>
          <a:bodyPr/>
          <a:lstStyle/>
          <a:p>
            <a:endParaRPr lang="ru-RU"/>
          </a:p>
        </p:txBody>
      </p:sp>
      <p:sp>
        <p:nvSpPr>
          <p:cNvPr id="17559" name="Line 161"/>
          <p:cNvSpPr>
            <a:spLocks noChangeShapeType="1"/>
          </p:cNvSpPr>
          <p:nvPr/>
        </p:nvSpPr>
        <p:spPr bwMode="auto">
          <a:xfrm>
            <a:off x="7956550" y="1557338"/>
            <a:ext cx="0" cy="4824412"/>
          </a:xfrm>
          <a:prstGeom prst="line">
            <a:avLst/>
          </a:prstGeom>
          <a:noFill/>
          <a:ln w="9525">
            <a:solidFill>
              <a:srgbClr val="CC3300"/>
            </a:solidFill>
            <a:round/>
            <a:headEnd/>
            <a:tailEnd/>
          </a:ln>
        </p:spPr>
        <p:txBody>
          <a:bodyPr/>
          <a:lstStyle/>
          <a:p>
            <a:endParaRPr lang="ru-RU"/>
          </a:p>
        </p:txBody>
      </p:sp>
      <p:sp>
        <p:nvSpPr>
          <p:cNvPr id="17560" name="Line 162"/>
          <p:cNvSpPr>
            <a:spLocks noChangeShapeType="1"/>
          </p:cNvSpPr>
          <p:nvPr/>
        </p:nvSpPr>
        <p:spPr bwMode="auto">
          <a:xfrm>
            <a:off x="0" y="5013325"/>
            <a:ext cx="9144000" cy="0"/>
          </a:xfrm>
          <a:prstGeom prst="line">
            <a:avLst/>
          </a:prstGeom>
          <a:noFill/>
          <a:ln w="9525">
            <a:solidFill>
              <a:srgbClr val="CC3300"/>
            </a:solidFill>
            <a:round/>
            <a:headEnd/>
            <a:tailEnd/>
          </a:ln>
        </p:spPr>
        <p:txBody>
          <a:bodyPr/>
          <a:lstStyle/>
          <a:p>
            <a:endParaRPr lang="ru-RU"/>
          </a:p>
        </p:txBody>
      </p:sp>
      <p:sp>
        <p:nvSpPr>
          <p:cNvPr id="47267" name="Text Box 163"/>
          <p:cNvSpPr txBox="1">
            <a:spLocks noChangeArrowheads="1"/>
          </p:cNvSpPr>
          <p:nvPr/>
        </p:nvSpPr>
        <p:spPr bwMode="auto">
          <a:xfrm>
            <a:off x="4246563" y="0"/>
            <a:ext cx="4897437" cy="3113088"/>
          </a:xfrm>
          <a:prstGeom prst="rect">
            <a:avLst/>
          </a:prstGeom>
          <a:solidFill>
            <a:srgbClr val="E9836B"/>
          </a:solidFill>
          <a:ln w="9525">
            <a:noFill/>
            <a:miter lim="800000"/>
            <a:headEnd/>
            <a:tailEnd/>
          </a:ln>
        </p:spPr>
        <p:txBody>
          <a:bodyPr>
            <a:spAutoFit/>
          </a:bodyPr>
          <a:lstStyle/>
          <a:p>
            <a:pPr>
              <a:spcBef>
                <a:spcPct val="50000"/>
              </a:spcBef>
            </a:pPr>
            <a:r>
              <a:rPr lang="ru-RU">
                <a:latin typeface="Calibri" pitchFamily="34" charset="0"/>
              </a:rPr>
              <a:t>Обращает на себя внимание тот факт, что только Россия в состоянии полной автаркии может сохранить значение своего целевого показателя на достаточно высоком уровне. Казахстан, Средняя Азия, Закавказье теряют после разрыва межреспубликанских связей почти три четверти своего потребления. Для остальных республик последствия разрыва связей еще более катастрофичны (для Украины – семикратное сокращение). </a:t>
            </a:r>
          </a:p>
        </p:txBody>
      </p:sp>
      <p:sp>
        <p:nvSpPr>
          <p:cNvPr id="47268" name="Text Box 164"/>
          <p:cNvSpPr txBox="1">
            <a:spLocks noChangeArrowheads="1"/>
          </p:cNvSpPr>
          <p:nvPr/>
        </p:nvSpPr>
        <p:spPr bwMode="auto">
          <a:xfrm>
            <a:off x="3851920" y="4509120"/>
            <a:ext cx="4895850" cy="2032000"/>
          </a:xfrm>
          <a:prstGeom prst="rect">
            <a:avLst/>
          </a:prstGeom>
          <a:solidFill>
            <a:schemeClr val="hlink"/>
          </a:solidFill>
          <a:ln w="9525">
            <a:noFill/>
            <a:miter lim="800000"/>
            <a:headEnd/>
            <a:tailEnd/>
          </a:ln>
        </p:spPr>
        <p:txBody>
          <a:bodyPr>
            <a:spAutoFit/>
          </a:bodyPr>
          <a:lstStyle/>
          <a:p>
            <a:pPr>
              <a:spcBef>
                <a:spcPct val="50000"/>
              </a:spcBef>
            </a:pPr>
            <a:r>
              <a:rPr lang="ru-RU" dirty="0">
                <a:latin typeface="Calibri" pitchFamily="34" charset="0"/>
              </a:rPr>
              <a:t>Россия прямо и косвенно обеспечивает более половины (до двух третей) потребления населения Украины, Белоруссии, Прибалтики. Для самой же России межреспубликанские связи не слишком важны (14.2% потребления). Гораздо важнее для нее внешнеэкономические связи (21.2%). </a:t>
            </a:r>
          </a:p>
        </p:txBody>
      </p:sp>
      <p:sp>
        <p:nvSpPr>
          <p:cNvPr id="47269" name="Text Box 165"/>
          <p:cNvSpPr txBox="1">
            <a:spLocks noChangeArrowheads="1"/>
          </p:cNvSpPr>
          <p:nvPr/>
        </p:nvSpPr>
        <p:spPr bwMode="auto">
          <a:xfrm>
            <a:off x="0" y="4437063"/>
            <a:ext cx="3419475" cy="2289175"/>
          </a:xfrm>
          <a:prstGeom prst="rect">
            <a:avLst/>
          </a:prstGeom>
          <a:solidFill>
            <a:schemeClr val="accent2"/>
          </a:solidFill>
          <a:ln w="9525">
            <a:noFill/>
            <a:miter lim="800000"/>
            <a:headEnd/>
            <a:tailEnd/>
          </a:ln>
        </p:spPr>
        <p:txBody>
          <a:bodyPr>
            <a:spAutoFit/>
          </a:bodyPr>
          <a:lstStyle/>
          <a:p>
            <a:pPr>
              <a:spcBef>
                <a:spcPct val="50000"/>
              </a:spcBef>
            </a:pPr>
            <a:r>
              <a:rPr lang="ru-RU">
                <a:solidFill>
                  <a:schemeClr val="bg1"/>
                </a:solidFill>
                <a:latin typeface="Calibri" pitchFamily="34" charset="0"/>
              </a:rPr>
              <a:t>Интересно, что взаимосвязи Украины и Молдовы обеспечивают более половины потребления населения последней, в то время как для Украины они имеют негативные последствия. </a:t>
            </a:r>
          </a:p>
        </p:txBody>
      </p:sp>
      <p:sp>
        <p:nvSpPr>
          <p:cNvPr id="47270" name="Text Box 166"/>
          <p:cNvSpPr txBox="1">
            <a:spLocks noChangeArrowheads="1"/>
          </p:cNvSpPr>
          <p:nvPr/>
        </p:nvSpPr>
        <p:spPr bwMode="auto">
          <a:xfrm>
            <a:off x="0" y="0"/>
            <a:ext cx="4177159" cy="2585323"/>
          </a:xfrm>
          <a:prstGeom prst="rect">
            <a:avLst/>
          </a:prstGeom>
          <a:solidFill>
            <a:srgbClr val="57990F"/>
          </a:solidFill>
          <a:ln w="9525">
            <a:noFill/>
            <a:miter lim="800000"/>
            <a:headEnd/>
            <a:tailEnd/>
          </a:ln>
        </p:spPr>
        <p:txBody>
          <a:bodyPr wrap="square">
            <a:spAutoFit/>
          </a:bodyPr>
          <a:lstStyle/>
          <a:p>
            <a:pPr>
              <a:spcBef>
                <a:spcPct val="50000"/>
              </a:spcBef>
            </a:pPr>
            <a:r>
              <a:rPr lang="ru-RU" dirty="0">
                <a:latin typeface="Calibri" pitchFamily="34" charset="0"/>
              </a:rPr>
              <a:t>Только для России сальдо межреспубликанских взаимодействий положительно (вклад ее в общесистемное потребление превышает ее потребление, обусловленное внутрисистемными связями). Сальдо межреспубликанских взаимодействий остальных республик отрицательно. </a:t>
            </a:r>
          </a:p>
        </p:txBody>
      </p:sp>
      <p:sp>
        <p:nvSpPr>
          <p:cNvPr id="13" name="Номер слайда 12"/>
          <p:cNvSpPr>
            <a:spLocks noGrp="1"/>
          </p:cNvSpPr>
          <p:nvPr>
            <p:ph type="sldNum" sz="quarter" idx="12"/>
          </p:nvPr>
        </p:nvSpPr>
        <p:spPr/>
        <p:txBody>
          <a:bodyPr/>
          <a:lstStyle/>
          <a:p>
            <a:pPr>
              <a:defRPr/>
            </a:pPr>
            <a:fld id="{B59AE259-218E-4AC6-BECA-C8365FFB00C9}" type="slidenum">
              <a:rPr lang="ru-RU" smtClean="0"/>
              <a:pPr>
                <a:defRPr/>
              </a:pPr>
              <a:t>13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7267"/>
                                        </p:tgtEl>
                                        <p:attrNameLst>
                                          <p:attrName>style.visibility</p:attrName>
                                        </p:attrNameLst>
                                      </p:cBhvr>
                                      <p:to>
                                        <p:strVal val="visible"/>
                                      </p:to>
                                    </p:set>
                                    <p:anim calcmode="lin" valueType="num">
                                      <p:cBhvr additive="base">
                                        <p:cTn id="7" dur="500" fill="hold"/>
                                        <p:tgtEl>
                                          <p:spTgt spid="47267"/>
                                        </p:tgtEl>
                                        <p:attrNameLst>
                                          <p:attrName>ppt_x</p:attrName>
                                        </p:attrNameLst>
                                      </p:cBhvr>
                                      <p:tavLst>
                                        <p:tav tm="0">
                                          <p:val>
                                            <p:strVal val="1+#ppt_w/2"/>
                                          </p:val>
                                        </p:tav>
                                        <p:tav tm="100000">
                                          <p:val>
                                            <p:strVal val="#ppt_x"/>
                                          </p:val>
                                        </p:tav>
                                      </p:tavLst>
                                    </p:anim>
                                    <p:anim calcmode="lin" valueType="num">
                                      <p:cBhvr additive="base">
                                        <p:cTn id="8" dur="500" fill="hold"/>
                                        <p:tgtEl>
                                          <p:spTgt spid="47267"/>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726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7268"/>
                                        </p:tgtEl>
                                        <p:attrNameLst>
                                          <p:attrName>style.visibility</p:attrName>
                                        </p:attrNameLst>
                                      </p:cBhvr>
                                      <p:to>
                                        <p:strVal val="visible"/>
                                      </p:to>
                                    </p:set>
                                    <p:anim calcmode="lin" valueType="num">
                                      <p:cBhvr additive="base">
                                        <p:cTn id="13" dur="500" fill="hold"/>
                                        <p:tgtEl>
                                          <p:spTgt spid="47268"/>
                                        </p:tgtEl>
                                        <p:attrNameLst>
                                          <p:attrName>ppt_x</p:attrName>
                                        </p:attrNameLst>
                                      </p:cBhvr>
                                      <p:tavLst>
                                        <p:tav tm="0">
                                          <p:val>
                                            <p:strVal val="1+#ppt_w/2"/>
                                          </p:val>
                                        </p:tav>
                                        <p:tav tm="100000">
                                          <p:val>
                                            <p:strVal val="#ppt_x"/>
                                          </p:val>
                                        </p:tav>
                                      </p:tavLst>
                                    </p:anim>
                                    <p:anim calcmode="lin" valueType="num">
                                      <p:cBhvr additive="base">
                                        <p:cTn id="14" dur="500" fill="hold"/>
                                        <p:tgtEl>
                                          <p:spTgt spid="4726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726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7269"/>
                                        </p:tgtEl>
                                        <p:attrNameLst>
                                          <p:attrName>style.visibility</p:attrName>
                                        </p:attrNameLst>
                                      </p:cBhvr>
                                      <p:to>
                                        <p:strVal val="visible"/>
                                      </p:to>
                                    </p:set>
                                    <p:anim calcmode="lin" valueType="num">
                                      <p:cBhvr additive="base">
                                        <p:cTn id="19" dur="500" fill="hold"/>
                                        <p:tgtEl>
                                          <p:spTgt spid="47269"/>
                                        </p:tgtEl>
                                        <p:attrNameLst>
                                          <p:attrName>ppt_x</p:attrName>
                                        </p:attrNameLst>
                                      </p:cBhvr>
                                      <p:tavLst>
                                        <p:tav tm="0">
                                          <p:val>
                                            <p:strVal val="0-#ppt_w/2"/>
                                          </p:val>
                                        </p:tav>
                                        <p:tav tm="100000">
                                          <p:val>
                                            <p:strVal val="#ppt_x"/>
                                          </p:val>
                                        </p:tav>
                                      </p:tavLst>
                                    </p:anim>
                                    <p:anim calcmode="lin" valueType="num">
                                      <p:cBhvr additive="base">
                                        <p:cTn id="20" dur="500" fill="hold"/>
                                        <p:tgtEl>
                                          <p:spTgt spid="4726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726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7270"/>
                                        </p:tgtEl>
                                        <p:attrNameLst>
                                          <p:attrName>style.visibility</p:attrName>
                                        </p:attrNameLst>
                                      </p:cBhvr>
                                      <p:to>
                                        <p:strVal val="visible"/>
                                      </p:to>
                                    </p:set>
                                    <p:anim calcmode="lin" valueType="num">
                                      <p:cBhvr additive="base">
                                        <p:cTn id="25" dur="500" fill="hold"/>
                                        <p:tgtEl>
                                          <p:spTgt spid="47270"/>
                                        </p:tgtEl>
                                        <p:attrNameLst>
                                          <p:attrName>ppt_x</p:attrName>
                                        </p:attrNameLst>
                                      </p:cBhvr>
                                      <p:tavLst>
                                        <p:tav tm="0">
                                          <p:val>
                                            <p:strVal val="0-#ppt_w/2"/>
                                          </p:val>
                                        </p:tav>
                                        <p:tav tm="100000">
                                          <p:val>
                                            <p:strVal val="#ppt_x"/>
                                          </p:val>
                                        </p:tav>
                                      </p:tavLst>
                                    </p:anim>
                                    <p:anim calcmode="lin" valueType="num">
                                      <p:cBhvr additive="base">
                                        <p:cTn id="26" dur="500" fill="hold"/>
                                        <p:tgtEl>
                                          <p:spTgt spid="4727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72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67" grpId="0" animBg="1"/>
      <p:bldP spid="47268" grpId="0" animBg="1"/>
      <p:bldP spid="47269" grpId="0" animBg="1"/>
      <p:bldP spid="472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75463"/>
        </p:xfrm>
        <a:graphic>
          <a:graphicData uri="http://schemas.openxmlformats.org/presentationml/2006/ole">
            <p:oleObj spid="_x0000_s25602" name="Слайд" r:id="rId3" imgW="4570622" imgH="3427542" progId="PowerPoint.Slide.12">
              <p:embed/>
            </p:oleObj>
          </a:graphicData>
        </a:graphic>
      </p:graphicFrame>
      <p:sp>
        <p:nvSpPr>
          <p:cNvPr id="1027" name="TextBox 4"/>
          <p:cNvSpPr txBox="1">
            <a:spLocks noChangeArrowheads="1"/>
          </p:cNvSpPr>
          <p:nvPr/>
        </p:nvSpPr>
        <p:spPr bwMode="auto">
          <a:xfrm>
            <a:off x="250825" y="5805488"/>
            <a:ext cx="5400675" cy="830262"/>
          </a:xfrm>
          <a:prstGeom prst="rect">
            <a:avLst/>
          </a:prstGeom>
          <a:noFill/>
          <a:ln w="9525">
            <a:noFill/>
            <a:miter lim="800000"/>
            <a:headEnd/>
            <a:tailEnd/>
          </a:ln>
        </p:spPr>
        <p:txBody>
          <a:bodyPr>
            <a:spAutoFit/>
          </a:bodyPr>
          <a:lstStyle/>
          <a:p>
            <a:r>
              <a:rPr lang="ru-RU" sz="2400">
                <a:latin typeface="Calibri" pitchFamily="34" charset="0"/>
              </a:rPr>
              <a:t>Эквивалентный и взаимовыгодный межреспубликанский обмен (1987 год)</a:t>
            </a:r>
          </a:p>
        </p:txBody>
      </p:sp>
      <p:sp>
        <p:nvSpPr>
          <p:cNvPr id="6" name="TextBox 5"/>
          <p:cNvSpPr txBox="1"/>
          <p:nvPr/>
        </p:nvSpPr>
        <p:spPr>
          <a:xfrm>
            <a:off x="0" y="3995678"/>
            <a:ext cx="5436095"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ru-RU" dirty="0">
                <a:solidFill>
                  <a:schemeClr val="accent2">
                    <a:lumMod val="60000"/>
                    <a:lumOff val="40000"/>
                  </a:schemeClr>
                </a:solidFill>
              </a:rPr>
              <a:t>Несколько иную картину давали результаты равновесного анализа (по Вальрасу и </a:t>
            </a:r>
            <a:r>
              <a:rPr lang="ru-RU" dirty="0" err="1">
                <a:solidFill>
                  <a:schemeClr val="accent2">
                    <a:lumMod val="60000"/>
                    <a:lumOff val="40000"/>
                  </a:schemeClr>
                </a:solidFill>
              </a:rPr>
              <a:t>Нэшу</a:t>
            </a:r>
            <a:r>
              <a:rPr lang="ru-RU" dirty="0">
                <a:solidFill>
                  <a:schemeClr val="accent2">
                    <a:lumMod val="60000"/>
                    <a:lumOff val="40000"/>
                  </a:schemeClr>
                </a:solidFill>
              </a:rPr>
              <a:t>). Зона ядра сильно вытянута в сторону увеличения доли России в общесистемном непроизводственном потреблении. Это означает, что непроизводственное потребление России могло бы быть значительно увеличено за счет других республик, но межреспубликанский обмен оставался бы взаимовыгодным, т.е. коалиции республик без России имели бы меньшее потребление.</a:t>
            </a:r>
          </a:p>
        </p:txBody>
      </p:sp>
      <p:sp>
        <p:nvSpPr>
          <p:cNvPr id="8" name="TextBox 7"/>
          <p:cNvSpPr txBox="1"/>
          <p:nvPr/>
        </p:nvSpPr>
        <p:spPr>
          <a:xfrm>
            <a:off x="5436096" y="908720"/>
            <a:ext cx="3563937" cy="480131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ru-RU" dirty="0">
                <a:solidFill>
                  <a:srgbClr val="C00000"/>
                </a:solidFill>
              </a:rPr>
              <a:t>При этом фактическая доля непроизводственного потребления России выше ее доли в состоянии эквивалентного обмена (см. таблицу на рисунке). Т.е. ее потребление преувеличено по сравнению с тем, которое имело бы место при эквивалентном межреспубликанском обмене. Такая же ситуации – но гораздо в большей степени – была характерна для Казахстана и Средней Азии. А вот потребление Украины, Закавказья, Прибалтики и, особенно, Белоруссии – занижено.</a:t>
            </a:r>
          </a:p>
        </p:txBody>
      </p:sp>
      <p:sp>
        <p:nvSpPr>
          <p:cNvPr id="7" name="Номер слайда 6"/>
          <p:cNvSpPr>
            <a:spLocks noGrp="1"/>
          </p:cNvSpPr>
          <p:nvPr>
            <p:ph type="sldNum" sz="quarter" idx="12"/>
          </p:nvPr>
        </p:nvSpPr>
        <p:spPr/>
        <p:txBody>
          <a:bodyPr/>
          <a:lstStyle/>
          <a:p>
            <a:fld id="{F26F5E0F-D65C-4C1D-976B-65CB63C2F148}" type="slidenum">
              <a:rPr lang="ru-RU" smtClean="0"/>
              <a:pPr/>
              <a:t>14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t="12218"/>
          <a:stretch>
            <a:fillRect/>
          </a:stretch>
        </p:blipFill>
        <p:spPr bwMode="auto">
          <a:xfrm>
            <a:off x="0" y="188640"/>
            <a:ext cx="2843807" cy="3649216"/>
          </a:xfrm>
          <a:prstGeom prst="rect">
            <a:avLst/>
          </a:prstGeom>
          <a:noFill/>
          <a:ln w="9525">
            <a:noFill/>
            <a:miter lim="800000"/>
            <a:headEnd/>
            <a:tailEnd/>
          </a:ln>
        </p:spPr>
      </p:pic>
      <p:sp>
        <p:nvSpPr>
          <p:cNvPr id="3" name="TextBox 2"/>
          <p:cNvSpPr txBox="1"/>
          <p:nvPr/>
        </p:nvSpPr>
        <p:spPr>
          <a:xfrm>
            <a:off x="3203848" y="64815"/>
            <a:ext cx="5832648" cy="923330"/>
          </a:xfrm>
          <a:prstGeom prst="rect">
            <a:avLst/>
          </a:prstGeom>
          <a:noFill/>
        </p:spPr>
        <p:txBody>
          <a:bodyPr wrap="square" rtlCol="0">
            <a:spAutoFit/>
          </a:bodyPr>
          <a:lstStyle/>
          <a:p>
            <a:r>
              <a:rPr lang="ru-RU" dirty="0" smtClean="0"/>
              <a:t>Большие Данные – </a:t>
            </a:r>
            <a:r>
              <a:rPr lang="en-US" dirty="0" smtClean="0"/>
              <a:t>Big Data</a:t>
            </a:r>
            <a:r>
              <a:rPr lang="ru-RU" dirty="0" smtClean="0"/>
              <a:t> (</a:t>
            </a:r>
            <a:r>
              <a:rPr lang="en-US" dirty="0" err="1" smtClean="0"/>
              <a:t>bigdata</a:t>
            </a:r>
            <a:r>
              <a:rPr lang="en-US" dirty="0" smtClean="0"/>
              <a:t>)</a:t>
            </a:r>
            <a:r>
              <a:rPr lang="ru-RU" dirty="0" smtClean="0"/>
              <a:t>. Это полная, исчерпывающая, а не выборочная информация об объекте в режиме </a:t>
            </a:r>
            <a:r>
              <a:rPr lang="en-US" dirty="0" smtClean="0"/>
              <a:t>on line</a:t>
            </a:r>
            <a:r>
              <a:rPr lang="ru-RU" dirty="0" smtClean="0"/>
              <a:t>.   </a:t>
            </a:r>
            <a:endParaRPr lang="ru-RU" dirty="0"/>
          </a:p>
        </p:txBody>
      </p:sp>
      <p:sp>
        <p:nvSpPr>
          <p:cNvPr id="4" name="TextBox 3"/>
          <p:cNvSpPr txBox="1"/>
          <p:nvPr/>
        </p:nvSpPr>
        <p:spPr>
          <a:xfrm>
            <a:off x="3203848" y="980728"/>
            <a:ext cx="5328592" cy="1200329"/>
          </a:xfrm>
          <a:prstGeom prst="rect">
            <a:avLst/>
          </a:prstGeom>
          <a:noFill/>
        </p:spPr>
        <p:txBody>
          <a:bodyPr wrap="square" rtlCol="0">
            <a:spAutoFit/>
          </a:bodyPr>
          <a:lstStyle/>
          <a:p>
            <a:r>
              <a:rPr lang="ru-RU" dirty="0" smtClean="0"/>
              <a:t>Использование такой информации исключает наиболее распространенные и наиболее значимые ошибки, вызванные выборочным характером данных.</a:t>
            </a:r>
            <a:endParaRPr lang="ru-RU" dirty="0"/>
          </a:p>
        </p:txBody>
      </p:sp>
      <p:sp>
        <p:nvSpPr>
          <p:cNvPr id="5" name="TextBox 4"/>
          <p:cNvSpPr txBox="1"/>
          <p:nvPr/>
        </p:nvSpPr>
        <p:spPr>
          <a:xfrm>
            <a:off x="3059832" y="2132856"/>
            <a:ext cx="5616624" cy="1200329"/>
          </a:xfrm>
          <a:prstGeom prst="rect">
            <a:avLst/>
          </a:prstGeom>
          <a:noFill/>
        </p:spPr>
        <p:txBody>
          <a:bodyPr wrap="square" rtlCol="0">
            <a:spAutoFit/>
          </a:bodyPr>
          <a:lstStyle/>
          <a:p>
            <a:r>
              <a:rPr lang="ru-RU" dirty="0" smtClean="0"/>
              <a:t>Еще важнее другое: актуальность выявления причинности теряется. Найденные простые корреляции становятся надежными основаниями для принятия решений.</a:t>
            </a:r>
            <a:endParaRPr lang="ru-RU" dirty="0"/>
          </a:p>
        </p:txBody>
      </p:sp>
      <p:sp>
        <p:nvSpPr>
          <p:cNvPr id="6" name="TextBox 5"/>
          <p:cNvSpPr txBox="1"/>
          <p:nvPr/>
        </p:nvSpPr>
        <p:spPr>
          <a:xfrm>
            <a:off x="2987824" y="3256409"/>
            <a:ext cx="6300192" cy="646331"/>
          </a:xfrm>
          <a:prstGeom prst="rect">
            <a:avLst/>
          </a:prstGeom>
          <a:noFill/>
        </p:spPr>
        <p:txBody>
          <a:bodyPr wrap="square" rtlCol="0">
            <a:spAutoFit/>
          </a:bodyPr>
          <a:lstStyle/>
          <a:p>
            <a:r>
              <a:rPr lang="ru-RU" dirty="0" smtClean="0"/>
              <a:t>Сегодня безусловными лидерами в сфере Больших Данных являются США, Великобритания, Япония и Китай. </a:t>
            </a:r>
            <a:endParaRPr lang="ru-RU" dirty="0"/>
          </a:p>
        </p:txBody>
      </p:sp>
      <p:sp>
        <p:nvSpPr>
          <p:cNvPr id="7" name="TextBox 6"/>
          <p:cNvSpPr txBox="1"/>
          <p:nvPr/>
        </p:nvSpPr>
        <p:spPr>
          <a:xfrm>
            <a:off x="179512" y="3889623"/>
            <a:ext cx="8316416" cy="646331"/>
          </a:xfrm>
          <a:prstGeom prst="rect">
            <a:avLst/>
          </a:prstGeom>
          <a:noFill/>
        </p:spPr>
        <p:txBody>
          <a:bodyPr wrap="square" rtlCol="0">
            <a:spAutoFit/>
          </a:bodyPr>
          <a:lstStyle/>
          <a:p>
            <a:r>
              <a:rPr lang="ru-RU" dirty="0" smtClean="0"/>
              <a:t>В нашей стране разработана мощнейшая алгоритмическая и математическая база для интеллектуального анализа Больших Данных, но она не применяется. </a:t>
            </a:r>
            <a:endParaRPr lang="ru-RU" dirty="0"/>
          </a:p>
        </p:txBody>
      </p:sp>
      <p:sp>
        <p:nvSpPr>
          <p:cNvPr id="9" name="TextBox 8"/>
          <p:cNvSpPr txBox="1"/>
          <p:nvPr/>
        </p:nvSpPr>
        <p:spPr>
          <a:xfrm>
            <a:off x="0" y="6361137"/>
            <a:ext cx="6516216" cy="369332"/>
          </a:xfrm>
          <a:prstGeom prst="rect">
            <a:avLst/>
          </a:prstGeom>
          <a:noFill/>
        </p:spPr>
        <p:txBody>
          <a:bodyPr wrap="square" rtlCol="0">
            <a:spAutoFit/>
          </a:bodyPr>
          <a:lstStyle/>
          <a:p>
            <a:r>
              <a:rPr lang="ru-RU" dirty="0" smtClean="0"/>
              <a:t>Масштабы накопленных данных невообразимо огромны.</a:t>
            </a:r>
            <a:endParaRPr lang="ru-RU" dirty="0"/>
          </a:p>
        </p:txBody>
      </p:sp>
      <p:pic>
        <p:nvPicPr>
          <p:cNvPr id="57348" name="Picture 4" descr="http://habrastorage.org/storage4/183/073/21a/18307321ae52d66bc996a1d5a1d785e4.jpg"/>
          <p:cNvPicPr>
            <a:picLocks noChangeAspect="1" noChangeArrowheads="1"/>
          </p:cNvPicPr>
          <p:nvPr/>
        </p:nvPicPr>
        <p:blipFill>
          <a:blip r:embed="rId4" cstate="print"/>
          <a:srcRect/>
          <a:stretch>
            <a:fillRect/>
          </a:stretch>
        </p:blipFill>
        <p:spPr bwMode="auto">
          <a:xfrm>
            <a:off x="5848909" y="4465687"/>
            <a:ext cx="3237941" cy="2348880"/>
          </a:xfrm>
          <a:prstGeom prst="rect">
            <a:avLst/>
          </a:prstGeom>
          <a:noFill/>
        </p:spPr>
      </p:pic>
      <p:sp>
        <p:nvSpPr>
          <p:cNvPr id="11" name="TextBox 10"/>
          <p:cNvSpPr txBox="1"/>
          <p:nvPr/>
        </p:nvSpPr>
        <p:spPr>
          <a:xfrm>
            <a:off x="0" y="4599037"/>
            <a:ext cx="5868144" cy="1754326"/>
          </a:xfrm>
          <a:prstGeom prst="rect">
            <a:avLst/>
          </a:prstGeom>
          <a:noFill/>
        </p:spPr>
        <p:txBody>
          <a:bodyPr wrap="square" rtlCol="0">
            <a:spAutoFit/>
          </a:bodyPr>
          <a:lstStyle/>
          <a:p>
            <a:r>
              <a:rPr lang="ru-RU" dirty="0" smtClean="0"/>
              <a:t>Большие Данные, генерируемые таможенными, налоговыми, транспортными службами, торговыми сетями, финансовыми структурами лежат мертвым грузом. То, что у нас называют анализом Больших Данных в подавляющей части – это уже много лет применяемая за рубежом традиционная бизнес-аналитика.</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6672"/>
            <a:ext cx="8568952" cy="5909310"/>
          </a:xfrm>
          <a:prstGeom prst="rect">
            <a:avLst/>
          </a:prstGeom>
          <a:noFill/>
        </p:spPr>
        <p:txBody>
          <a:bodyPr wrap="square" rtlCol="0">
            <a:spAutoFit/>
          </a:bodyPr>
          <a:lstStyle/>
          <a:p>
            <a:r>
              <a:rPr lang="ru-RU" b="1" i="1" dirty="0" smtClean="0"/>
              <a:t>Мегабайт</a:t>
            </a:r>
            <a:r>
              <a:rPr lang="ru-RU" dirty="0" smtClean="0"/>
              <a:t>, МБ – 10</a:t>
            </a:r>
            <a:r>
              <a:rPr lang="ru-RU" baseline="30000" dirty="0" smtClean="0"/>
              <a:t>6</a:t>
            </a:r>
            <a:r>
              <a:rPr lang="ru-RU" dirty="0" smtClean="0"/>
              <a:t>, миллион байт; 5 МБ – полное собрание сочинений Шекспира.</a:t>
            </a:r>
          </a:p>
          <a:p>
            <a:endParaRPr lang="ru-RU" dirty="0" smtClean="0"/>
          </a:p>
          <a:p>
            <a:r>
              <a:rPr lang="ru-RU" b="1" i="1" dirty="0" smtClean="0"/>
              <a:t>Гигабайт</a:t>
            </a:r>
            <a:r>
              <a:rPr lang="ru-RU" dirty="0" smtClean="0"/>
              <a:t>, ГБ – 10</a:t>
            </a:r>
            <a:r>
              <a:rPr lang="ru-RU" baseline="30000" dirty="0" smtClean="0"/>
              <a:t>9</a:t>
            </a:r>
            <a:r>
              <a:rPr lang="ru-RU" dirty="0" smtClean="0"/>
              <a:t>, миллиард байт; 10 ГБ – полнометражный фильм в хорошем качестве (2 тыс. библиотек Шекспира).</a:t>
            </a:r>
          </a:p>
          <a:p>
            <a:endParaRPr lang="ru-RU" dirty="0" smtClean="0"/>
          </a:p>
          <a:p>
            <a:r>
              <a:rPr lang="ru-RU" b="1" i="1" dirty="0" smtClean="0"/>
              <a:t>Терабайт</a:t>
            </a:r>
            <a:r>
              <a:rPr lang="ru-RU" dirty="0" smtClean="0"/>
              <a:t>, ТБ – 10</a:t>
            </a:r>
            <a:r>
              <a:rPr lang="ru-RU" baseline="30000" dirty="0" smtClean="0"/>
              <a:t>12</a:t>
            </a:r>
            <a:r>
              <a:rPr lang="ru-RU" dirty="0" smtClean="0"/>
              <a:t>, триллион байт; 10-20 ТБ – печатные тексты библиотеки Конгресса США (1-2 тыс. полнометражных фильмов, 4-5  млн. библиотек Шекспира).</a:t>
            </a:r>
          </a:p>
          <a:p>
            <a:endParaRPr lang="ru-RU" dirty="0" smtClean="0"/>
          </a:p>
          <a:p>
            <a:r>
              <a:rPr lang="ru-RU" b="1" i="1" dirty="0" smtClean="0"/>
              <a:t>Петабайт</a:t>
            </a:r>
            <a:r>
              <a:rPr lang="ru-RU" dirty="0" smtClean="0"/>
              <a:t>, ПБ – 10</a:t>
            </a:r>
            <a:r>
              <a:rPr lang="ru-RU" baseline="30000" dirty="0" smtClean="0"/>
              <a:t>15</a:t>
            </a:r>
            <a:r>
              <a:rPr lang="ru-RU" dirty="0" smtClean="0"/>
              <a:t>, </a:t>
            </a:r>
            <a:r>
              <a:rPr lang="ru-RU" dirty="0" err="1" smtClean="0"/>
              <a:t>квадраллион</a:t>
            </a:r>
            <a:r>
              <a:rPr lang="ru-RU" dirty="0" smtClean="0"/>
              <a:t> байт; 3-4 ПБ – библиотека Конгресса США с учетом </a:t>
            </a:r>
            <a:r>
              <a:rPr lang="ru-RU" dirty="0" err="1" smtClean="0"/>
              <a:t>ауди</a:t>
            </a:r>
            <a:r>
              <a:rPr lang="ru-RU" dirty="0" smtClean="0"/>
              <a:t> и видео форматов; несколько ПБ – объем накопленных данных в базах данных (БД) ряда российских компаний («Мегафон», «РЭЛЭКС» и др.).</a:t>
            </a:r>
          </a:p>
          <a:p>
            <a:endParaRPr lang="ru-RU" dirty="0" smtClean="0"/>
          </a:p>
          <a:p>
            <a:r>
              <a:rPr lang="ru-RU" b="1" i="1" dirty="0" err="1" smtClean="0"/>
              <a:t>Эксабайт</a:t>
            </a:r>
            <a:r>
              <a:rPr lang="ru-RU" dirty="0" smtClean="0"/>
              <a:t>, ЭБ – 10</a:t>
            </a:r>
            <a:r>
              <a:rPr lang="ru-RU" baseline="30000" dirty="0" smtClean="0"/>
              <a:t>18</a:t>
            </a:r>
            <a:r>
              <a:rPr lang="ru-RU" dirty="0" smtClean="0"/>
              <a:t>, квинтиллион байт; несколько ЭБ – потенциальная емкость современной БД.</a:t>
            </a:r>
          </a:p>
          <a:p>
            <a:endParaRPr lang="ru-RU" dirty="0" smtClean="0"/>
          </a:p>
          <a:p>
            <a:r>
              <a:rPr lang="ru-RU" b="1" i="1" dirty="0" err="1" smtClean="0"/>
              <a:t>Зетабайт</a:t>
            </a:r>
            <a:r>
              <a:rPr lang="ru-RU" dirty="0" smtClean="0"/>
              <a:t>, ЗБ – 10</a:t>
            </a:r>
            <a:r>
              <a:rPr lang="ru-RU" baseline="30000" dirty="0" smtClean="0"/>
              <a:t>21</a:t>
            </a:r>
            <a:r>
              <a:rPr lang="ru-RU" dirty="0" smtClean="0"/>
              <a:t>, 10 ЗБ – объем накопленных данных на планете на 2015 г. (несколько сот тыс. библиотек Конгресса США).</a:t>
            </a:r>
          </a:p>
          <a:p>
            <a:endParaRPr lang="ru-RU" dirty="0" smtClean="0"/>
          </a:p>
          <a:p>
            <a:r>
              <a:rPr lang="ru-RU" b="1" i="1" dirty="0" err="1" smtClean="0"/>
              <a:t>Йотабайт</a:t>
            </a:r>
            <a:r>
              <a:rPr lang="ru-RU" dirty="0" smtClean="0"/>
              <a:t>, ИБ – 10</a:t>
            </a:r>
            <a:r>
              <a:rPr lang="ru-RU" baseline="30000" dirty="0" smtClean="0"/>
              <a:t>24</a:t>
            </a:r>
            <a:r>
              <a:rPr lang="ru-RU" dirty="0" smtClean="0"/>
              <a:t> (в двоичной системе – 2</a:t>
            </a:r>
            <a:r>
              <a:rPr lang="ru-RU" baseline="30000" dirty="0" smtClean="0"/>
              <a:t>80</a:t>
            </a:r>
            <a:r>
              <a:rPr lang="ru-RU" dirty="0" smtClean="0"/>
              <a:t>, </a:t>
            </a:r>
            <a:r>
              <a:rPr lang="ru-RU" dirty="0" err="1" smtClean="0"/>
              <a:t>йёбибайт</a:t>
            </a:r>
            <a:r>
              <a:rPr lang="ru-RU" dirty="0" smtClean="0"/>
              <a:t>), объем накопленных данных на 100 планетах типа «Земля-2015». 7-10-летняя перспектива для нашей планеты.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amp;Rcy;&amp;IEcy;&amp;Lcy;&amp;Ecy;&amp;Kcy;&amp;Scy;-&amp;scy;&amp;ocy;&amp;fcy;&amp;tcy;&amp;Vcy;&amp;IEcy;&amp;Rcy;&amp;Ncy;&amp;Ycy;&amp;IEcy; &amp;rcy;&amp;iecy;&amp;shcy;&amp;iecy;&amp;ncy;&amp;icy;&amp;yacy; &amp;scy; 1990 &amp;gcy;&amp;ocy;&amp;dcy;&amp;acy;!»"/>
          <p:cNvPicPr>
            <a:picLocks noChangeAspect="1" noChangeArrowheads="1"/>
          </p:cNvPicPr>
          <p:nvPr/>
        </p:nvPicPr>
        <p:blipFill>
          <a:blip r:embed="rId2" cstate="print"/>
          <a:srcRect/>
          <a:stretch>
            <a:fillRect/>
          </a:stretch>
        </p:blipFill>
        <p:spPr bwMode="auto">
          <a:xfrm>
            <a:off x="5300464" y="0"/>
            <a:ext cx="3839667" cy="1268760"/>
          </a:xfrm>
          <a:prstGeom prst="rect">
            <a:avLst/>
          </a:prstGeom>
          <a:noFill/>
        </p:spPr>
      </p:pic>
      <p:sp>
        <p:nvSpPr>
          <p:cNvPr id="3" name="TextBox 2"/>
          <p:cNvSpPr txBox="1"/>
          <p:nvPr/>
        </p:nvSpPr>
        <p:spPr>
          <a:xfrm>
            <a:off x="0" y="0"/>
            <a:ext cx="5436096" cy="1200329"/>
          </a:xfrm>
          <a:prstGeom prst="rect">
            <a:avLst/>
          </a:prstGeom>
          <a:noFill/>
        </p:spPr>
        <p:txBody>
          <a:bodyPr wrap="square" rtlCol="0">
            <a:spAutoFit/>
          </a:bodyPr>
          <a:lstStyle/>
          <a:p>
            <a:r>
              <a:rPr lang="ru-RU" dirty="0" smtClean="0"/>
              <a:t>Имеется только одна российская система управления базами данных (СУБД), получившая коммерческое признание. Это – ЛИНТЕР, продукт НТЦ «РЕЛЭКС» (</a:t>
            </a:r>
            <a:r>
              <a:rPr lang="ru-RU" dirty="0" err="1" smtClean="0"/>
              <a:t>РЕЛяционные</a:t>
            </a:r>
            <a:r>
              <a:rPr lang="ru-RU" dirty="0" smtClean="0"/>
              <a:t> </a:t>
            </a:r>
            <a:r>
              <a:rPr lang="ru-RU" dirty="0" err="1" smtClean="0"/>
              <a:t>ЭКспертные</a:t>
            </a:r>
            <a:r>
              <a:rPr lang="ru-RU" dirty="0" smtClean="0"/>
              <a:t> Системы).</a:t>
            </a:r>
            <a:endParaRPr lang="ru-RU" dirty="0"/>
          </a:p>
        </p:txBody>
      </p:sp>
      <p:sp>
        <p:nvSpPr>
          <p:cNvPr id="6" name="TextBox 5"/>
          <p:cNvSpPr txBox="1"/>
          <p:nvPr/>
        </p:nvSpPr>
        <p:spPr>
          <a:xfrm>
            <a:off x="1475656" y="1268760"/>
            <a:ext cx="6732240" cy="923330"/>
          </a:xfrm>
          <a:prstGeom prst="rect">
            <a:avLst/>
          </a:prstGeom>
          <a:noFill/>
        </p:spPr>
        <p:txBody>
          <a:bodyPr wrap="square" rtlCol="0">
            <a:spAutoFit/>
          </a:bodyPr>
          <a:lstStyle/>
          <a:p>
            <a:r>
              <a:rPr lang="ru-RU" dirty="0" smtClean="0"/>
              <a:t>ЛИНТЕР, мощностью почти </a:t>
            </a:r>
            <a:r>
              <a:rPr lang="ru-RU" dirty="0" err="1" smtClean="0"/>
              <a:t>эксабайт</a:t>
            </a:r>
            <a:r>
              <a:rPr lang="ru-RU" dirty="0" smtClean="0"/>
              <a:t> (несколько сот библиотек Конгресса США), является классической реляционной СУБД, т.е. хранилищем таблиц – жестко структурированных данных.</a:t>
            </a:r>
            <a:endParaRPr lang="ru-RU" dirty="0"/>
          </a:p>
        </p:txBody>
      </p:sp>
      <p:sp>
        <p:nvSpPr>
          <p:cNvPr id="7" name="TextBox 6"/>
          <p:cNvSpPr txBox="1"/>
          <p:nvPr/>
        </p:nvSpPr>
        <p:spPr>
          <a:xfrm>
            <a:off x="107504" y="2204864"/>
            <a:ext cx="7488832" cy="646331"/>
          </a:xfrm>
          <a:prstGeom prst="rect">
            <a:avLst/>
          </a:prstGeom>
          <a:noFill/>
        </p:spPr>
        <p:txBody>
          <a:bodyPr wrap="square" rtlCol="0">
            <a:spAutoFit/>
          </a:bodyPr>
          <a:lstStyle/>
          <a:p>
            <a:r>
              <a:rPr lang="ru-RU" dirty="0" smtClean="0"/>
              <a:t>Традиционным средством доступа к данным в таких СУБД является язык </a:t>
            </a:r>
            <a:r>
              <a:rPr lang="en-US" dirty="0" smtClean="0"/>
              <a:t>SQL</a:t>
            </a:r>
            <a:r>
              <a:rPr lang="ru-RU" dirty="0" smtClean="0"/>
              <a:t> –  </a:t>
            </a:r>
            <a:r>
              <a:rPr lang="ru-RU" i="1" dirty="0" err="1" smtClean="0"/>
              <a:t>Structured</a:t>
            </a:r>
            <a:r>
              <a:rPr lang="ru-RU" i="1" dirty="0" smtClean="0"/>
              <a:t> </a:t>
            </a:r>
            <a:r>
              <a:rPr lang="ru-RU" i="1" dirty="0" err="1" smtClean="0"/>
              <a:t>Query</a:t>
            </a:r>
            <a:r>
              <a:rPr lang="ru-RU" i="1" dirty="0" smtClean="0"/>
              <a:t> </a:t>
            </a:r>
            <a:r>
              <a:rPr lang="ru-RU" i="1" dirty="0" err="1" smtClean="0"/>
              <a:t>Language</a:t>
            </a:r>
            <a:r>
              <a:rPr lang="ru-RU" dirty="0" smtClean="0"/>
              <a:t> — «структурированный язык запросов».</a:t>
            </a:r>
            <a:endParaRPr lang="ru-RU" dirty="0"/>
          </a:p>
        </p:txBody>
      </p:sp>
      <p:sp>
        <p:nvSpPr>
          <p:cNvPr id="8" name="TextBox 7"/>
          <p:cNvSpPr txBox="1"/>
          <p:nvPr/>
        </p:nvSpPr>
        <p:spPr>
          <a:xfrm>
            <a:off x="179512" y="2924944"/>
            <a:ext cx="8748464" cy="923330"/>
          </a:xfrm>
          <a:prstGeom prst="rect">
            <a:avLst/>
          </a:prstGeom>
          <a:noFill/>
        </p:spPr>
        <p:txBody>
          <a:bodyPr wrap="square" rtlCol="0">
            <a:spAutoFit/>
          </a:bodyPr>
          <a:lstStyle/>
          <a:p>
            <a:r>
              <a:rPr lang="ru-RU" dirty="0" smtClean="0"/>
              <a:t>Однако одной из основных особенностей Больших Данных является их неоднородность и плохая структурированность. Единицами информации в них может быть все что угодно: не только числа или таблицы, но и тексты, картинки, ролики и т.д.</a:t>
            </a:r>
            <a:endParaRPr lang="ru-RU" dirty="0"/>
          </a:p>
        </p:txBody>
      </p:sp>
      <p:sp>
        <p:nvSpPr>
          <p:cNvPr id="9" name="TextBox 8"/>
          <p:cNvSpPr txBox="1"/>
          <p:nvPr/>
        </p:nvSpPr>
        <p:spPr>
          <a:xfrm>
            <a:off x="2483768" y="4077072"/>
            <a:ext cx="6516216" cy="2031325"/>
          </a:xfrm>
          <a:prstGeom prst="rect">
            <a:avLst/>
          </a:prstGeom>
          <a:noFill/>
        </p:spPr>
        <p:txBody>
          <a:bodyPr wrap="square" rtlCol="0">
            <a:spAutoFit/>
          </a:bodyPr>
          <a:lstStyle/>
          <a:p>
            <a:r>
              <a:rPr lang="ru-RU" dirty="0" smtClean="0"/>
              <a:t>Для работы с такими данными используются подходы, совокупность которых получила название </a:t>
            </a:r>
            <a:r>
              <a:rPr lang="en-US" dirty="0" err="1" smtClean="0"/>
              <a:t>NoSQL</a:t>
            </a:r>
            <a:r>
              <a:rPr lang="ru-RU" dirty="0" smtClean="0"/>
              <a:t>  – </a:t>
            </a:r>
            <a:r>
              <a:rPr lang="en-US" dirty="0" smtClean="0"/>
              <a:t>not only SQL, </a:t>
            </a:r>
            <a:r>
              <a:rPr lang="ru-RU" dirty="0" smtClean="0"/>
              <a:t>«не только </a:t>
            </a:r>
            <a:r>
              <a:rPr lang="en-US" dirty="0" smtClean="0"/>
              <a:t>SQL</a:t>
            </a:r>
            <a:r>
              <a:rPr lang="ru-RU" dirty="0" smtClean="0"/>
              <a:t>». Ключи доступа к данным в СУБД, реализующих эти подходы, могут быть самыми разнообразными, а не только как в реляционных БД: имя таблицы, строки и столбца. Большое распространение получили БД типа «ключ-значение», в которых пользовательский адрес (ключ) имеет каждая единица данных.</a:t>
            </a:r>
            <a:endParaRPr lang="ru-RU" dirty="0"/>
          </a:p>
        </p:txBody>
      </p:sp>
      <p:pic>
        <p:nvPicPr>
          <p:cNvPr id="56328" name="Picture 8" descr="https://it-ebooks.info/images/ebooks/2/professional_nosql.jpg"/>
          <p:cNvPicPr>
            <a:picLocks noChangeAspect="1" noChangeArrowheads="1"/>
          </p:cNvPicPr>
          <p:nvPr/>
        </p:nvPicPr>
        <p:blipFill>
          <a:blip r:embed="rId3" cstate="print"/>
          <a:srcRect/>
          <a:stretch>
            <a:fillRect/>
          </a:stretch>
        </p:blipFill>
        <p:spPr bwMode="auto">
          <a:xfrm>
            <a:off x="107504" y="3790034"/>
            <a:ext cx="2304256" cy="29033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092280" cy="2031325"/>
          </a:xfrm>
          <a:prstGeom prst="rect">
            <a:avLst/>
          </a:prstGeom>
          <a:noFill/>
        </p:spPr>
        <p:txBody>
          <a:bodyPr wrap="square" rtlCol="0">
            <a:spAutoFit/>
          </a:bodyPr>
          <a:lstStyle/>
          <a:p>
            <a:r>
              <a:rPr lang="ru-RU" dirty="0" smtClean="0"/>
              <a:t>Другой особенностью Больших Данных является то, что их техническое обеспечение ориентировано не на суперкомпьютеры, нацеленные на вычисления и численное моделирование, мощность которых измеряется количеством операций с числами в секунду (</a:t>
            </a:r>
            <a:r>
              <a:rPr lang="ru-RU" dirty="0" err="1" smtClean="0"/>
              <a:t>флопсами</a:t>
            </a:r>
            <a:r>
              <a:rPr lang="ru-RU" dirty="0" smtClean="0"/>
              <a:t>), а на кластеры компьютерных устройств, состоящих из сотен тысяч узлов, мощность которых измеряется байтами информации и скоростью доступа к ним.</a:t>
            </a:r>
            <a:endParaRPr lang="ru-RU" dirty="0"/>
          </a:p>
        </p:txBody>
      </p:sp>
      <p:sp>
        <p:nvSpPr>
          <p:cNvPr id="3" name="TextBox 2"/>
          <p:cNvSpPr txBox="1"/>
          <p:nvPr/>
        </p:nvSpPr>
        <p:spPr>
          <a:xfrm>
            <a:off x="107504" y="2060848"/>
            <a:ext cx="7128792" cy="1477328"/>
          </a:xfrm>
          <a:prstGeom prst="rect">
            <a:avLst/>
          </a:prstGeom>
          <a:noFill/>
        </p:spPr>
        <p:txBody>
          <a:bodyPr wrap="square" rtlCol="0">
            <a:spAutoFit/>
          </a:bodyPr>
          <a:lstStyle/>
          <a:p>
            <a:r>
              <a:rPr lang="ru-RU" dirty="0" smtClean="0"/>
              <a:t>Эти кластеры реализуют облачные и распределенные технологии. Одной из наиболее успешных таких реализаций является проект </a:t>
            </a:r>
            <a:r>
              <a:rPr lang="en-US" dirty="0" err="1" smtClean="0"/>
              <a:t>Hadoop</a:t>
            </a:r>
            <a:r>
              <a:rPr lang="ru-RU" dirty="0" smtClean="0"/>
              <a:t> организации </a:t>
            </a:r>
            <a:r>
              <a:rPr lang="en-US" dirty="0" smtClean="0"/>
              <a:t>Apache Software Foundation</a:t>
            </a:r>
            <a:r>
              <a:rPr lang="ru-RU" dirty="0" smtClean="0"/>
              <a:t>. Реализация этого проекта была инициирована </a:t>
            </a:r>
            <a:r>
              <a:rPr lang="ru-RU" dirty="0" err="1" smtClean="0"/>
              <a:t>Дугом</a:t>
            </a:r>
            <a:r>
              <a:rPr lang="ru-RU" dirty="0" smtClean="0"/>
              <a:t> </a:t>
            </a:r>
            <a:r>
              <a:rPr lang="ru-RU" dirty="0" err="1" smtClean="0"/>
              <a:t>Каттингом</a:t>
            </a:r>
            <a:r>
              <a:rPr lang="ru-RU" dirty="0" smtClean="0"/>
              <a:t> в 2005 году, который и назвал его в честь слоненка – любимой игрушки своей дочки.</a:t>
            </a:r>
            <a:endParaRPr lang="ru-RU" dirty="0"/>
          </a:p>
        </p:txBody>
      </p:sp>
      <p:pic>
        <p:nvPicPr>
          <p:cNvPr id="4" name="Picture 2" descr="http://mediatoolbox.ru/wp-content/uploads/2015/01/tumblr_inline_ng9bgdLXop1sym37j.jpg"/>
          <p:cNvPicPr>
            <a:picLocks noChangeAspect="1" noChangeArrowheads="1"/>
          </p:cNvPicPr>
          <p:nvPr/>
        </p:nvPicPr>
        <p:blipFill>
          <a:blip r:embed="rId2" cstate="print"/>
          <a:srcRect/>
          <a:stretch>
            <a:fillRect/>
          </a:stretch>
        </p:blipFill>
        <p:spPr bwMode="auto">
          <a:xfrm>
            <a:off x="7072635" y="0"/>
            <a:ext cx="1928812" cy="3429000"/>
          </a:xfrm>
          <a:prstGeom prst="rect">
            <a:avLst/>
          </a:prstGeom>
          <a:noFill/>
        </p:spPr>
      </p:pic>
      <p:pic>
        <p:nvPicPr>
          <p:cNvPr id="5" name="Picture 2" descr="&amp;Bcy;&amp;ocy;&amp;lcy;&amp;softcy;&amp;shcy;&amp;icy;&amp;iecy; &amp;Dcy;&amp;acy;&amp;ncy;&amp;ncy;&amp;ycy;&amp;iecy; — &amp;ncy;&amp;ocy;&amp;vcy;&amp;acy;&amp;yacy; &amp;tcy;&amp;iecy;&amp;ocy;&amp;rcy;&amp;icy;&amp;yacy; &amp;icy; &amp;pcy;&amp;rcy;&amp;acy;&amp;kcy;&amp;tcy;&amp;icy;&amp;kcy;&amp;acy;"/>
          <p:cNvPicPr>
            <a:picLocks noChangeAspect="1" noChangeArrowheads="1"/>
          </p:cNvPicPr>
          <p:nvPr/>
        </p:nvPicPr>
        <p:blipFill>
          <a:blip r:embed="rId3" cstate="print"/>
          <a:srcRect/>
          <a:stretch>
            <a:fillRect/>
          </a:stretch>
        </p:blipFill>
        <p:spPr bwMode="auto">
          <a:xfrm>
            <a:off x="107504" y="3645024"/>
            <a:ext cx="2376264" cy="1939032"/>
          </a:xfrm>
          <a:prstGeom prst="rect">
            <a:avLst/>
          </a:prstGeom>
          <a:noFill/>
        </p:spPr>
      </p:pic>
      <p:sp>
        <p:nvSpPr>
          <p:cNvPr id="6" name="TextBox 5"/>
          <p:cNvSpPr txBox="1"/>
          <p:nvPr/>
        </p:nvSpPr>
        <p:spPr>
          <a:xfrm>
            <a:off x="2627784" y="3573016"/>
            <a:ext cx="6516216" cy="2031325"/>
          </a:xfrm>
          <a:prstGeom prst="rect">
            <a:avLst/>
          </a:prstGeom>
          <a:noFill/>
        </p:spPr>
        <p:txBody>
          <a:bodyPr wrap="square" rtlCol="0">
            <a:spAutoFit/>
          </a:bodyPr>
          <a:lstStyle/>
          <a:p>
            <a:r>
              <a:rPr lang="ru-RU" dirty="0" smtClean="0"/>
              <a:t>Однако суть феномена «Большие Данные» составляют технологии цепочки «данные – информация – знания» (интеллектуальный анализ данных – </a:t>
            </a:r>
            <a:r>
              <a:rPr lang="en-US" dirty="0" smtClean="0"/>
              <a:t>data </a:t>
            </a:r>
            <a:r>
              <a:rPr lang="en-US" dirty="0" err="1" smtClean="0"/>
              <a:t>minning</a:t>
            </a:r>
            <a:r>
              <a:rPr lang="en-US" dirty="0" smtClean="0"/>
              <a:t>)</a:t>
            </a:r>
            <a:r>
              <a:rPr lang="ru-RU" dirty="0" smtClean="0"/>
              <a:t>. В начале ее (цепочки) огромные массивы плохо структурированных, противоречивых и несопоставимых данных, в конце – знания, полезные для принятия решений. В начале – «руда», в конце – «золото» и «алмазы».</a:t>
            </a:r>
            <a:endParaRPr lang="ru-RU" dirty="0"/>
          </a:p>
        </p:txBody>
      </p:sp>
      <p:sp>
        <p:nvSpPr>
          <p:cNvPr id="7" name="TextBox 6"/>
          <p:cNvSpPr txBox="1"/>
          <p:nvPr/>
        </p:nvSpPr>
        <p:spPr>
          <a:xfrm>
            <a:off x="0" y="5589240"/>
            <a:ext cx="9144000" cy="646331"/>
          </a:xfrm>
          <a:prstGeom prst="rect">
            <a:avLst/>
          </a:prstGeom>
          <a:noFill/>
        </p:spPr>
        <p:txBody>
          <a:bodyPr wrap="square" rtlCol="0">
            <a:spAutoFit/>
          </a:bodyPr>
          <a:lstStyle/>
          <a:p>
            <a:r>
              <a:rPr lang="ru-RU" dirty="0" smtClean="0"/>
              <a:t>Теоретической разработкой таких технологий занимается формируемая «наука о данных» (теория информации Шеннона к ней не имеет никакого отношения).</a:t>
            </a:r>
            <a:endParaRPr lang="ru-RU" dirty="0"/>
          </a:p>
        </p:txBody>
      </p:sp>
      <p:sp>
        <p:nvSpPr>
          <p:cNvPr id="8" name="TextBox 7"/>
          <p:cNvSpPr txBox="1"/>
          <p:nvPr/>
        </p:nvSpPr>
        <p:spPr>
          <a:xfrm>
            <a:off x="0" y="6237312"/>
            <a:ext cx="9144000" cy="646331"/>
          </a:xfrm>
          <a:prstGeom prst="rect">
            <a:avLst/>
          </a:prstGeom>
          <a:noFill/>
        </p:spPr>
        <p:txBody>
          <a:bodyPr wrap="square" rtlCol="0">
            <a:spAutoFit/>
          </a:bodyPr>
          <a:lstStyle/>
          <a:p>
            <a:r>
              <a:rPr lang="ru-RU" dirty="0" smtClean="0"/>
              <a:t>На диаграмме показано положение этой науки, предложенное крупнейшим специалистом в этой области, бывшим работником американских спецслужб </a:t>
            </a:r>
            <a:r>
              <a:rPr lang="ru-RU" dirty="0" err="1" smtClean="0"/>
              <a:t>Дрю</a:t>
            </a:r>
            <a:r>
              <a:rPr lang="ru-RU" dirty="0" smtClean="0"/>
              <a:t> </a:t>
            </a:r>
            <a:r>
              <a:rPr lang="ru-RU" dirty="0" err="1" smtClean="0"/>
              <a:t>Конвеем</a:t>
            </a:r>
            <a:r>
              <a:rPr lang="ru-RU" dirty="0" smtClean="0"/>
              <a:t>.</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95936" y="188640"/>
            <a:ext cx="4896544" cy="1754326"/>
          </a:xfrm>
          <a:prstGeom prst="rect">
            <a:avLst/>
          </a:prstGeom>
          <a:noFill/>
        </p:spPr>
        <p:txBody>
          <a:bodyPr wrap="square" rtlCol="0">
            <a:spAutoFit/>
          </a:bodyPr>
          <a:lstStyle/>
          <a:p>
            <a:r>
              <a:rPr lang="ru-RU" dirty="0" smtClean="0"/>
              <a:t>На Больших Данных должны (могут) основываться такие направления развития теории и практики, как </a:t>
            </a:r>
            <a:r>
              <a:rPr lang="ru-RU" dirty="0" err="1" smtClean="0"/>
              <a:t>агенто-ориентированное</a:t>
            </a:r>
            <a:r>
              <a:rPr lang="ru-RU" dirty="0" smtClean="0"/>
              <a:t> моделирование,  экспертные когнитивные системы, сетевая и цифровая экономика. А также – электронная статистика.</a:t>
            </a:r>
            <a:endParaRPr lang="ru-RU" dirty="0"/>
          </a:p>
        </p:txBody>
      </p:sp>
      <p:sp>
        <p:nvSpPr>
          <p:cNvPr id="4" name="TextBox 3"/>
          <p:cNvSpPr txBox="1"/>
          <p:nvPr/>
        </p:nvSpPr>
        <p:spPr>
          <a:xfrm>
            <a:off x="395536" y="2060848"/>
            <a:ext cx="8172400" cy="923330"/>
          </a:xfrm>
          <a:prstGeom prst="rect">
            <a:avLst/>
          </a:prstGeom>
          <a:noFill/>
        </p:spPr>
        <p:txBody>
          <a:bodyPr wrap="square" rtlCol="0">
            <a:spAutoFit/>
          </a:bodyPr>
          <a:lstStyle/>
          <a:p>
            <a:r>
              <a:rPr lang="ru-RU" dirty="0" smtClean="0"/>
              <a:t>В данном случае под электронной статистикой понимается не теория и практика перевода в электронные форматы существующих форм статистической отчетности и результирующих таблиц статистической информации.</a:t>
            </a:r>
            <a:endParaRPr lang="ru-RU" dirty="0"/>
          </a:p>
        </p:txBody>
      </p:sp>
      <p:pic>
        <p:nvPicPr>
          <p:cNvPr id="2" name="Picture 2" descr="http://www.therunet.com/uploads/content_image_block_image/image/822/main_watson.jpg"/>
          <p:cNvPicPr>
            <a:picLocks noChangeAspect="1" noChangeArrowheads="1"/>
          </p:cNvPicPr>
          <p:nvPr/>
        </p:nvPicPr>
        <p:blipFill>
          <a:blip r:embed="rId2" cstate="print"/>
          <a:srcRect/>
          <a:stretch>
            <a:fillRect/>
          </a:stretch>
        </p:blipFill>
        <p:spPr bwMode="auto">
          <a:xfrm>
            <a:off x="103312" y="69006"/>
            <a:ext cx="3761516" cy="1991841"/>
          </a:xfrm>
          <a:prstGeom prst="rect">
            <a:avLst/>
          </a:prstGeom>
          <a:noFill/>
        </p:spPr>
      </p:pic>
      <p:sp>
        <p:nvSpPr>
          <p:cNvPr id="7" name="TextBox 6"/>
          <p:cNvSpPr txBox="1"/>
          <p:nvPr/>
        </p:nvSpPr>
        <p:spPr>
          <a:xfrm>
            <a:off x="0" y="3068960"/>
            <a:ext cx="9396536" cy="1200329"/>
          </a:xfrm>
          <a:prstGeom prst="rect">
            <a:avLst/>
          </a:prstGeom>
          <a:noFill/>
        </p:spPr>
        <p:txBody>
          <a:bodyPr wrap="square" rtlCol="0">
            <a:spAutoFit/>
          </a:bodyPr>
          <a:lstStyle/>
          <a:p>
            <a:r>
              <a:rPr lang="ru-RU" dirty="0" smtClean="0"/>
              <a:t>Речь идет об автоматической (компьютерной) генерации полного набора статистических документов, отражающих состояние и динамику развития социально-экономической системы, на основе первично регистрируемых документов, которые жестко контролируются государством в лице, прежде всего, налоговых, таможенных и др. органов. </a:t>
            </a:r>
            <a:endParaRPr lang="ru-RU" dirty="0"/>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 name="TextBox 12"/>
          <p:cNvSpPr txBox="1"/>
          <p:nvPr/>
        </p:nvSpPr>
        <p:spPr>
          <a:xfrm>
            <a:off x="0" y="4365104"/>
            <a:ext cx="5220072" cy="2308324"/>
          </a:xfrm>
          <a:prstGeom prst="rect">
            <a:avLst/>
          </a:prstGeom>
          <a:noFill/>
        </p:spPr>
        <p:txBody>
          <a:bodyPr wrap="square" rtlCol="0">
            <a:spAutoFit/>
          </a:bodyPr>
          <a:lstStyle/>
          <a:p>
            <a:r>
              <a:rPr lang="ru-RU" dirty="0" smtClean="0"/>
              <a:t>Эти первичные документы в своем большинстве (включая «платежки», таможенные декларации, магазинные чеки и др.) уже давно существуют в электронных форматах. Их надо только немного модифицировать, чтобы на их основе с помощью некоей системы интеллектуальной обработки (ее предстоит создать) в концепции Больших Данных сгенерировать всю необходимую статистику.</a:t>
            </a:r>
            <a:endParaRPr lang="ru-RU" dirty="0"/>
          </a:p>
        </p:txBody>
      </p:sp>
      <p:pic>
        <p:nvPicPr>
          <p:cNvPr id="55306" name="Picture 10" descr="http://eizvestia.com/wp-content/uploads/2015/10/pa2me2_edit2.jpg"/>
          <p:cNvPicPr>
            <a:picLocks noChangeAspect="1" noChangeArrowheads="1"/>
          </p:cNvPicPr>
          <p:nvPr/>
        </p:nvPicPr>
        <p:blipFill>
          <a:blip r:embed="rId3" cstate="print"/>
          <a:srcRect/>
          <a:stretch>
            <a:fillRect/>
          </a:stretch>
        </p:blipFill>
        <p:spPr bwMode="auto">
          <a:xfrm>
            <a:off x="5218931" y="4290095"/>
            <a:ext cx="3802145" cy="25202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0"/>
            <a:ext cx="8352928" cy="369332"/>
          </a:xfrm>
          <a:prstGeom prst="rect">
            <a:avLst/>
          </a:prstGeom>
          <a:noFill/>
        </p:spPr>
        <p:txBody>
          <a:bodyPr wrap="square" rtlCol="0">
            <a:spAutoFit/>
          </a:bodyPr>
          <a:lstStyle/>
          <a:p>
            <a:r>
              <a:rPr lang="ru-RU" dirty="0" smtClean="0"/>
              <a:t>В этом (2015) году исполнилось 100 лет со дня рождения Суслова Ивана Петровича</a:t>
            </a:r>
            <a:endParaRPr lang="ru-RU" dirty="0"/>
          </a:p>
        </p:txBody>
      </p:sp>
      <p:pic>
        <p:nvPicPr>
          <p:cNvPr id="3" name="Рисунок 2" descr="Suslov  I.P._Gray_2015-1(85) copy.jpg"/>
          <p:cNvPicPr>
            <a:picLocks noChangeAspect="1"/>
          </p:cNvPicPr>
          <p:nvPr/>
        </p:nvPicPr>
        <p:blipFill>
          <a:blip r:embed="rId2" cstate="print"/>
          <a:stretch>
            <a:fillRect/>
          </a:stretch>
        </p:blipFill>
        <p:spPr>
          <a:xfrm>
            <a:off x="251520" y="548680"/>
            <a:ext cx="2708152" cy="3888432"/>
          </a:xfrm>
          <a:prstGeom prst="rect">
            <a:avLst/>
          </a:prstGeom>
        </p:spPr>
      </p:pic>
      <p:pic>
        <p:nvPicPr>
          <p:cNvPr id="4" name="Рисунок 3" descr="покой - папа.jpg"/>
          <p:cNvPicPr>
            <a:picLocks noChangeAspect="1"/>
          </p:cNvPicPr>
          <p:nvPr/>
        </p:nvPicPr>
        <p:blipFill>
          <a:blip r:embed="rId3" cstate="print"/>
          <a:stretch>
            <a:fillRect/>
          </a:stretch>
        </p:blipFill>
        <p:spPr>
          <a:xfrm>
            <a:off x="179511" y="4725144"/>
            <a:ext cx="2798279" cy="1584176"/>
          </a:xfrm>
          <a:prstGeom prst="rect">
            <a:avLst/>
          </a:prstGeom>
        </p:spPr>
      </p:pic>
      <p:pic>
        <p:nvPicPr>
          <p:cNvPr id="5" name="Рисунок 4" descr="20150728_153418.jpg"/>
          <p:cNvPicPr>
            <a:picLocks noChangeAspect="1"/>
          </p:cNvPicPr>
          <p:nvPr/>
        </p:nvPicPr>
        <p:blipFill>
          <a:blip r:embed="rId4" cstate="print"/>
          <a:stretch>
            <a:fillRect/>
          </a:stretch>
        </p:blipFill>
        <p:spPr>
          <a:xfrm>
            <a:off x="3419872" y="3645024"/>
            <a:ext cx="5504611" cy="3096344"/>
          </a:xfrm>
          <a:prstGeom prst="rect">
            <a:avLst/>
          </a:prstGeom>
        </p:spPr>
      </p:pic>
      <p:sp>
        <p:nvSpPr>
          <p:cNvPr id="6" name="TextBox 5"/>
          <p:cNvSpPr txBox="1"/>
          <p:nvPr/>
        </p:nvSpPr>
        <p:spPr>
          <a:xfrm>
            <a:off x="3059832" y="836712"/>
            <a:ext cx="5904656" cy="2308324"/>
          </a:xfrm>
          <a:prstGeom prst="rect">
            <a:avLst/>
          </a:prstGeom>
          <a:noFill/>
        </p:spPr>
        <p:txBody>
          <a:bodyPr wrap="square" rtlCol="0">
            <a:spAutoFit/>
          </a:bodyPr>
          <a:lstStyle/>
          <a:p>
            <a:r>
              <a:rPr lang="ru-RU" dirty="0"/>
              <a:t>Этому событию было посвящено два важных мероприятия: 18 марта – заседание секции социально-экономических проблем статистики Санкт-Петербургского Дома ученых им. М.Горького РАН (Санкт-Петербург), и 14 апреля – заседание Ученого совета, совмещенного с методологическим семинаром, Института экономики и организации промышленного производства СО РАН (Новосибирск).</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90"/>
            <a:ext cx="9144000" cy="369332"/>
          </a:xfrm>
          <a:prstGeom prst="rect">
            <a:avLst/>
          </a:prstGeom>
          <a:noFill/>
        </p:spPr>
        <p:txBody>
          <a:bodyPr wrap="square" rtlCol="0">
            <a:spAutoFit/>
          </a:bodyPr>
          <a:lstStyle/>
          <a:p>
            <a:r>
              <a:rPr lang="ru-RU" dirty="0" smtClean="0"/>
              <a:t>Необходимая модификация: введение в эти документы единого кода </a:t>
            </a:r>
            <a:r>
              <a:rPr lang="ru-RU" dirty="0" err="1" smtClean="0"/>
              <a:t>продукции-услуг</a:t>
            </a:r>
            <a:r>
              <a:rPr lang="ru-RU" dirty="0" smtClean="0"/>
              <a:t>.</a:t>
            </a:r>
            <a:endParaRPr lang="ru-RU" dirty="0"/>
          </a:p>
        </p:txBody>
      </p:sp>
      <p:sp>
        <p:nvSpPr>
          <p:cNvPr id="3" name="TextBox 2"/>
          <p:cNvSpPr txBox="1"/>
          <p:nvPr/>
        </p:nvSpPr>
        <p:spPr>
          <a:xfrm>
            <a:off x="683568" y="362372"/>
            <a:ext cx="8676456" cy="1200329"/>
          </a:xfrm>
          <a:prstGeom prst="rect">
            <a:avLst/>
          </a:prstGeom>
          <a:noFill/>
        </p:spPr>
        <p:txBody>
          <a:bodyPr wrap="square" rtlCol="0">
            <a:spAutoFit/>
          </a:bodyPr>
          <a:lstStyle/>
          <a:p>
            <a:r>
              <a:rPr lang="ru-RU" dirty="0" smtClean="0"/>
              <a:t>В 1999 году одной из консалтинговых фирм Новосибирска совместно с нашим Институтом удалось «пробить» Постановление </a:t>
            </a:r>
            <a:r>
              <a:rPr lang="ru-RU" dirty="0" smtClean="0"/>
              <a:t>Правительства РФ </a:t>
            </a:r>
            <a:r>
              <a:rPr lang="ru-RU" dirty="0" smtClean="0"/>
              <a:t>(№ 1189) </a:t>
            </a:r>
            <a:r>
              <a:rPr lang="ru-RU" dirty="0" smtClean="0"/>
              <a:t>«О проведении экономического эксперимента в Новосибирской </a:t>
            </a:r>
            <a:r>
              <a:rPr lang="ru-RU" dirty="0" smtClean="0"/>
              <a:t>области», предусматривающего введение универсального кода в платежные документы. </a:t>
            </a:r>
            <a:endParaRPr lang="ru-RU" dirty="0"/>
          </a:p>
        </p:txBody>
      </p:sp>
      <p:graphicFrame>
        <p:nvGraphicFramePr>
          <p:cNvPr id="61442" name="Object 2"/>
          <p:cNvGraphicFramePr>
            <a:graphicFrameLocks noChangeAspect="1"/>
          </p:cNvGraphicFramePr>
          <p:nvPr/>
        </p:nvGraphicFramePr>
        <p:xfrm>
          <a:off x="4644008" y="5949280"/>
          <a:ext cx="4355977" cy="464638"/>
        </p:xfrm>
        <a:graphic>
          <a:graphicData uri="http://schemas.openxmlformats.org/presentationml/2006/ole">
            <p:oleObj spid="_x0000_s61442" name="Equation" r:id="rId3" imgW="2857500" imgH="304800" progId="Equation.DSMT4">
              <p:embed/>
            </p:oleObj>
          </a:graphicData>
        </a:graphic>
      </p:graphicFrame>
      <p:sp>
        <p:nvSpPr>
          <p:cNvPr id="5" name="TextBox 4"/>
          <p:cNvSpPr txBox="1"/>
          <p:nvPr/>
        </p:nvSpPr>
        <p:spPr>
          <a:xfrm>
            <a:off x="1619672" y="1533550"/>
            <a:ext cx="5112568" cy="646331"/>
          </a:xfrm>
          <a:prstGeom prst="rect">
            <a:avLst/>
          </a:prstGeom>
          <a:noFill/>
        </p:spPr>
        <p:txBody>
          <a:bodyPr wrap="square" rtlCol="0">
            <a:spAutoFit/>
          </a:bodyPr>
          <a:lstStyle/>
          <a:p>
            <a:r>
              <a:rPr lang="ru-RU" dirty="0" smtClean="0"/>
              <a:t>Противодействие областных налоговых органов поставило тогда на этом Постановлении «крест».</a:t>
            </a:r>
            <a:endParaRPr lang="ru-RU" dirty="0"/>
          </a:p>
        </p:txBody>
      </p:sp>
      <p:sp>
        <p:nvSpPr>
          <p:cNvPr id="6" name="TextBox 5"/>
          <p:cNvSpPr txBox="1"/>
          <p:nvPr/>
        </p:nvSpPr>
        <p:spPr>
          <a:xfrm>
            <a:off x="143000" y="2157239"/>
            <a:ext cx="9001000" cy="923330"/>
          </a:xfrm>
          <a:prstGeom prst="rect">
            <a:avLst/>
          </a:prstGeom>
          <a:noFill/>
        </p:spPr>
        <p:txBody>
          <a:bodyPr wrap="square" rtlCol="0">
            <a:spAutoFit/>
          </a:bodyPr>
          <a:lstStyle/>
          <a:p>
            <a:r>
              <a:rPr lang="ru-RU" dirty="0" smtClean="0"/>
              <a:t>Хотя и нам не удалось тогда разработать  универсальный код продукции и услуг. Несмотря на то, что были </a:t>
            </a:r>
            <a:r>
              <a:rPr lang="ru-RU" dirty="0" err="1" smtClean="0"/>
              <a:t>отцифрованы</a:t>
            </a:r>
            <a:r>
              <a:rPr lang="ru-RU" dirty="0" smtClean="0"/>
              <a:t> и включены в анализ практически все существовавшие в СССР классификации продукции и услуг (десятки миллионов позиций).</a:t>
            </a:r>
            <a:endParaRPr lang="ru-RU" dirty="0"/>
          </a:p>
        </p:txBody>
      </p:sp>
      <p:sp>
        <p:nvSpPr>
          <p:cNvPr id="7" name="TextBox 6"/>
          <p:cNvSpPr txBox="1"/>
          <p:nvPr/>
        </p:nvSpPr>
        <p:spPr>
          <a:xfrm>
            <a:off x="-104775" y="3068960"/>
            <a:ext cx="9396536" cy="369332"/>
          </a:xfrm>
          <a:prstGeom prst="rect">
            <a:avLst/>
          </a:prstGeom>
          <a:noFill/>
        </p:spPr>
        <p:txBody>
          <a:bodyPr wrap="square" rtlCol="0">
            <a:spAutoFit/>
          </a:bodyPr>
          <a:lstStyle/>
          <a:p>
            <a:r>
              <a:rPr lang="ru-RU" dirty="0" smtClean="0"/>
              <a:t>Этот искомый код мы тогда называли расширенным – он включал 10-12 десятичных позиций.</a:t>
            </a:r>
            <a:endParaRPr lang="ru-RU" dirty="0"/>
          </a:p>
        </p:txBody>
      </p:sp>
      <p:sp>
        <p:nvSpPr>
          <p:cNvPr id="8" name="TextBox 7"/>
          <p:cNvSpPr txBox="1"/>
          <p:nvPr/>
        </p:nvSpPr>
        <p:spPr>
          <a:xfrm>
            <a:off x="0" y="3423667"/>
            <a:ext cx="9144000" cy="646331"/>
          </a:xfrm>
          <a:prstGeom prst="rect">
            <a:avLst/>
          </a:prstGeom>
          <a:noFill/>
        </p:spPr>
        <p:txBody>
          <a:bodyPr wrap="square" rtlCol="0">
            <a:spAutoFit/>
          </a:bodyPr>
          <a:lstStyle/>
          <a:p>
            <a:r>
              <a:rPr lang="ru-RU" dirty="0" smtClean="0"/>
              <a:t>По-видимому, с использованием современных средств интеллектуального анализа данных, распознавания образов, когнитивных систем эта проблема может найти решение.</a:t>
            </a:r>
            <a:endParaRPr lang="ru-RU" dirty="0"/>
          </a:p>
        </p:txBody>
      </p:sp>
      <p:sp>
        <p:nvSpPr>
          <p:cNvPr id="9" name="TextBox 8"/>
          <p:cNvSpPr txBox="1"/>
          <p:nvPr/>
        </p:nvSpPr>
        <p:spPr>
          <a:xfrm>
            <a:off x="107504" y="4018781"/>
            <a:ext cx="8820472" cy="923330"/>
          </a:xfrm>
          <a:prstGeom prst="rect">
            <a:avLst/>
          </a:prstGeom>
          <a:noFill/>
        </p:spPr>
        <p:txBody>
          <a:bodyPr wrap="square" rtlCol="0">
            <a:spAutoFit/>
          </a:bodyPr>
          <a:lstStyle/>
          <a:p>
            <a:r>
              <a:rPr lang="ru-RU" dirty="0" smtClean="0"/>
              <a:t>Тогда же – в 1999-2000 годах – был выполнен исследовательский проект по построению всей системы статистических показателей, включая ВВП и МОБ в СНС, на базе первичных платежных документов, включающих расширенный код продукции и услуг.</a:t>
            </a:r>
            <a:endParaRPr lang="ru-RU" dirty="0"/>
          </a:p>
        </p:txBody>
      </p:sp>
      <p:sp>
        <p:nvSpPr>
          <p:cNvPr id="10" name="TextBox 9"/>
          <p:cNvSpPr txBox="1"/>
          <p:nvPr/>
        </p:nvSpPr>
        <p:spPr>
          <a:xfrm>
            <a:off x="0" y="4911452"/>
            <a:ext cx="9144000" cy="923330"/>
          </a:xfrm>
          <a:prstGeom prst="rect">
            <a:avLst/>
          </a:prstGeom>
          <a:noFill/>
        </p:spPr>
        <p:txBody>
          <a:bodyPr wrap="square" rtlCol="0">
            <a:spAutoFit/>
          </a:bodyPr>
          <a:lstStyle/>
          <a:p>
            <a:r>
              <a:rPr lang="ru-RU" dirty="0" smtClean="0"/>
              <a:t>Результаты этой работы были опубликованы (</a:t>
            </a:r>
            <a:r>
              <a:rPr lang="ru-RU" dirty="0" err="1" smtClean="0"/>
              <a:t>Дашут</a:t>
            </a:r>
            <a:r>
              <a:rPr lang="ru-RU" dirty="0" smtClean="0"/>
              <a:t> Е.С., Суслов </a:t>
            </a:r>
            <a:r>
              <a:rPr lang="ru-RU" dirty="0" smtClean="0"/>
              <a:t>В.И. Проблемы </a:t>
            </a:r>
            <a:r>
              <a:rPr lang="ru-RU" dirty="0" smtClean="0"/>
              <a:t>создания единого информационного пространства материально-финансовых потоков в регионе // Регион: экономика и социология. - 2000. - № 2. - С. 37-64</a:t>
            </a:r>
            <a:r>
              <a:rPr lang="ru-RU" dirty="0" smtClean="0"/>
              <a:t>.)</a:t>
            </a:r>
            <a:endParaRPr lang="ru-RU" dirty="0"/>
          </a:p>
        </p:txBody>
      </p:sp>
      <p:sp>
        <p:nvSpPr>
          <p:cNvPr id="11" name="TextBox 10"/>
          <p:cNvSpPr txBox="1"/>
          <p:nvPr/>
        </p:nvSpPr>
        <p:spPr>
          <a:xfrm>
            <a:off x="179512" y="5805264"/>
            <a:ext cx="4716016" cy="923330"/>
          </a:xfrm>
          <a:prstGeom prst="rect">
            <a:avLst/>
          </a:prstGeom>
          <a:noFill/>
        </p:spPr>
        <p:txBody>
          <a:bodyPr wrap="square" rtlCol="0">
            <a:spAutoFit/>
          </a:bodyPr>
          <a:lstStyle/>
          <a:p>
            <a:r>
              <a:rPr lang="ru-RU" dirty="0" smtClean="0"/>
              <a:t>В обозначениях этой публикации </a:t>
            </a:r>
            <a:r>
              <a:rPr lang="en-US" dirty="0" smtClean="0"/>
              <a:t>I</a:t>
            </a:r>
            <a:r>
              <a:rPr lang="ru-RU" dirty="0" smtClean="0"/>
              <a:t> и </a:t>
            </a:r>
            <a:r>
              <a:rPr lang="en-US" dirty="0" smtClean="0"/>
              <a:t>II </a:t>
            </a:r>
            <a:r>
              <a:rPr lang="ru-RU" dirty="0" smtClean="0"/>
              <a:t>квадранты  МОБ в СНС по методу валового оборота имеют следующий вид:</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dudko-igor.com/images/korupciya2.jpg"/>
          <p:cNvPicPr>
            <a:picLocks noChangeAspect="1" noChangeArrowheads="1"/>
          </p:cNvPicPr>
          <p:nvPr/>
        </p:nvPicPr>
        <p:blipFill>
          <a:blip r:embed="rId2" cstate="print"/>
          <a:srcRect/>
          <a:stretch>
            <a:fillRect/>
          </a:stretch>
        </p:blipFill>
        <p:spPr bwMode="auto">
          <a:xfrm>
            <a:off x="4971281" y="85725"/>
            <a:ext cx="4067944" cy="2721934"/>
          </a:xfrm>
          <a:prstGeom prst="rect">
            <a:avLst/>
          </a:prstGeom>
          <a:noFill/>
        </p:spPr>
      </p:pic>
      <p:pic>
        <p:nvPicPr>
          <p:cNvPr id="62468" name="Picture 4" descr="http://s00.yaplakal.com/pics/pics_original/9/2/4/1816429.jpg"/>
          <p:cNvPicPr>
            <a:picLocks noChangeAspect="1" noChangeArrowheads="1"/>
          </p:cNvPicPr>
          <p:nvPr/>
        </p:nvPicPr>
        <p:blipFill>
          <a:blip r:embed="rId3" cstate="print"/>
          <a:srcRect/>
          <a:stretch>
            <a:fillRect/>
          </a:stretch>
        </p:blipFill>
        <p:spPr bwMode="auto">
          <a:xfrm>
            <a:off x="179511" y="3717032"/>
            <a:ext cx="4196661" cy="2882130"/>
          </a:xfrm>
          <a:prstGeom prst="rect">
            <a:avLst/>
          </a:prstGeom>
          <a:noFill/>
        </p:spPr>
      </p:pic>
      <p:sp>
        <p:nvSpPr>
          <p:cNvPr id="4" name="TextBox 3"/>
          <p:cNvSpPr txBox="1"/>
          <p:nvPr/>
        </p:nvSpPr>
        <p:spPr>
          <a:xfrm>
            <a:off x="107504" y="116632"/>
            <a:ext cx="4860032" cy="1477328"/>
          </a:xfrm>
          <a:prstGeom prst="rect">
            <a:avLst/>
          </a:prstGeom>
          <a:noFill/>
        </p:spPr>
        <p:txBody>
          <a:bodyPr wrap="square" rtlCol="0">
            <a:spAutoFit/>
          </a:bodyPr>
          <a:lstStyle/>
          <a:p>
            <a:r>
              <a:rPr lang="ru-RU" dirty="0" smtClean="0"/>
              <a:t>В такой системе статистики, основанной на Больших Данных, жестко контролируемых государством, будут легко выявляться «нестыковки», свидетельствующие о наличии «серых» и «черных» областей в экономике.</a:t>
            </a:r>
            <a:endParaRPr lang="ru-RU" dirty="0"/>
          </a:p>
        </p:txBody>
      </p:sp>
      <p:sp>
        <p:nvSpPr>
          <p:cNvPr id="5" name="TextBox 4"/>
          <p:cNvSpPr txBox="1"/>
          <p:nvPr/>
        </p:nvSpPr>
        <p:spPr>
          <a:xfrm>
            <a:off x="179512" y="1628800"/>
            <a:ext cx="4788024" cy="923330"/>
          </a:xfrm>
          <a:prstGeom prst="rect">
            <a:avLst/>
          </a:prstGeom>
          <a:noFill/>
        </p:spPr>
        <p:txBody>
          <a:bodyPr wrap="square" rtlCol="0">
            <a:spAutoFit/>
          </a:bodyPr>
          <a:lstStyle/>
          <a:p>
            <a:r>
              <a:rPr lang="ru-RU" dirty="0" smtClean="0"/>
              <a:t>Это позволит эффективно бороться с теневой экономикой, коррупцией, позволит коренным образом увеличить достоверность статистики.</a:t>
            </a:r>
            <a:endParaRPr lang="ru-RU" dirty="0"/>
          </a:p>
        </p:txBody>
      </p:sp>
      <p:sp>
        <p:nvSpPr>
          <p:cNvPr id="6" name="TextBox 5"/>
          <p:cNvSpPr txBox="1"/>
          <p:nvPr/>
        </p:nvSpPr>
        <p:spPr>
          <a:xfrm>
            <a:off x="683568" y="2924944"/>
            <a:ext cx="7560840" cy="369332"/>
          </a:xfrm>
          <a:prstGeom prst="rect">
            <a:avLst/>
          </a:prstGeom>
          <a:noFill/>
        </p:spPr>
        <p:txBody>
          <a:bodyPr wrap="square" rtlCol="0">
            <a:spAutoFit/>
          </a:bodyPr>
          <a:lstStyle/>
          <a:p>
            <a:r>
              <a:rPr lang="ru-RU" dirty="0" smtClean="0"/>
              <a:t>Статистические органы в их существующем формате окажутся ненужными.</a:t>
            </a:r>
            <a:endParaRPr lang="ru-RU" dirty="0"/>
          </a:p>
        </p:txBody>
      </p:sp>
      <p:sp>
        <p:nvSpPr>
          <p:cNvPr id="7" name="TextBox 6"/>
          <p:cNvSpPr txBox="1"/>
          <p:nvPr/>
        </p:nvSpPr>
        <p:spPr>
          <a:xfrm>
            <a:off x="4644008" y="3501008"/>
            <a:ext cx="4320480" cy="3139321"/>
          </a:xfrm>
          <a:prstGeom prst="rect">
            <a:avLst/>
          </a:prstGeom>
          <a:noFill/>
        </p:spPr>
        <p:txBody>
          <a:bodyPr wrap="square" rtlCol="0">
            <a:spAutoFit/>
          </a:bodyPr>
          <a:lstStyle/>
          <a:p>
            <a:r>
              <a:rPr lang="ru-RU" dirty="0" smtClean="0"/>
              <a:t>А статистики во взаимодействии с экономистами, математиками, социологами, специалистами в области информационных технологий смогут сосредоточиться на решении действительно важных задач: на совершенствовании </a:t>
            </a:r>
            <a:r>
              <a:rPr lang="ru-RU" dirty="0" err="1" smtClean="0"/>
              <a:t>операциональных</a:t>
            </a:r>
            <a:r>
              <a:rPr lang="ru-RU" dirty="0" smtClean="0"/>
              <a:t> определений экономических величин, с целью все более адекватного отражения состояния и динамики развития социально-экономических систем.</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150616_204813.jpg"/>
          <p:cNvPicPr>
            <a:picLocks noChangeAspect="1"/>
          </p:cNvPicPr>
          <p:nvPr/>
        </p:nvPicPr>
        <p:blipFill>
          <a:blip r:embed="rId2" cstate="print"/>
          <a:stretch>
            <a:fillRect/>
          </a:stretch>
        </p:blipFill>
        <p:spPr>
          <a:xfrm>
            <a:off x="0" y="1556792"/>
            <a:ext cx="9144000" cy="5143500"/>
          </a:xfrm>
          <a:prstGeom prst="rect">
            <a:avLst/>
          </a:prstGeom>
        </p:spPr>
      </p:pic>
      <p:sp>
        <p:nvSpPr>
          <p:cNvPr id="3" name="TextBox 2"/>
          <p:cNvSpPr txBox="1"/>
          <p:nvPr/>
        </p:nvSpPr>
        <p:spPr>
          <a:xfrm rot="327663">
            <a:off x="539552" y="188640"/>
            <a:ext cx="3240360" cy="830997"/>
          </a:xfrm>
          <a:prstGeom prst="rect">
            <a:avLst/>
          </a:prstGeom>
          <a:noFill/>
        </p:spPr>
        <p:txBody>
          <a:bodyPr wrap="square" rtlCol="0">
            <a:spAutoFit/>
          </a:bodyPr>
          <a:lstStyle/>
          <a:p>
            <a:r>
              <a:rPr lang="ru-RU"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Благодарю</a:t>
            </a:r>
            <a:endParaRPr lang="ru-RU"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TextBox 3"/>
          <p:cNvSpPr txBox="1"/>
          <p:nvPr/>
        </p:nvSpPr>
        <p:spPr>
          <a:xfrm rot="21417205">
            <a:off x="4231144" y="297124"/>
            <a:ext cx="4104456" cy="830997"/>
          </a:xfrm>
          <a:prstGeom prst="rect">
            <a:avLst/>
          </a:prstGeom>
          <a:noFill/>
        </p:spPr>
        <p:txBody>
          <a:bodyPr wrap="square" rtlCol="0">
            <a:spAutoFit/>
          </a:bodyPr>
          <a:lstStyle/>
          <a:p>
            <a:r>
              <a:rPr lang="ru-RU"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за внимание</a:t>
            </a:r>
            <a:endParaRPr lang="ru-RU"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150925_115331.jpg"/>
          <p:cNvPicPr>
            <a:picLocks noChangeAspect="1"/>
          </p:cNvPicPr>
          <p:nvPr/>
        </p:nvPicPr>
        <p:blipFill>
          <a:blip r:embed="rId2" cstate="print"/>
          <a:stretch>
            <a:fillRect/>
          </a:stretch>
        </p:blipFill>
        <p:spPr>
          <a:xfrm rot="5400000">
            <a:off x="3735908" y="1556271"/>
            <a:ext cx="6784753" cy="3816424"/>
          </a:xfrm>
          <a:prstGeom prst="rect">
            <a:avLst/>
          </a:prstGeom>
        </p:spPr>
      </p:pic>
      <p:pic>
        <p:nvPicPr>
          <p:cNvPr id="5" name="Рисунок 4" descr="20150925_115319+.jpg"/>
          <p:cNvPicPr>
            <a:picLocks noChangeAspect="1"/>
          </p:cNvPicPr>
          <p:nvPr/>
        </p:nvPicPr>
        <p:blipFill>
          <a:blip r:embed="rId3" cstate="print"/>
          <a:stretch>
            <a:fillRect/>
          </a:stretch>
        </p:blipFill>
        <p:spPr>
          <a:xfrm rot="5400000">
            <a:off x="-851154" y="923161"/>
            <a:ext cx="6922379" cy="50760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0"/>
            <a:ext cx="6912768" cy="1200329"/>
          </a:xfrm>
          <a:prstGeom prst="rect">
            <a:avLst/>
          </a:prstGeom>
          <a:noFill/>
        </p:spPr>
        <p:txBody>
          <a:bodyPr wrap="square" rtlCol="0">
            <a:spAutoFit/>
          </a:bodyPr>
          <a:lstStyle/>
          <a:p>
            <a:r>
              <a:rPr lang="ru-RU" dirty="0" smtClean="0"/>
              <a:t>Приведем несколько цитат из статьи Ивана Петровича</a:t>
            </a:r>
            <a:r>
              <a:rPr lang="ru-RU" dirty="0"/>
              <a:t> «Вероятность в системе научных категорий</a:t>
            </a:r>
            <a:r>
              <a:rPr lang="ru-RU" dirty="0" smtClean="0"/>
              <a:t>», опубликованной в 1978 году в книге </a:t>
            </a:r>
            <a:r>
              <a:rPr lang="ru-RU" dirty="0"/>
              <a:t>«Динамическая и вероятностная оптимизация экономики»</a:t>
            </a:r>
            <a:r>
              <a:rPr lang="ru-RU" dirty="0" smtClean="0"/>
              <a:t> (изд-во </a:t>
            </a:r>
            <a:r>
              <a:rPr lang="ru-RU" dirty="0"/>
              <a:t>«Наука», Сибирское отделение, Новосибирск,  </a:t>
            </a:r>
            <a:r>
              <a:rPr lang="ru-RU" dirty="0" smtClean="0"/>
              <a:t>1978).</a:t>
            </a:r>
            <a:endParaRPr lang="ru-RU" dirty="0"/>
          </a:p>
        </p:txBody>
      </p:sp>
      <p:sp>
        <p:nvSpPr>
          <p:cNvPr id="3" name="TextBox 2"/>
          <p:cNvSpPr txBox="1"/>
          <p:nvPr/>
        </p:nvSpPr>
        <p:spPr>
          <a:xfrm>
            <a:off x="2195736" y="1196752"/>
            <a:ext cx="6552728" cy="2862322"/>
          </a:xfrm>
          <a:prstGeom prst="rect">
            <a:avLst/>
          </a:prstGeom>
          <a:noFill/>
        </p:spPr>
        <p:txBody>
          <a:bodyPr wrap="square" rtlCol="0">
            <a:spAutoFit/>
          </a:bodyPr>
          <a:lstStyle/>
          <a:p>
            <a:r>
              <a:rPr lang="ru-RU" dirty="0"/>
              <a:t>«В нашей литературе бытует точка зрения, отрицающая вероятностные процессы в общественной жизни и возможность использования для ее познания вероятностных методов</a:t>
            </a:r>
            <a:r>
              <a:rPr lang="ru-RU" dirty="0" smtClean="0"/>
              <a:t>. </a:t>
            </a:r>
            <a:r>
              <a:rPr lang="ru-RU" dirty="0"/>
              <a:t>Эта точка зрения обосновывается тем, что в общественной жизни движение индивидуальных явлений не беспорядочно, не случайно, а определяется сознательными действиями людей. Такую аргументацию вряд ли можно считать убедительной. Сознательное, но неопределенное поведение человека отнюдь не исключает наличие случайностей в общественных процессах, а предопределяет </a:t>
            </a:r>
            <a:r>
              <a:rPr lang="ru-RU" dirty="0" smtClean="0"/>
              <a:t>его.»</a:t>
            </a:r>
            <a:endParaRPr lang="ru-RU" dirty="0"/>
          </a:p>
        </p:txBody>
      </p:sp>
      <p:sp>
        <p:nvSpPr>
          <p:cNvPr id="4" name="TextBox 3"/>
          <p:cNvSpPr txBox="1"/>
          <p:nvPr/>
        </p:nvSpPr>
        <p:spPr>
          <a:xfrm>
            <a:off x="323528" y="4005064"/>
            <a:ext cx="8640960" cy="923330"/>
          </a:xfrm>
          <a:prstGeom prst="rect">
            <a:avLst/>
          </a:prstGeom>
          <a:noFill/>
        </p:spPr>
        <p:txBody>
          <a:bodyPr wrap="square" rtlCol="0">
            <a:spAutoFit/>
          </a:bodyPr>
          <a:lstStyle/>
          <a:p>
            <a:r>
              <a:rPr lang="ru-RU" dirty="0"/>
              <a:t>«Общество является сложнейшей динамической системой, развивающейся под воздействием как необходимости (что определяет ее детерминированность), так и многих случайных факторов (что придает ей объективные </a:t>
            </a:r>
            <a:r>
              <a:rPr lang="ru-RU" dirty="0" err="1"/>
              <a:t>случайностные</a:t>
            </a:r>
            <a:r>
              <a:rPr lang="ru-RU" dirty="0"/>
              <a:t> свойства</a:t>
            </a:r>
            <a:r>
              <a:rPr lang="ru-RU" dirty="0" smtClean="0"/>
              <a:t>).»</a:t>
            </a:r>
            <a:endParaRPr lang="ru-RU" dirty="0"/>
          </a:p>
        </p:txBody>
      </p:sp>
      <p:sp>
        <p:nvSpPr>
          <p:cNvPr id="5" name="TextBox 4"/>
          <p:cNvSpPr txBox="1"/>
          <p:nvPr/>
        </p:nvSpPr>
        <p:spPr>
          <a:xfrm>
            <a:off x="107504" y="4941168"/>
            <a:ext cx="5544616" cy="1754326"/>
          </a:xfrm>
          <a:prstGeom prst="rect">
            <a:avLst/>
          </a:prstGeom>
          <a:noFill/>
        </p:spPr>
        <p:txBody>
          <a:bodyPr wrap="square" rtlCol="0">
            <a:spAutoFit/>
          </a:bodyPr>
          <a:lstStyle/>
          <a:p>
            <a:r>
              <a:rPr lang="ru-RU" dirty="0" smtClean="0"/>
              <a:t>«Вероятность</a:t>
            </a:r>
            <a:r>
              <a:rPr lang="ru-RU" dirty="0"/>
              <a:t>, вероятностные процессы присущи объективной действительности, категория вероятности органически и неизбежно вписывается в систему научных категорий, отражающих реальный мир. Наряду с объективной, как отмечалось выше, существует и вероятность </a:t>
            </a:r>
            <a:r>
              <a:rPr lang="ru-RU" dirty="0" smtClean="0"/>
              <a:t>субъективная.»</a:t>
            </a:r>
            <a:endParaRPr lang="ru-RU" dirty="0"/>
          </a:p>
        </p:txBody>
      </p:sp>
      <p:pic>
        <p:nvPicPr>
          <p:cNvPr id="14338" name="Picture 2" descr="http://img0.liveinternet.ru/images/attach/c/2/65/540/65540444_a7c23401a6b3_1024x768.png"/>
          <p:cNvPicPr>
            <a:picLocks noChangeAspect="1" noChangeArrowheads="1"/>
          </p:cNvPicPr>
          <p:nvPr/>
        </p:nvPicPr>
        <p:blipFill>
          <a:blip r:embed="rId2" cstate="print"/>
          <a:srcRect/>
          <a:stretch>
            <a:fillRect/>
          </a:stretch>
        </p:blipFill>
        <p:spPr bwMode="auto">
          <a:xfrm>
            <a:off x="179512" y="1556792"/>
            <a:ext cx="1872208" cy="2051212"/>
          </a:xfrm>
          <a:prstGeom prst="rect">
            <a:avLst/>
          </a:prstGeom>
          <a:noFill/>
        </p:spPr>
      </p:pic>
      <p:pic>
        <p:nvPicPr>
          <p:cNvPr id="14340" name="Picture 4" descr="http://cdn.tutsplus.com/photo/uploads/legacy/538_forest/13.jpg"/>
          <p:cNvPicPr>
            <a:picLocks noChangeAspect="1" noChangeArrowheads="1"/>
          </p:cNvPicPr>
          <p:nvPr/>
        </p:nvPicPr>
        <p:blipFill>
          <a:blip r:embed="rId3" cstate="print"/>
          <a:srcRect/>
          <a:stretch>
            <a:fillRect/>
          </a:stretch>
        </p:blipFill>
        <p:spPr bwMode="auto">
          <a:xfrm>
            <a:off x="5940152" y="4869160"/>
            <a:ext cx="2845880" cy="18942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20150728_153507.jpg"/>
          <p:cNvPicPr>
            <a:picLocks noChangeAspect="1"/>
          </p:cNvPicPr>
          <p:nvPr/>
        </p:nvPicPr>
        <p:blipFill>
          <a:blip r:embed="rId2" cstate="print"/>
          <a:stretch>
            <a:fillRect/>
          </a:stretch>
        </p:blipFill>
        <p:spPr>
          <a:xfrm>
            <a:off x="1" y="0"/>
            <a:ext cx="5101710" cy="4581128"/>
          </a:xfrm>
          <a:prstGeom prst="rect">
            <a:avLst/>
          </a:prstGeom>
        </p:spPr>
      </p:pic>
      <p:sp>
        <p:nvSpPr>
          <p:cNvPr id="4" name="TextBox 3"/>
          <p:cNvSpPr txBox="1"/>
          <p:nvPr/>
        </p:nvSpPr>
        <p:spPr>
          <a:xfrm>
            <a:off x="5148064" y="0"/>
            <a:ext cx="3995936" cy="4524315"/>
          </a:xfrm>
          <a:prstGeom prst="rect">
            <a:avLst/>
          </a:prstGeom>
          <a:noFill/>
        </p:spPr>
        <p:txBody>
          <a:bodyPr wrap="square" rtlCol="0">
            <a:spAutoFit/>
          </a:bodyPr>
          <a:lstStyle/>
          <a:p>
            <a:r>
              <a:rPr lang="ru-RU" dirty="0" smtClean="0"/>
              <a:t>В 2005 году под эгидой экономического факультета НГУ вышла книга, скромно названная нами «Эконометрия». Это толстый учебник (740 стр.), состоящий из трех частей, отражающих три учебных курса, созданных и ведущихся на факультете нашим небольшим творческим коллективом: введение в социально-экономическую статистику (то, что называлось раньше общей теорией статистики), базисный курс эконометрии (Эконометрия </a:t>
            </a:r>
            <a:r>
              <a:rPr lang="en-US" dirty="0" smtClean="0"/>
              <a:t>I</a:t>
            </a:r>
            <a:r>
              <a:rPr lang="ru-RU" dirty="0" smtClean="0"/>
              <a:t>: регрессионный анализ и анализ временных рядов) и продвинутый курс эконометрии (Эконометрия </a:t>
            </a:r>
            <a:r>
              <a:rPr lang="en-US" dirty="0" smtClean="0"/>
              <a:t>II</a:t>
            </a:r>
            <a:r>
              <a:rPr lang="ru-RU" dirty="0" smtClean="0"/>
              <a:t>). </a:t>
            </a:r>
            <a:endParaRPr lang="ru-RU" dirty="0"/>
          </a:p>
        </p:txBody>
      </p:sp>
      <p:sp>
        <p:nvSpPr>
          <p:cNvPr id="5" name="TextBox 4"/>
          <p:cNvSpPr txBox="1"/>
          <p:nvPr/>
        </p:nvSpPr>
        <p:spPr>
          <a:xfrm>
            <a:off x="107504" y="4653136"/>
            <a:ext cx="7632848" cy="923330"/>
          </a:xfrm>
          <a:prstGeom prst="rect">
            <a:avLst/>
          </a:prstGeom>
          <a:noFill/>
        </p:spPr>
        <p:txBody>
          <a:bodyPr wrap="square" rtlCol="0">
            <a:spAutoFit/>
          </a:bodyPr>
          <a:lstStyle/>
          <a:p>
            <a:r>
              <a:rPr lang="ru-RU" dirty="0" smtClean="0"/>
              <a:t>Он подытожил работу над учебными статистическими курсами разной направленности и глубины, которая длилась на факультете на протяжении четверти века, в том числе с поддержкой грантами по линии </a:t>
            </a:r>
            <a:r>
              <a:rPr lang="en-US" dirty="0" smtClean="0"/>
              <a:t>Tempus</a:t>
            </a:r>
            <a:r>
              <a:rPr lang="ru-RU" dirty="0" smtClean="0"/>
              <a:t>-</a:t>
            </a:r>
            <a:r>
              <a:rPr lang="en-US" dirty="0" err="1" smtClean="0"/>
              <a:t>Tacis</a:t>
            </a:r>
            <a:r>
              <a:rPr lang="ru-RU" dirty="0" smtClean="0"/>
              <a:t>.</a:t>
            </a:r>
            <a:endParaRPr lang="ru-RU" dirty="0"/>
          </a:p>
        </p:txBody>
      </p:sp>
      <p:sp>
        <p:nvSpPr>
          <p:cNvPr id="6" name="TextBox 5"/>
          <p:cNvSpPr txBox="1"/>
          <p:nvPr/>
        </p:nvSpPr>
        <p:spPr>
          <a:xfrm>
            <a:off x="395536" y="5589240"/>
            <a:ext cx="8748464" cy="646331"/>
          </a:xfrm>
          <a:prstGeom prst="rect">
            <a:avLst/>
          </a:prstGeom>
          <a:noFill/>
        </p:spPr>
        <p:txBody>
          <a:bodyPr wrap="square" rtlCol="0">
            <a:spAutoFit/>
          </a:bodyPr>
          <a:lstStyle/>
          <a:p>
            <a:r>
              <a:rPr lang="ru-RU" dirty="0" smtClean="0"/>
              <a:t>По нашему мнению этот учебник не потерял своей актуальности и сейчас, через 10 лет после выхода в свет. Учебника такого же уровня в России за это время так и не вышло.</a:t>
            </a:r>
            <a:endParaRPr lang="ru-RU" dirty="0"/>
          </a:p>
        </p:txBody>
      </p:sp>
      <p:sp>
        <p:nvSpPr>
          <p:cNvPr id="7" name="TextBox 6"/>
          <p:cNvSpPr txBox="1"/>
          <p:nvPr/>
        </p:nvSpPr>
        <p:spPr>
          <a:xfrm>
            <a:off x="0" y="6309320"/>
            <a:ext cx="9036496" cy="369332"/>
          </a:xfrm>
          <a:prstGeom prst="rect">
            <a:avLst/>
          </a:prstGeom>
          <a:noFill/>
        </p:spPr>
        <p:txBody>
          <a:bodyPr wrap="square" rtlCol="0">
            <a:spAutoFit/>
          </a:bodyPr>
          <a:lstStyle/>
          <a:p>
            <a:r>
              <a:rPr lang="ru-RU" dirty="0" smtClean="0"/>
              <a:t>Мы начинаем работать над вторым изданием этого труда, обновленным и дополненным.</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0"/>
            <a:ext cx="5364088" cy="646331"/>
          </a:xfrm>
          <a:prstGeom prst="rect">
            <a:avLst/>
          </a:prstGeom>
          <a:noFill/>
        </p:spPr>
        <p:txBody>
          <a:bodyPr wrap="square" rtlCol="0">
            <a:spAutoFit/>
          </a:bodyPr>
          <a:lstStyle/>
          <a:p>
            <a:r>
              <a:rPr lang="ru-RU" dirty="0" smtClean="0"/>
              <a:t>Специфика экономических измерений в первой части этого учебника раскрыта достаточно полно.</a:t>
            </a:r>
            <a:endParaRPr lang="ru-RU" dirty="0"/>
          </a:p>
        </p:txBody>
      </p:sp>
      <p:pic>
        <p:nvPicPr>
          <p:cNvPr id="18434" name="Picture 2" descr="http://www.educa.madrid.org/web/cc.sagradafamilia.madrid/Alumnos/Fisica/images/fullimages/20070926klpmatari_10.Ies.SCO.jpg"/>
          <p:cNvPicPr>
            <a:picLocks noChangeAspect="1" noChangeArrowheads="1"/>
          </p:cNvPicPr>
          <p:nvPr/>
        </p:nvPicPr>
        <p:blipFill>
          <a:blip r:embed="rId2" cstate="print"/>
          <a:srcRect/>
          <a:stretch>
            <a:fillRect/>
          </a:stretch>
        </p:blipFill>
        <p:spPr bwMode="auto">
          <a:xfrm>
            <a:off x="-1" y="0"/>
            <a:ext cx="2051721" cy="1447930"/>
          </a:xfrm>
          <a:prstGeom prst="rect">
            <a:avLst/>
          </a:prstGeom>
          <a:noFill/>
        </p:spPr>
      </p:pic>
      <p:sp>
        <p:nvSpPr>
          <p:cNvPr id="6" name="TextBox 5"/>
          <p:cNvSpPr txBox="1"/>
          <p:nvPr/>
        </p:nvSpPr>
        <p:spPr>
          <a:xfrm>
            <a:off x="1979712" y="692696"/>
            <a:ext cx="7272808" cy="646331"/>
          </a:xfrm>
          <a:prstGeom prst="rect">
            <a:avLst/>
          </a:prstGeom>
          <a:noFill/>
        </p:spPr>
        <p:txBody>
          <a:bodyPr wrap="square" rtlCol="0">
            <a:spAutoFit/>
          </a:bodyPr>
          <a:lstStyle/>
          <a:p>
            <a:r>
              <a:rPr lang="ru-RU" dirty="0" smtClean="0"/>
              <a:t>«…в </a:t>
            </a:r>
            <a:r>
              <a:rPr lang="ru-RU" dirty="0"/>
              <a:t>строгом смысле статистика является наукой о методах количественного (численного) отражения фактов общественной </a:t>
            </a:r>
            <a:r>
              <a:rPr lang="ru-RU" dirty="0" smtClean="0"/>
              <a:t>жизни» </a:t>
            </a:r>
            <a:endParaRPr lang="ru-RU" dirty="0"/>
          </a:p>
        </p:txBody>
      </p:sp>
      <p:sp>
        <p:nvSpPr>
          <p:cNvPr id="7" name="TextBox 6"/>
          <p:cNvSpPr txBox="1"/>
          <p:nvPr/>
        </p:nvSpPr>
        <p:spPr>
          <a:xfrm>
            <a:off x="0" y="1412776"/>
            <a:ext cx="9144000" cy="1477328"/>
          </a:xfrm>
          <a:prstGeom prst="rect">
            <a:avLst/>
          </a:prstGeom>
          <a:noFill/>
        </p:spPr>
        <p:txBody>
          <a:bodyPr wrap="square" rtlCol="0">
            <a:spAutoFit/>
          </a:bodyPr>
          <a:lstStyle/>
          <a:p>
            <a:r>
              <a:rPr lang="ru-RU" dirty="0" smtClean="0"/>
              <a:t>«…общественные </a:t>
            </a:r>
            <a:r>
              <a:rPr lang="ru-RU" dirty="0"/>
              <a:t>науки вынуждены опираться на </a:t>
            </a:r>
            <a:r>
              <a:rPr lang="ru-RU" dirty="0" err="1"/>
              <a:t>неэкспериментальные</a:t>
            </a:r>
            <a:r>
              <a:rPr lang="ru-RU" dirty="0"/>
              <a:t> данные, т.е. на результаты пассивных наблюдений, в потоке которых трудно уловить, а, тем более, количественно определить причинно-следственные связи. И статистика как раз и занимается методами сбора и подготовки таких данных к анализу, методами их первичного анализа, методами проверки теоретических гипотез на основе таких данных</a:t>
            </a:r>
            <a:r>
              <a:rPr lang="ru-RU" dirty="0" smtClean="0"/>
              <a:t>.»</a:t>
            </a:r>
            <a:endParaRPr lang="ru-RU" dirty="0"/>
          </a:p>
        </p:txBody>
      </p:sp>
      <p:sp>
        <p:nvSpPr>
          <p:cNvPr id="8" name="TextBox 7"/>
          <p:cNvSpPr txBox="1"/>
          <p:nvPr/>
        </p:nvSpPr>
        <p:spPr>
          <a:xfrm>
            <a:off x="899592" y="2852936"/>
            <a:ext cx="7560840" cy="923330"/>
          </a:xfrm>
          <a:prstGeom prst="rect">
            <a:avLst/>
          </a:prstGeom>
          <a:noFill/>
        </p:spPr>
        <p:txBody>
          <a:bodyPr wrap="square" rtlCol="0">
            <a:spAutoFit/>
          </a:bodyPr>
          <a:lstStyle/>
          <a:p>
            <a:r>
              <a:rPr lang="ru-RU" dirty="0" smtClean="0"/>
              <a:t>«Экономическая </a:t>
            </a:r>
            <a:r>
              <a:rPr lang="ru-RU" dirty="0"/>
              <a:t>величина – суть некоторое количество определенного экономического “качества”. Обычно экономические величины обозначают буквами латинского, реже - греческого алфавита</a:t>
            </a:r>
            <a:r>
              <a:rPr lang="ru-RU" dirty="0" smtClean="0"/>
              <a:t>.»</a:t>
            </a:r>
            <a:endParaRPr lang="ru-RU" dirty="0"/>
          </a:p>
        </p:txBody>
      </p:sp>
      <p:sp>
        <p:nvSpPr>
          <p:cNvPr id="9" name="TextBox 8"/>
          <p:cNvSpPr txBox="1"/>
          <p:nvPr/>
        </p:nvSpPr>
        <p:spPr>
          <a:xfrm>
            <a:off x="467544" y="3717032"/>
            <a:ext cx="8172400" cy="923330"/>
          </a:xfrm>
          <a:prstGeom prst="rect">
            <a:avLst/>
          </a:prstGeom>
          <a:noFill/>
        </p:spPr>
        <p:txBody>
          <a:bodyPr wrap="square" rtlCol="0">
            <a:spAutoFit/>
          </a:bodyPr>
          <a:lstStyle/>
          <a:p>
            <a:r>
              <a:rPr lang="ru-RU" dirty="0" smtClean="0"/>
              <a:t>«Обозначенные </a:t>
            </a:r>
            <a:r>
              <a:rPr lang="ru-RU" dirty="0"/>
              <a:t>таким образом экономические величины используются обычно как переменные и параметры математических моделей экономики, в которых устанавливаются зависимости между экономическими величинами</a:t>
            </a:r>
            <a:r>
              <a:rPr lang="ru-RU" dirty="0" smtClean="0"/>
              <a:t>.»</a:t>
            </a:r>
            <a:endParaRPr lang="ru-RU" dirty="0"/>
          </a:p>
        </p:txBody>
      </p:sp>
      <p:sp>
        <p:nvSpPr>
          <p:cNvPr id="10" name="TextBox 9"/>
          <p:cNvSpPr txBox="1"/>
          <p:nvPr/>
        </p:nvSpPr>
        <p:spPr>
          <a:xfrm>
            <a:off x="0" y="4653136"/>
            <a:ext cx="9144000" cy="923330"/>
          </a:xfrm>
          <a:prstGeom prst="rect">
            <a:avLst/>
          </a:prstGeom>
          <a:noFill/>
        </p:spPr>
        <p:txBody>
          <a:bodyPr wrap="square" rtlCol="0">
            <a:spAutoFit/>
          </a:bodyPr>
          <a:lstStyle/>
          <a:p>
            <a:r>
              <a:rPr lang="ru-RU" dirty="0" smtClean="0"/>
              <a:t>«Статистическим </a:t>
            </a:r>
            <a:r>
              <a:rPr lang="ru-RU" dirty="0"/>
              <a:t>(экономическим) показателем является </a:t>
            </a:r>
            <a:r>
              <a:rPr lang="ru-RU" dirty="0" err="1"/>
              <a:t>операциональное</a:t>
            </a:r>
            <a:r>
              <a:rPr lang="ru-RU" dirty="0"/>
              <a:t> </a:t>
            </a:r>
            <a:r>
              <a:rPr lang="ru-RU" b="1" dirty="0"/>
              <a:t> </a:t>
            </a:r>
            <a:r>
              <a:rPr lang="ru-RU" dirty="0"/>
              <a:t>определение экономической величины. Такое определение представляет собой исчерпывающий перечень операций, которые необходимо провести, чтобы измерить данную величину</a:t>
            </a:r>
            <a:r>
              <a:rPr lang="ru-RU" dirty="0" smtClean="0"/>
              <a:t>.»</a:t>
            </a:r>
            <a:endParaRPr lang="ru-RU" dirty="0"/>
          </a:p>
        </p:txBody>
      </p:sp>
      <p:sp>
        <p:nvSpPr>
          <p:cNvPr id="11" name="TextBox 10"/>
          <p:cNvSpPr txBox="1"/>
          <p:nvPr/>
        </p:nvSpPr>
        <p:spPr>
          <a:xfrm>
            <a:off x="323528" y="5597289"/>
            <a:ext cx="8532440" cy="1200329"/>
          </a:xfrm>
          <a:prstGeom prst="rect">
            <a:avLst/>
          </a:prstGeom>
          <a:noFill/>
        </p:spPr>
        <p:txBody>
          <a:bodyPr wrap="square" rtlCol="0">
            <a:spAutoFit/>
          </a:bodyPr>
          <a:lstStyle/>
          <a:p>
            <a:r>
              <a:rPr lang="ru-RU" dirty="0" smtClean="0"/>
              <a:t>«…экономическая </a:t>
            </a:r>
            <a:r>
              <a:rPr lang="ru-RU" dirty="0"/>
              <a:t>величина-признак – теоретическое понятие, статистический </a:t>
            </a:r>
            <a:r>
              <a:rPr lang="ru-RU" dirty="0" smtClean="0"/>
              <a:t>показатель-определение </a:t>
            </a:r>
            <a:r>
              <a:rPr lang="ru-RU" dirty="0"/>
              <a:t>– обеспечивает практическую измеримость теоретической величины, статистический показатель-наблюдение – результат измерения величины-признака конкретного объекта в конкретный момент времени</a:t>
            </a:r>
            <a:r>
              <a:rPr lang="ru-RU" dirty="0" smtClean="0"/>
              <a:t>.»</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0"/>
            <a:ext cx="7668344" cy="1200329"/>
          </a:xfrm>
          <a:prstGeom prst="rect">
            <a:avLst/>
          </a:prstGeom>
          <a:noFill/>
        </p:spPr>
        <p:txBody>
          <a:bodyPr wrap="square" rtlCol="0">
            <a:spAutoFit/>
          </a:bodyPr>
          <a:lstStyle/>
          <a:p>
            <a:r>
              <a:rPr lang="ru-RU" dirty="0" smtClean="0"/>
              <a:t>«Все </a:t>
            </a:r>
            <a:r>
              <a:rPr lang="ru-RU" dirty="0"/>
              <a:t>экономические величины без исключения являются </a:t>
            </a:r>
            <a:r>
              <a:rPr lang="ru-RU" dirty="0" smtClean="0"/>
              <a:t>случайными </a:t>
            </a:r>
            <a:r>
              <a:rPr lang="ru-RU" dirty="0"/>
              <a:t>с вполне определенными, часто неизвестными законами </a:t>
            </a:r>
            <a:r>
              <a:rPr lang="ru-RU" dirty="0" smtClean="0"/>
              <a:t>распределения </a:t>
            </a:r>
            <a:r>
              <a:rPr lang="ru-RU" dirty="0"/>
              <a:t>вероятности. Наблюдаемые значения </a:t>
            </a:r>
            <a:r>
              <a:rPr lang="ru-RU" dirty="0">
                <a:sym typeface="Symbol"/>
              </a:rPr>
              <a:t></a:t>
            </a:r>
            <a:r>
              <a:rPr lang="ru-RU" dirty="0"/>
              <a:t> суть реализации соответствующих случайных величин, выборки из каких-то </a:t>
            </a:r>
            <a:r>
              <a:rPr lang="ru-RU" dirty="0" smtClean="0"/>
              <a:t>генеральных </a:t>
            </a:r>
            <a:r>
              <a:rPr lang="ru-RU" dirty="0"/>
              <a:t>совокупностей</a:t>
            </a:r>
            <a:r>
              <a:rPr lang="ru-RU" dirty="0" smtClean="0"/>
              <a:t>.»</a:t>
            </a:r>
            <a:endParaRPr lang="ru-RU" dirty="0"/>
          </a:p>
        </p:txBody>
      </p:sp>
      <p:sp>
        <p:nvSpPr>
          <p:cNvPr id="4" name="TextBox 3"/>
          <p:cNvSpPr txBox="1"/>
          <p:nvPr/>
        </p:nvSpPr>
        <p:spPr>
          <a:xfrm>
            <a:off x="2951312" y="1196752"/>
            <a:ext cx="6192688" cy="646331"/>
          </a:xfrm>
          <a:prstGeom prst="rect">
            <a:avLst/>
          </a:prstGeom>
          <a:noFill/>
        </p:spPr>
        <p:txBody>
          <a:bodyPr wrap="square" rtlCol="0">
            <a:spAutoFit/>
          </a:bodyPr>
          <a:lstStyle/>
          <a:p>
            <a:r>
              <a:rPr lang="ru-RU" dirty="0" smtClean="0"/>
              <a:t>«В </a:t>
            </a:r>
            <a:r>
              <a:rPr lang="ru-RU" dirty="0"/>
              <a:t>физике, химии генеральные совокупности очень велики, многие из них, </a:t>
            </a:r>
            <a:r>
              <a:rPr lang="ru-RU" dirty="0" smtClean="0"/>
              <a:t>по-видимому</a:t>
            </a:r>
            <a:r>
              <a:rPr lang="ru-RU" dirty="0"/>
              <a:t>, можно считать бесконечными. </a:t>
            </a:r>
          </a:p>
        </p:txBody>
      </p:sp>
      <p:sp>
        <p:nvSpPr>
          <p:cNvPr id="5" name="TextBox 4"/>
          <p:cNvSpPr txBox="1"/>
          <p:nvPr/>
        </p:nvSpPr>
        <p:spPr>
          <a:xfrm>
            <a:off x="2843808" y="2996952"/>
            <a:ext cx="5976664" cy="923330"/>
          </a:xfrm>
          <a:prstGeom prst="rect">
            <a:avLst/>
          </a:prstGeom>
          <a:noFill/>
        </p:spPr>
        <p:txBody>
          <a:bodyPr wrap="square" rtlCol="0">
            <a:spAutoFit/>
          </a:bodyPr>
          <a:lstStyle/>
          <a:p>
            <a:r>
              <a:rPr lang="ru-RU" dirty="0" smtClean="0"/>
              <a:t>«В </a:t>
            </a:r>
            <a:r>
              <a:rPr lang="ru-RU" dirty="0"/>
              <a:t>такой ситуации совершенно естественным </a:t>
            </a:r>
            <a:r>
              <a:rPr lang="ru-RU" dirty="0" smtClean="0"/>
              <a:t>кажется </a:t>
            </a:r>
            <a:r>
              <a:rPr lang="ru-RU" dirty="0"/>
              <a:t>определение вероятности, как предела относительной частоты появления нужного </a:t>
            </a:r>
            <a:r>
              <a:rPr lang="ru-RU" dirty="0" smtClean="0"/>
              <a:t>признака (Пуассон).»</a:t>
            </a:r>
            <a:endParaRPr lang="ru-RU" dirty="0"/>
          </a:p>
        </p:txBody>
      </p:sp>
      <p:sp>
        <p:nvSpPr>
          <p:cNvPr id="6" name="TextBox 5"/>
          <p:cNvSpPr txBox="1"/>
          <p:nvPr/>
        </p:nvSpPr>
        <p:spPr>
          <a:xfrm>
            <a:off x="0" y="3861048"/>
            <a:ext cx="9468544" cy="923330"/>
          </a:xfrm>
          <a:prstGeom prst="rect">
            <a:avLst/>
          </a:prstGeom>
          <a:noFill/>
        </p:spPr>
        <p:txBody>
          <a:bodyPr wrap="square" rtlCol="0">
            <a:spAutoFit/>
          </a:bodyPr>
          <a:lstStyle/>
          <a:p>
            <a:r>
              <a:rPr lang="ru-RU" dirty="0" smtClean="0"/>
              <a:t>«Но </a:t>
            </a:r>
            <a:r>
              <a:rPr lang="ru-RU" dirty="0"/>
              <a:t>и в физическом мире некоторые явления, если относиться к ним без должной фантазии, представляются единичными и </a:t>
            </a:r>
            <a:r>
              <a:rPr lang="ru-RU" dirty="0" smtClean="0"/>
              <a:t>уникальными</a:t>
            </a:r>
            <a:r>
              <a:rPr lang="ru-RU" dirty="0"/>
              <a:t>, со всеми вытекающими отсюда трудностями для </a:t>
            </a:r>
            <a:r>
              <a:rPr lang="ru-RU" dirty="0" smtClean="0"/>
              <a:t>классического</a:t>
            </a:r>
            <a:r>
              <a:rPr lang="ru-RU" dirty="0"/>
              <a:t>, “объективистского”, “</a:t>
            </a:r>
            <a:r>
              <a:rPr lang="ru-RU" dirty="0" err="1"/>
              <a:t>частоточного</a:t>
            </a:r>
            <a:r>
              <a:rPr lang="ru-RU" dirty="0"/>
              <a:t>” понимания вероятности</a:t>
            </a:r>
            <a:r>
              <a:rPr lang="ru-RU" dirty="0" smtClean="0"/>
              <a:t>.»</a:t>
            </a:r>
            <a:endParaRPr lang="ru-RU" dirty="0"/>
          </a:p>
        </p:txBody>
      </p:sp>
      <p:sp>
        <p:nvSpPr>
          <p:cNvPr id="7" name="TextBox 6"/>
          <p:cNvSpPr txBox="1"/>
          <p:nvPr/>
        </p:nvSpPr>
        <p:spPr>
          <a:xfrm>
            <a:off x="0" y="4725144"/>
            <a:ext cx="7020272" cy="923330"/>
          </a:xfrm>
          <a:prstGeom prst="rect">
            <a:avLst/>
          </a:prstGeom>
          <a:noFill/>
        </p:spPr>
        <p:txBody>
          <a:bodyPr wrap="square" rtlCol="0">
            <a:spAutoFit/>
          </a:bodyPr>
          <a:lstStyle/>
          <a:p>
            <a:r>
              <a:rPr lang="ru-RU" dirty="0" smtClean="0"/>
              <a:t>«Можно </a:t>
            </a:r>
            <a:r>
              <a:rPr lang="ru-RU" dirty="0"/>
              <a:t>сказать, что вся экономика </a:t>
            </a:r>
            <a:r>
              <a:rPr lang="ru-RU" dirty="0" smtClean="0"/>
              <a:t>состоит </a:t>
            </a:r>
            <a:r>
              <a:rPr lang="ru-RU" dirty="0"/>
              <a:t>из таких нарушений. Мир людей, если к нему относиться “сильно материалистично”, без некоторой раскованности в </a:t>
            </a:r>
            <a:r>
              <a:rPr lang="ru-RU" dirty="0" smtClean="0"/>
              <a:t>мышлении</a:t>
            </a:r>
            <a:r>
              <a:rPr lang="ru-RU" dirty="0"/>
              <a:t>, уникален и ограничен</a:t>
            </a:r>
            <a:r>
              <a:rPr lang="ru-RU" dirty="0" smtClean="0"/>
              <a:t>.»</a:t>
            </a:r>
            <a:endParaRPr lang="ru-RU" dirty="0"/>
          </a:p>
        </p:txBody>
      </p:sp>
      <p:sp>
        <p:nvSpPr>
          <p:cNvPr id="8" name="TextBox 7"/>
          <p:cNvSpPr txBox="1"/>
          <p:nvPr/>
        </p:nvSpPr>
        <p:spPr>
          <a:xfrm>
            <a:off x="0" y="5657671"/>
            <a:ext cx="7164288" cy="1200329"/>
          </a:xfrm>
          <a:prstGeom prst="rect">
            <a:avLst/>
          </a:prstGeom>
          <a:noFill/>
        </p:spPr>
        <p:txBody>
          <a:bodyPr wrap="square" rtlCol="0">
            <a:spAutoFit/>
          </a:bodyPr>
          <a:lstStyle/>
          <a:p>
            <a:r>
              <a:rPr lang="ru-RU" dirty="0" smtClean="0"/>
              <a:t>В </a:t>
            </a:r>
            <a:r>
              <a:rPr lang="ru-RU" dirty="0"/>
              <a:t>таком положении полезным </a:t>
            </a:r>
            <a:r>
              <a:rPr lang="ru-RU" dirty="0" smtClean="0"/>
              <a:t>представляется </a:t>
            </a:r>
            <a:r>
              <a:rPr lang="ru-RU" dirty="0"/>
              <a:t>подход субъективной </a:t>
            </a:r>
            <a:r>
              <a:rPr lang="ru-RU" dirty="0" smtClean="0"/>
              <a:t>вероятности, как меры </a:t>
            </a:r>
            <a:r>
              <a:rPr lang="ru-RU" dirty="0"/>
              <a:t>доверия исследователя к </a:t>
            </a:r>
            <a:r>
              <a:rPr lang="ru-RU" dirty="0" smtClean="0"/>
              <a:t>утверждению</a:t>
            </a:r>
            <a:r>
              <a:rPr lang="ru-RU" dirty="0"/>
              <a:t>, степень уверенности в его справедливости, </a:t>
            </a:r>
            <a:r>
              <a:rPr lang="ru-RU" dirty="0" smtClean="0"/>
              <a:t>мера </a:t>
            </a:r>
            <a:r>
              <a:rPr lang="ru-RU" dirty="0"/>
              <a:t>готовности действовать в ситуации, связанной с </a:t>
            </a:r>
            <a:r>
              <a:rPr lang="ru-RU" dirty="0" smtClean="0"/>
              <a:t>риском (Бернулли).</a:t>
            </a:r>
            <a:endParaRPr lang="ru-RU" dirty="0"/>
          </a:p>
        </p:txBody>
      </p:sp>
      <p:pic>
        <p:nvPicPr>
          <p:cNvPr id="20482" name="Picture 2" descr="Jakob Bernoulli.jpg"/>
          <p:cNvPicPr>
            <a:picLocks noChangeAspect="1" noChangeArrowheads="1"/>
          </p:cNvPicPr>
          <p:nvPr/>
        </p:nvPicPr>
        <p:blipFill>
          <a:blip r:embed="rId2" cstate="print"/>
          <a:srcRect/>
          <a:stretch>
            <a:fillRect/>
          </a:stretch>
        </p:blipFill>
        <p:spPr bwMode="auto">
          <a:xfrm>
            <a:off x="7092280" y="4715831"/>
            <a:ext cx="1874392" cy="2099039"/>
          </a:xfrm>
          <a:prstGeom prst="rect">
            <a:avLst/>
          </a:prstGeom>
          <a:noFill/>
        </p:spPr>
      </p:pic>
      <p:sp>
        <p:nvSpPr>
          <p:cNvPr id="10" name="TextBox 9"/>
          <p:cNvSpPr txBox="1"/>
          <p:nvPr/>
        </p:nvSpPr>
        <p:spPr>
          <a:xfrm>
            <a:off x="7596336" y="6237312"/>
            <a:ext cx="1368152" cy="523220"/>
          </a:xfrm>
          <a:prstGeom prst="rect">
            <a:avLst/>
          </a:prstGeom>
          <a:noFill/>
        </p:spPr>
        <p:txBody>
          <a:bodyPr wrap="square" rtlCol="0">
            <a:spAutoFit/>
          </a:bodyPr>
          <a:lstStyle/>
          <a:p>
            <a:pPr algn="ctr"/>
            <a:r>
              <a:rPr lang="ru-RU" sz="1400" b="1" dirty="0" err="1" smtClean="0">
                <a:solidFill>
                  <a:schemeClr val="bg1"/>
                </a:solidFill>
              </a:rPr>
              <a:t>Якоб</a:t>
            </a:r>
            <a:r>
              <a:rPr lang="ru-RU" sz="1400" b="1" dirty="0" smtClean="0">
                <a:solidFill>
                  <a:schemeClr val="bg1"/>
                </a:solidFill>
              </a:rPr>
              <a:t> Бернулли</a:t>
            </a:r>
          </a:p>
          <a:p>
            <a:pPr algn="ctr"/>
            <a:r>
              <a:rPr lang="ru-RU" sz="1400" b="1" dirty="0" smtClean="0">
                <a:solidFill>
                  <a:schemeClr val="bg1"/>
                </a:solidFill>
              </a:rPr>
              <a:t>(1654-1705)</a:t>
            </a:r>
            <a:endParaRPr lang="ru-RU" sz="1400" b="1" dirty="0">
              <a:solidFill>
                <a:schemeClr val="bg1"/>
              </a:solidFill>
            </a:endParaRPr>
          </a:p>
        </p:txBody>
      </p:sp>
      <p:sp>
        <p:nvSpPr>
          <p:cNvPr id="11" name="TextBox 10"/>
          <p:cNvSpPr txBox="1"/>
          <p:nvPr/>
        </p:nvSpPr>
        <p:spPr>
          <a:xfrm>
            <a:off x="2843808" y="1844824"/>
            <a:ext cx="6300192" cy="1200329"/>
          </a:xfrm>
          <a:prstGeom prst="rect">
            <a:avLst/>
          </a:prstGeom>
          <a:noFill/>
        </p:spPr>
        <p:txBody>
          <a:bodyPr wrap="square" rtlCol="0">
            <a:spAutoFit/>
          </a:bodyPr>
          <a:lstStyle/>
          <a:p>
            <a:r>
              <a:rPr lang="ru-RU" dirty="0" smtClean="0"/>
              <a:t>Очень велики и исследуемые выборки, и их, как правило, можно неограниченно увеличивать в управляемом эксперименте, воспроизводя нужные условия в специальных физических или химических установках.»</a:t>
            </a:r>
            <a:endParaRPr lang="ru-RU" dirty="0"/>
          </a:p>
        </p:txBody>
      </p:sp>
      <p:pic>
        <p:nvPicPr>
          <p:cNvPr id="20484" name="Picture 4" descr="Simeon Poisson.jpg"/>
          <p:cNvPicPr>
            <a:picLocks noChangeAspect="1" noChangeArrowheads="1"/>
          </p:cNvPicPr>
          <p:nvPr/>
        </p:nvPicPr>
        <p:blipFill>
          <a:blip r:embed="rId3" cstate="print"/>
          <a:srcRect/>
          <a:stretch>
            <a:fillRect/>
          </a:stretch>
        </p:blipFill>
        <p:spPr bwMode="auto">
          <a:xfrm>
            <a:off x="251520" y="1124744"/>
            <a:ext cx="2381250" cy="2790825"/>
          </a:xfrm>
          <a:prstGeom prst="rect">
            <a:avLst/>
          </a:prstGeom>
          <a:noFill/>
        </p:spPr>
      </p:pic>
      <p:sp>
        <p:nvSpPr>
          <p:cNvPr id="13" name="TextBox 12"/>
          <p:cNvSpPr txBox="1"/>
          <p:nvPr/>
        </p:nvSpPr>
        <p:spPr>
          <a:xfrm>
            <a:off x="323528" y="3068960"/>
            <a:ext cx="2232248" cy="523220"/>
          </a:xfrm>
          <a:prstGeom prst="rect">
            <a:avLst/>
          </a:prstGeom>
          <a:noFill/>
        </p:spPr>
        <p:txBody>
          <a:bodyPr wrap="square" rtlCol="0">
            <a:spAutoFit/>
          </a:bodyPr>
          <a:lstStyle/>
          <a:p>
            <a:pPr algn="ctr"/>
            <a:r>
              <a:rPr lang="ru-RU" sz="1400" b="1" dirty="0" err="1" smtClean="0">
                <a:solidFill>
                  <a:schemeClr val="bg1"/>
                </a:solidFill>
              </a:rPr>
              <a:t>Симеон</a:t>
            </a:r>
            <a:r>
              <a:rPr lang="ru-RU" sz="1400" b="1" dirty="0" smtClean="0">
                <a:solidFill>
                  <a:schemeClr val="bg1"/>
                </a:solidFill>
              </a:rPr>
              <a:t> </a:t>
            </a:r>
            <a:r>
              <a:rPr lang="ru-RU" sz="1400" b="1" dirty="0" err="1" smtClean="0">
                <a:solidFill>
                  <a:schemeClr val="bg1"/>
                </a:solidFill>
              </a:rPr>
              <a:t>Дени</a:t>
            </a:r>
            <a:r>
              <a:rPr lang="ru-RU" sz="1400" b="1" dirty="0" smtClean="0">
                <a:solidFill>
                  <a:schemeClr val="bg1"/>
                </a:solidFill>
              </a:rPr>
              <a:t> Пуассон</a:t>
            </a:r>
          </a:p>
          <a:p>
            <a:pPr algn="ctr"/>
            <a:r>
              <a:rPr lang="ru-RU" sz="1400" b="1" dirty="0" smtClean="0">
                <a:solidFill>
                  <a:schemeClr val="bg1"/>
                </a:solidFill>
              </a:rPr>
              <a:t>1781-1840</a:t>
            </a:r>
            <a:endParaRPr lang="ru-RU" sz="14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5klass.net/datas/algebra/Sistema-dvukh-linejnykh-uravnenij/0009-009-Matematicheskaja-model.jpg"/>
          <p:cNvPicPr>
            <a:picLocks noChangeAspect="1" noChangeArrowheads="1"/>
          </p:cNvPicPr>
          <p:nvPr/>
        </p:nvPicPr>
        <p:blipFill>
          <a:blip r:embed="rId2" cstate="print"/>
          <a:srcRect/>
          <a:stretch>
            <a:fillRect/>
          </a:stretch>
        </p:blipFill>
        <p:spPr bwMode="auto">
          <a:xfrm>
            <a:off x="6516216" y="188640"/>
            <a:ext cx="2459765" cy="1844824"/>
          </a:xfrm>
          <a:prstGeom prst="rect">
            <a:avLst/>
          </a:prstGeom>
          <a:noFill/>
        </p:spPr>
      </p:pic>
      <p:pic>
        <p:nvPicPr>
          <p:cNvPr id="19462" name="Picture 6" descr="http://5klass.net/datas/informatika/Modelirovanie-i-formalizatsija-11-klass/0007-007-Matematicheskaja-model.jpg"/>
          <p:cNvPicPr>
            <a:picLocks noChangeAspect="1" noChangeArrowheads="1"/>
          </p:cNvPicPr>
          <p:nvPr/>
        </p:nvPicPr>
        <p:blipFill>
          <a:blip r:embed="rId3" cstate="print"/>
          <a:srcRect/>
          <a:stretch>
            <a:fillRect/>
          </a:stretch>
        </p:blipFill>
        <p:spPr bwMode="auto">
          <a:xfrm>
            <a:off x="1" y="4941166"/>
            <a:ext cx="2555776" cy="1916833"/>
          </a:xfrm>
          <a:prstGeom prst="rect">
            <a:avLst/>
          </a:prstGeom>
          <a:noFill/>
        </p:spPr>
      </p:pic>
      <p:sp>
        <p:nvSpPr>
          <p:cNvPr id="5" name="TextBox 4"/>
          <p:cNvSpPr txBox="1"/>
          <p:nvPr/>
        </p:nvSpPr>
        <p:spPr>
          <a:xfrm>
            <a:off x="251520" y="0"/>
            <a:ext cx="5868144" cy="1200329"/>
          </a:xfrm>
          <a:prstGeom prst="rect">
            <a:avLst/>
          </a:prstGeom>
          <a:noFill/>
        </p:spPr>
        <p:txBody>
          <a:bodyPr wrap="square" rtlCol="0">
            <a:spAutoFit/>
          </a:bodyPr>
          <a:lstStyle/>
          <a:p>
            <a:r>
              <a:rPr lang="ru-RU" dirty="0" smtClean="0"/>
              <a:t>«Существует </a:t>
            </a:r>
            <a:r>
              <a:rPr lang="ru-RU" dirty="0"/>
              <a:t>подход, объединяющий в определенном смысле идеи субъективной и объективной вероятности. Он основан на понимании </a:t>
            </a:r>
            <a:r>
              <a:rPr lang="ru-RU" dirty="0" err="1"/>
              <a:t>многовариантности</a:t>
            </a:r>
            <a:r>
              <a:rPr lang="ru-RU" dirty="0"/>
              <a:t> развития общества вообще и экономики в </a:t>
            </a:r>
            <a:r>
              <a:rPr lang="ru-RU" dirty="0" smtClean="0"/>
              <a:t>частности.»</a:t>
            </a:r>
            <a:endParaRPr lang="ru-RU" dirty="0"/>
          </a:p>
        </p:txBody>
      </p:sp>
      <p:sp>
        <p:nvSpPr>
          <p:cNvPr id="6" name="TextBox 5"/>
          <p:cNvSpPr txBox="1"/>
          <p:nvPr/>
        </p:nvSpPr>
        <p:spPr>
          <a:xfrm>
            <a:off x="179512" y="1124744"/>
            <a:ext cx="6372200" cy="1200329"/>
          </a:xfrm>
          <a:prstGeom prst="rect">
            <a:avLst/>
          </a:prstGeom>
          <a:noFill/>
        </p:spPr>
        <p:txBody>
          <a:bodyPr wrap="square" rtlCol="0">
            <a:spAutoFit/>
          </a:bodyPr>
          <a:lstStyle/>
          <a:p>
            <a:r>
              <a:rPr lang="ru-RU" dirty="0" smtClean="0"/>
              <a:t>«Имеется </a:t>
            </a:r>
            <a:r>
              <a:rPr lang="ru-RU" dirty="0"/>
              <a:t>множество возможных состояний экономики и путей ее развития, наблюдаемые факты в полном своем объеме являются лишь выборкой из гипотетической генеральной совокупности, </a:t>
            </a:r>
            <a:r>
              <a:rPr lang="ru-RU" dirty="0" smtClean="0"/>
              <a:t>образованной </a:t>
            </a:r>
            <a:r>
              <a:rPr lang="ru-RU" dirty="0"/>
              <a:t>этим множеством</a:t>
            </a:r>
            <a:r>
              <a:rPr lang="ru-RU" dirty="0" smtClean="0"/>
              <a:t>.»</a:t>
            </a:r>
            <a:endParaRPr lang="ru-RU" dirty="0"/>
          </a:p>
        </p:txBody>
      </p:sp>
      <p:sp>
        <p:nvSpPr>
          <p:cNvPr id="7" name="TextBox 6"/>
          <p:cNvSpPr txBox="1"/>
          <p:nvPr/>
        </p:nvSpPr>
        <p:spPr>
          <a:xfrm>
            <a:off x="0" y="2348880"/>
            <a:ext cx="9036496" cy="369332"/>
          </a:xfrm>
          <a:prstGeom prst="rect">
            <a:avLst/>
          </a:prstGeom>
          <a:noFill/>
        </p:spPr>
        <p:txBody>
          <a:bodyPr wrap="square" rtlCol="0">
            <a:spAutoFit/>
          </a:bodyPr>
          <a:lstStyle/>
          <a:p>
            <a:r>
              <a:rPr lang="ru-RU" dirty="0" smtClean="0"/>
              <a:t>«…как </a:t>
            </a:r>
            <a:r>
              <a:rPr lang="ru-RU" dirty="0"/>
              <a:t>можно практически работать с гипотетическими генеральными </a:t>
            </a:r>
            <a:r>
              <a:rPr lang="ru-RU" dirty="0" smtClean="0"/>
              <a:t>совокупностями?»</a:t>
            </a:r>
            <a:endParaRPr lang="ru-RU" dirty="0"/>
          </a:p>
        </p:txBody>
      </p:sp>
      <p:sp>
        <p:nvSpPr>
          <p:cNvPr id="8" name="TextBox 7"/>
          <p:cNvSpPr txBox="1"/>
          <p:nvPr/>
        </p:nvSpPr>
        <p:spPr>
          <a:xfrm>
            <a:off x="1115616" y="2708920"/>
            <a:ext cx="6876256" cy="646331"/>
          </a:xfrm>
          <a:prstGeom prst="rect">
            <a:avLst/>
          </a:prstGeom>
          <a:noFill/>
        </p:spPr>
        <p:txBody>
          <a:bodyPr wrap="square" rtlCol="0">
            <a:spAutoFit/>
          </a:bodyPr>
          <a:lstStyle/>
          <a:p>
            <a:r>
              <a:rPr lang="ru-RU" dirty="0" smtClean="0"/>
              <a:t>«Современная </a:t>
            </a:r>
            <a:r>
              <a:rPr lang="ru-RU" dirty="0"/>
              <a:t>экономическая наука располагает соответствующим инструментарием: это математическое моделирование</a:t>
            </a:r>
            <a:r>
              <a:rPr lang="ru-RU" dirty="0" smtClean="0"/>
              <a:t>.»</a:t>
            </a:r>
            <a:endParaRPr lang="ru-RU" dirty="0"/>
          </a:p>
        </p:txBody>
      </p:sp>
      <p:sp>
        <p:nvSpPr>
          <p:cNvPr id="9" name="TextBox 8"/>
          <p:cNvSpPr txBox="1"/>
          <p:nvPr/>
        </p:nvSpPr>
        <p:spPr>
          <a:xfrm>
            <a:off x="0" y="3429000"/>
            <a:ext cx="9144000" cy="646331"/>
          </a:xfrm>
          <a:prstGeom prst="rect">
            <a:avLst/>
          </a:prstGeom>
          <a:noFill/>
        </p:spPr>
        <p:txBody>
          <a:bodyPr wrap="square" rtlCol="0">
            <a:spAutoFit/>
          </a:bodyPr>
          <a:lstStyle/>
          <a:p>
            <a:r>
              <a:rPr lang="ru-RU" dirty="0" smtClean="0"/>
              <a:t>«Всякая математическая </a:t>
            </a:r>
            <a:r>
              <a:rPr lang="ru-RU" dirty="0"/>
              <a:t>модель представляет бесконечное пространство </a:t>
            </a:r>
            <a:r>
              <a:rPr lang="ru-RU" dirty="0" smtClean="0"/>
              <a:t>возможных </a:t>
            </a:r>
            <a:r>
              <a:rPr lang="ru-RU" dirty="0"/>
              <a:t>состояний экономики, расчет по модели дает точку или </a:t>
            </a:r>
            <a:r>
              <a:rPr lang="ru-RU" dirty="0" smtClean="0"/>
              <a:t>траекторию </a:t>
            </a:r>
            <a:r>
              <a:rPr lang="ru-RU" dirty="0"/>
              <a:t>в этом пространстве</a:t>
            </a:r>
            <a:r>
              <a:rPr lang="ru-RU" dirty="0" smtClean="0"/>
              <a:t>.»</a:t>
            </a:r>
            <a:endParaRPr lang="ru-RU" dirty="0"/>
          </a:p>
        </p:txBody>
      </p:sp>
      <p:sp>
        <p:nvSpPr>
          <p:cNvPr id="10" name="TextBox 9"/>
          <p:cNvSpPr txBox="1"/>
          <p:nvPr/>
        </p:nvSpPr>
        <p:spPr>
          <a:xfrm>
            <a:off x="899592" y="4149080"/>
            <a:ext cx="7596336" cy="646331"/>
          </a:xfrm>
          <a:prstGeom prst="rect">
            <a:avLst/>
          </a:prstGeom>
          <a:noFill/>
        </p:spPr>
        <p:txBody>
          <a:bodyPr wrap="square" rtlCol="0">
            <a:spAutoFit/>
          </a:bodyPr>
          <a:lstStyle/>
          <a:p>
            <a:r>
              <a:rPr lang="ru-RU" dirty="0" smtClean="0"/>
              <a:t>«Модель </a:t>
            </a:r>
            <a:r>
              <a:rPr lang="ru-RU" dirty="0"/>
              <a:t>выступает инструментом </a:t>
            </a:r>
            <a:r>
              <a:rPr lang="ru-RU" dirty="0" smtClean="0"/>
              <a:t>проведения </a:t>
            </a:r>
            <a:r>
              <a:rPr lang="ru-RU" dirty="0"/>
              <a:t>экономических экспериментов почти в таком же смысле, как и в естественных науках</a:t>
            </a:r>
            <a:r>
              <a:rPr lang="ru-RU" dirty="0" smtClean="0"/>
              <a:t>.»</a:t>
            </a:r>
            <a:endParaRPr lang="ru-RU" dirty="0"/>
          </a:p>
        </p:txBody>
      </p:sp>
      <p:sp>
        <p:nvSpPr>
          <p:cNvPr id="11" name="TextBox 10"/>
          <p:cNvSpPr txBox="1"/>
          <p:nvPr/>
        </p:nvSpPr>
        <p:spPr>
          <a:xfrm>
            <a:off x="2771800" y="4941168"/>
            <a:ext cx="6372200" cy="1754326"/>
          </a:xfrm>
          <a:prstGeom prst="rect">
            <a:avLst/>
          </a:prstGeom>
          <a:noFill/>
        </p:spPr>
        <p:txBody>
          <a:bodyPr wrap="square" rtlCol="0">
            <a:spAutoFit/>
          </a:bodyPr>
          <a:lstStyle/>
          <a:p>
            <a:r>
              <a:rPr lang="ru-RU" dirty="0" smtClean="0"/>
              <a:t>«По-видимому</a:t>
            </a:r>
            <a:r>
              <a:rPr lang="ru-RU" dirty="0"/>
              <a:t>, “субъективист”, хотя бы в некоторых ситуациях, приписывая вероятности тем или иным событиям, пользуется неявно частотным подходом применительно к некоторым гипотетическим </a:t>
            </a:r>
            <a:r>
              <a:rPr lang="ru-RU" dirty="0" smtClean="0"/>
              <a:t>генеральным </a:t>
            </a:r>
            <a:r>
              <a:rPr lang="ru-RU" dirty="0"/>
              <a:t>совокупностям. При этом конструировать эти </a:t>
            </a:r>
            <a:r>
              <a:rPr lang="ru-RU" dirty="0" smtClean="0"/>
              <a:t>гипотетические </a:t>
            </a:r>
            <a:r>
              <a:rPr lang="ru-RU" dirty="0"/>
              <a:t>совокупности и работать с ними помогают ему его знания, опыт и интуиция</a:t>
            </a:r>
            <a:r>
              <a:rPr lang="ru-RU" dirty="0" smtClean="0"/>
              <a:t>.»</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taille.ru/upload/merki%281%29.jpg"/>
          <p:cNvPicPr>
            <a:picLocks noChangeAspect="1" noChangeArrowheads="1"/>
          </p:cNvPicPr>
          <p:nvPr/>
        </p:nvPicPr>
        <p:blipFill>
          <a:blip r:embed="rId2" cstate="print"/>
          <a:srcRect/>
          <a:stretch>
            <a:fillRect/>
          </a:stretch>
        </p:blipFill>
        <p:spPr bwMode="auto">
          <a:xfrm>
            <a:off x="0" y="1"/>
            <a:ext cx="2183704" cy="1772816"/>
          </a:xfrm>
          <a:prstGeom prst="rect">
            <a:avLst/>
          </a:prstGeom>
          <a:noFill/>
        </p:spPr>
      </p:pic>
      <p:sp>
        <p:nvSpPr>
          <p:cNvPr id="2" name="TextBox 1"/>
          <p:cNvSpPr txBox="1"/>
          <p:nvPr/>
        </p:nvSpPr>
        <p:spPr>
          <a:xfrm>
            <a:off x="2195736" y="73502"/>
            <a:ext cx="6948264" cy="1477328"/>
          </a:xfrm>
          <a:prstGeom prst="rect">
            <a:avLst/>
          </a:prstGeom>
          <a:noFill/>
        </p:spPr>
        <p:txBody>
          <a:bodyPr wrap="square" rtlCol="0">
            <a:spAutoFit/>
          </a:bodyPr>
          <a:lstStyle/>
          <a:p>
            <a:r>
              <a:rPr lang="ru-RU" dirty="0" smtClean="0"/>
              <a:t>«Если </a:t>
            </a:r>
            <a:r>
              <a:rPr lang="ru-RU" dirty="0"/>
              <a:t>взять Большую Советскую Энциклопедию или </a:t>
            </a:r>
            <a:r>
              <a:rPr lang="ru-RU" dirty="0" smtClean="0"/>
              <a:t>Математическую </a:t>
            </a:r>
            <a:r>
              <a:rPr lang="ru-RU" dirty="0"/>
              <a:t>Энциклопедию более позднего издания, то можно узнать, что измерение – это процесс сопоставления измеряемого явления с единицей измерения. Такое определение достаточно поверхностно, оно не раскрывает существа возникающих проблем</a:t>
            </a:r>
            <a:r>
              <a:rPr lang="ru-RU" dirty="0" smtClean="0"/>
              <a:t>.»</a:t>
            </a:r>
            <a:endParaRPr lang="ru-RU" dirty="0"/>
          </a:p>
        </p:txBody>
      </p:sp>
      <p:sp>
        <p:nvSpPr>
          <p:cNvPr id="3" name="TextBox 2"/>
          <p:cNvSpPr txBox="1"/>
          <p:nvPr/>
        </p:nvSpPr>
        <p:spPr>
          <a:xfrm>
            <a:off x="179512" y="1484784"/>
            <a:ext cx="8604448" cy="923330"/>
          </a:xfrm>
          <a:prstGeom prst="rect">
            <a:avLst/>
          </a:prstGeom>
          <a:noFill/>
        </p:spPr>
        <p:txBody>
          <a:bodyPr wrap="square" rtlCol="0">
            <a:spAutoFit/>
          </a:bodyPr>
          <a:lstStyle/>
          <a:p>
            <a:r>
              <a:rPr lang="ru-RU" dirty="0" smtClean="0"/>
              <a:t>Для экономики оно совершенно не подходит: в ней (экономике) нет таких явлений или объектов и не изобретено таких «линеек», совмещение которых позволит измерить темп роста ВВП, уровень инфляции, активы и пассивы фирмы и т.д.</a:t>
            </a:r>
            <a:endParaRPr lang="ru-RU" dirty="0"/>
          </a:p>
        </p:txBody>
      </p:sp>
      <p:sp>
        <p:nvSpPr>
          <p:cNvPr id="4" name="TextBox 3"/>
          <p:cNvSpPr txBox="1"/>
          <p:nvPr/>
        </p:nvSpPr>
        <p:spPr>
          <a:xfrm>
            <a:off x="0" y="4149080"/>
            <a:ext cx="6012160" cy="923330"/>
          </a:xfrm>
          <a:prstGeom prst="rect">
            <a:avLst/>
          </a:prstGeom>
          <a:noFill/>
        </p:spPr>
        <p:txBody>
          <a:bodyPr wrap="square" rtlCol="0">
            <a:spAutoFit/>
          </a:bodyPr>
          <a:lstStyle/>
          <a:p>
            <a:r>
              <a:rPr lang="ru-RU" dirty="0" smtClean="0"/>
              <a:t>«Измерить</a:t>
            </a:r>
            <a:r>
              <a:rPr lang="ru-RU" dirty="0"/>
              <a:t>, значит установить однозначное (гомоморфное) отображение эмпирической реляционной структуры в числовую реляционную структуру</a:t>
            </a:r>
            <a:r>
              <a:rPr lang="ru-RU" dirty="0" smtClean="0"/>
              <a:t>.»</a:t>
            </a:r>
            <a:endParaRPr lang="ru-RU" dirty="0"/>
          </a:p>
        </p:txBody>
      </p:sp>
      <p:sp>
        <p:nvSpPr>
          <p:cNvPr id="5" name="TextBox 4"/>
          <p:cNvSpPr txBox="1"/>
          <p:nvPr/>
        </p:nvSpPr>
        <p:spPr>
          <a:xfrm>
            <a:off x="395536" y="2406636"/>
            <a:ext cx="8388424" cy="923330"/>
          </a:xfrm>
          <a:prstGeom prst="rect">
            <a:avLst/>
          </a:prstGeom>
          <a:noFill/>
        </p:spPr>
        <p:txBody>
          <a:bodyPr wrap="square" rtlCol="0">
            <a:spAutoFit/>
          </a:bodyPr>
          <a:lstStyle/>
          <a:p>
            <a:r>
              <a:rPr lang="ru-RU" dirty="0" smtClean="0"/>
              <a:t>В настоящее время общепризнанной является репрезентативная теория измерения, </a:t>
            </a:r>
            <a:r>
              <a:rPr lang="ru-RU" dirty="0"/>
              <a:t>в соответствии с которой измерение есть процесс присваивания числовых выражений объекту измерения для его репрезентации (представления)</a:t>
            </a:r>
            <a:r>
              <a:rPr lang="ru-RU" dirty="0" smtClean="0"/>
              <a:t>. </a:t>
            </a:r>
            <a:endParaRPr lang="ru-RU" dirty="0"/>
          </a:p>
        </p:txBody>
      </p:sp>
      <p:sp>
        <p:nvSpPr>
          <p:cNvPr id="6" name="TextBox 5"/>
          <p:cNvSpPr txBox="1"/>
          <p:nvPr/>
        </p:nvSpPr>
        <p:spPr>
          <a:xfrm>
            <a:off x="539552" y="3293610"/>
            <a:ext cx="5688632" cy="923330"/>
          </a:xfrm>
          <a:prstGeom prst="rect">
            <a:avLst/>
          </a:prstGeom>
          <a:noFill/>
        </p:spPr>
        <p:txBody>
          <a:bodyPr wrap="square" rtlCol="0">
            <a:spAutoFit/>
          </a:bodyPr>
          <a:lstStyle/>
          <a:p>
            <a:r>
              <a:rPr lang="ru-RU" dirty="0" smtClean="0"/>
              <a:t>Приведем формальное определение, которое вытекает из теории математических моделей А.Тарского, выдающего польско-американского математика.</a:t>
            </a:r>
            <a:endParaRPr lang="ru-RU" dirty="0"/>
          </a:p>
        </p:txBody>
      </p:sp>
      <p:sp>
        <p:nvSpPr>
          <p:cNvPr id="7" name="TextBox 6"/>
          <p:cNvSpPr txBox="1"/>
          <p:nvPr/>
        </p:nvSpPr>
        <p:spPr>
          <a:xfrm>
            <a:off x="0" y="5059306"/>
            <a:ext cx="9144000" cy="1200329"/>
          </a:xfrm>
          <a:prstGeom prst="rect">
            <a:avLst/>
          </a:prstGeom>
          <a:noFill/>
        </p:spPr>
        <p:txBody>
          <a:bodyPr wrap="square" rtlCol="0">
            <a:spAutoFit/>
          </a:bodyPr>
          <a:lstStyle/>
          <a:p>
            <a:r>
              <a:rPr lang="ru-RU" dirty="0" smtClean="0"/>
              <a:t>Измерения бывают первичными и производными. Первые «</a:t>
            </a:r>
            <a:r>
              <a:rPr lang="ru-RU" dirty="0"/>
              <a:t>сводятся к проведению эмпирических операций в непосредственном контакте с измеряемым </a:t>
            </a:r>
            <a:r>
              <a:rPr lang="ru-RU" dirty="0" smtClean="0"/>
              <a:t>объектом». Вторые «</a:t>
            </a:r>
            <a:r>
              <a:rPr lang="ru-RU" dirty="0"/>
              <a:t>связаны с проведением вычислительных операций над первично измеренными </a:t>
            </a:r>
            <a:r>
              <a:rPr lang="ru-RU" dirty="0" smtClean="0"/>
              <a:t>величинами».  </a:t>
            </a:r>
            <a:endParaRPr lang="ru-RU" dirty="0"/>
          </a:p>
        </p:txBody>
      </p:sp>
      <p:pic>
        <p:nvPicPr>
          <p:cNvPr id="21506" name="Picture 2" descr="Alfred Tarski.jpeg"/>
          <p:cNvPicPr>
            <a:picLocks noChangeAspect="1" noChangeArrowheads="1"/>
          </p:cNvPicPr>
          <p:nvPr/>
        </p:nvPicPr>
        <p:blipFill>
          <a:blip r:embed="rId3" cstate="print"/>
          <a:srcRect/>
          <a:stretch>
            <a:fillRect/>
          </a:stretch>
        </p:blipFill>
        <p:spPr bwMode="auto">
          <a:xfrm>
            <a:off x="6372200" y="3356992"/>
            <a:ext cx="2381250" cy="1647825"/>
          </a:xfrm>
          <a:prstGeom prst="rect">
            <a:avLst/>
          </a:prstGeom>
          <a:noFill/>
        </p:spPr>
      </p:pic>
      <p:sp>
        <p:nvSpPr>
          <p:cNvPr id="10" name="TextBox 9"/>
          <p:cNvSpPr txBox="1"/>
          <p:nvPr/>
        </p:nvSpPr>
        <p:spPr>
          <a:xfrm>
            <a:off x="7740352" y="4077072"/>
            <a:ext cx="1080120" cy="738664"/>
          </a:xfrm>
          <a:prstGeom prst="rect">
            <a:avLst/>
          </a:prstGeom>
          <a:noFill/>
        </p:spPr>
        <p:txBody>
          <a:bodyPr wrap="square" rtlCol="0">
            <a:spAutoFit/>
          </a:bodyPr>
          <a:lstStyle/>
          <a:p>
            <a:pPr algn="ctr"/>
            <a:r>
              <a:rPr lang="ru-RU" sz="1400" b="1" dirty="0" smtClean="0">
                <a:solidFill>
                  <a:schemeClr val="bg1"/>
                </a:solidFill>
              </a:rPr>
              <a:t>Альфред Тарский</a:t>
            </a:r>
          </a:p>
          <a:p>
            <a:pPr algn="ctr"/>
            <a:r>
              <a:rPr lang="ru-RU" sz="1400" b="1" dirty="0" smtClean="0">
                <a:solidFill>
                  <a:schemeClr val="bg1"/>
                </a:solidFill>
              </a:rPr>
              <a:t>(1901-1983)</a:t>
            </a:r>
            <a:endParaRPr lang="ru-RU" sz="1400" b="1" dirty="0">
              <a:solidFill>
                <a:schemeClr val="bg1"/>
              </a:solidFill>
            </a:endParaRPr>
          </a:p>
        </p:txBody>
      </p:sp>
      <p:sp>
        <p:nvSpPr>
          <p:cNvPr id="11" name="TextBox 10"/>
          <p:cNvSpPr txBox="1"/>
          <p:nvPr/>
        </p:nvSpPr>
        <p:spPr>
          <a:xfrm>
            <a:off x="1907704" y="5934670"/>
            <a:ext cx="5904656" cy="923330"/>
          </a:xfrm>
          <a:prstGeom prst="rect">
            <a:avLst/>
          </a:prstGeom>
          <a:noFill/>
        </p:spPr>
        <p:txBody>
          <a:bodyPr wrap="square" rtlCol="0">
            <a:spAutoFit/>
          </a:bodyPr>
          <a:lstStyle/>
          <a:p>
            <a:r>
              <a:rPr lang="ru-RU" dirty="0" smtClean="0"/>
              <a:t>Экономические измерения всегда производны, являются результатом некоторой «свертки» результатов первичных измерений, не имеющих экономического характера.</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25392</TotalTime>
  <Words>3653</Words>
  <Application>Microsoft Office PowerPoint</Application>
  <PresentationFormat>Экран (4:3)</PresentationFormat>
  <Paragraphs>282</Paragraphs>
  <Slides>22</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22</vt:i4>
      </vt:variant>
    </vt:vector>
  </HeadingPairs>
  <TitlesOfParts>
    <vt:vector size="25" baseType="lpstr">
      <vt:lpstr>Тема Office</vt:lpstr>
      <vt:lpstr>Слайд</vt:lpstr>
      <vt:lpstr>MathType 6.0 Equation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Эффекты фактических межрегиональных взаимодействий (1987 г., % к непроизводственному потреблению республик)</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Suslov</dc:creator>
  <cp:lastModifiedBy>Suslov</cp:lastModifiedBy>
  <cp:revision>52</cp:revision>
  <dcterms:created xsi:type="dcterms:W3CDTF">2015-07-27T12:06:54Z</dcterms:created>
  <dcterms:modified xsi:type="dcterms:W3CDTF">2015-10-19T02:53:29Z</dcterms:modified>
</cp:coreProperties>
</file>