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notesMasterIdLst>
    <p:notesMasterId r:id="rId22"/>
  </p:notesMasterIdLst>
  <p:handoutMasterIdLst>
    <p:handoutMasterId r:id="rId23"/>
  </p:handoutMasterIdLst>
  <p:sldIdLst>
    <p:sldId id="393" r:id="rId2"/>
    <p:sldId id="392" r:id="rId3"/>
    <p:sldId id="395" r:id="rId4"/>
    <p:sldId id="388" r:id="rId5"/>
    <p:sldId id="391" r:id="rId6"/>
    <p:sldId id="368" r:id="rId7"/>
    <p:sldId id="369" r:id="rId8"/>
    <p:sldId id="370" r:id="rId9"/>
    <p:sldId id="371" r:id="rId10"/>
    <p:sldId id="374" r:id="rId11"/>
    <p:sldId id="375" r:id="rId12"/>
    <p:sldId id="376" r:id="rId13"/>
    <p:sldId id="397" r:id="rId14"/>
    <p:sldId id="385" r:id="rId15"/>
    <p:sldId id="386" r:id="rId16"/>
    <p:sldId id="396" r:id="rId17"/>
    <p:sldId id="380" r:id="rId18"/>
    <p:sldId id="344" r:id="rId19"/>
    <p:sldId id="324" r:id="rId20"/>
    <p:sldId id="337" r:id="rId21"/>
  </p:sldIdLst>
  <p:sldSz cx="9144000" cy="5143500" type="screen16x9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63300"/>
    <a:srgbClr val="99CCFF"/>
    <a:srgbClr val="3399FF"/>
    <a:srgbClr val="0066FF"/>
    <a:srgbClr val="000099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7" autoAdjust="0"/>
    <p:restoredTop sz="94706" autoAdjust="0"/>
  </p:normalViewPr>
  <p:slideViewPr>
    <p:cSldViewPr>
      <p:cViewPr varScale="1">
        <p:scale>
          <a:sx n="130" d="100"/>
          <a:sy n="130" d="100"/>
        </p:scale>
        <p:origin x="-90" y="-61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8" y="116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16447-1627-47CF-B2B1-5DB723CBFA5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01426D-A6BA-4FB2-9842-5D9ED72310E9}">
      <dgm:prSet phldrT="[Текст]"/>
      <dgm:spPr/>
      <dgm:t>
        <a:bodyPr/>
        <a:lstStyle/>
        <a:p>
          <a:r>
            <a:rPr lang="ru-RU" b="1" dirty="0" smtClean="0"/>
            <a:t>1</a:t>
          </a:r>
          <a:endParaRPr lang="ru-RU" b="1" dirty="0"/>
        </a:p>
      </dgm:t>
    </dgm:pt>
    <dgm:pt modelId="{565C3A4B-AB41-4AEF-A7AC-06CD512342F8}" type="parTrans" cxnId="{09E4487C-08F0-45F4-A13A-EE5FF6577344}">
      <dgm:prSet/>
      <dgm:spPr/>
      <dgm:t>
        <a:bodyPr/>
        <a:lstStyle/>
        <a:p>
          <a:endParaRPr lang="ru-RU" b="1"/>
        </a:p>
      </dgm:t>
    </dgm:pt>
    <dgm:pt modelId="{A24F2F78-3688-4C9F-AD52-7A88E2501570}" type="sibTrans" cxnId="{09E4487C-08F0-45F4-A13A-EE5FF6577344}">
      <dgm:prSet/>
      <dgm:spPr/>
      <dgm:t>
        <a:bodyPr/>
        <a:lstStyle/>
        <a:p>
          <a:endParaRPr lang="ru-RU" b="1"/>
        </a:p>
      </dgm:t>
    </dgm:pt>
    <dgm:pt modelId="{4184AE4C-4C9C-4C07-978F-C5EAFF57DD4F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ХАРАКТЕРИСТИКА МЕЖОТРАСЛЕВЫХ СВЯЗЕЙ И ПРОПОРЦИЙ ЭКОНОМИКИ</a:t>
          </a:r>
          <a:endParaRPr lang="ru-RU" b="1" dirty="0">
            <a:solidFill>
              <a:srgbClr val="000099"/>
            </a:solidFill>
          </a:endParaRPr>
        </a:p>
      </dgm:t>
    </dgm:pt>
    <dgm:pt modelId="{C0115ACC-A80D-43CB-B7E7-0BA033EC511B}" type="parTrans" cxnId="{63F8CE1C-7AA0-4DE0-B378-186E37693000}">
      <dgm:prSet/>
      <dgm:spPr/>
      <dgm:t>
        <a:bodyPr/>
        <a:lstStyle/>
        <a:p>
          <a:endParaRPr lang="ru-RU" b="1"/>
        </a:p>
      </dgm:t>
    </dgm:pt>
    <dgm:pt modelId="{DB40052B-7ADA-48A3-BB03-C728173ED5E3}" type="sibTrans" cxnId="{63F8CE1C-7AA0-4DE0-B378-186E37693000}">
      <dgm:prSet/>
      <dgm:spPr/>
      <dgm:t>
        <a:bodyPr/>
        <a:lstStyle/>
        <a:p>
          <a:endParaRPr lang="ru-RU" b="1"/>
        </a:p>
      </dgm:t>
    </dgm:pt>
    <dgm:pt modelId="{C71C8D37-437A-4F7A-B3C6-3F5546EA40D3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2</a:t>
          </a:r>
          <a:endParaRPr lang="ru-RU" b="1" dirty="0">
            <a:solidFill>
              <a:schemeClr val="bg1"/>
            </a:solidFill>
          </a:endParaRPr>
        </a:p>
      </dgm:t>
    </dgm:pt>
    <dgm:pt modelId="{B4E13F69-CC9C-4CE8-82C4-F540F56AB473}" type="parTrans" cxnId="{96063D09-5A36-461B-909E-1D6A83AD609B}">
      <dgm:prSet/>
      <dgm:spPr/>
      <dgm:t>
        <a:bodyPr/>
        <a:lstStyle/>
        <a:p>
          <a:endParaRPr lang="ru-RU" b="1"/>
        </a:p>
      </dgm:t>
    </dgm:pt>
    <dgm:pt modelId="{F8CEA8AC-C5F5-4ABE-879C-F2D877CB2E48}" type="sibTrans" cxnId="{96063D09-5A36-461B-909E-1D6A83AD609B}">
      <dgm:prSet/>
      <dgm:spPr/>
      <dgm:t>
        <a:bodyPr/>
        <a:lstStyle/>
        <a:p>
          <a:endParaRPr lang="ru-RU" b="1"/>
        </a:p>
      </dgm:t>
    </dgm:pt>
    <dgm:pt modelId="{26BED320-D130-48A1-93AC-4A6549AE4469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УТОЧНЕНИЕ ПАРАМЕТРОВ НЕНАБЛЮДАЕМОЙ ЭКОНОМИКИ</a:t>
          </a:r>
          <a:endParaRPr lang="ru-RU" b="1" dirty="0">
            <a:solidFill>
              <a:srgbClr val="000099"/>
            </a:solidFill>
          </a:endParaRPr>
        </a:p>
      </dgm:t>
    </dgm:pt>
    <dgm:pt modelId="{6A4EFAF5-A855-4E45-A25A-1B742F106B53}" type="parTrans" cxnId="{05D2E4A7-59E9-47C8-8CC3-72919C7E5938}">
      <dgm:prSet/>
      <dgm:spPr/>
      <dgm:t>
        <a:bodyPr/>
        <a:lstStyle/>
        <a:p>
          <a:endParaRPr lang="ru-RU" b="1"/>
        </a:p>
      </dgm:t>
    </dgm:pt>
    <dgm:pt modelId="{0D236F1B-D91E-494B-8886-7DEDB4C541ED}" type="sibTrans" cxnId="{05D2E4A7-59E9-47C8-8CC3-72919C7E5938}">
      <dgm:prSet/>
      <dgm:spPr/>
      <dgm:t>
        <a:bodyPr/>
        <a:lstStyle/>
        <a:p>
          <a:endParaRPr lang="ru-RU" b="1"/>
        </a:p>
      </dgm:t>
    </dgm:pt>
    <dgm:pt modelId="{F5ACB95A-97FA-4FE2-B771-D6A8F14F0CAD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3</a:t>
          </a:r>
          <a:endParaRPr lang="ru-RU" b="1" dirty="0">
            <a:solidFill>
              <a:schemeClr val="bg1"/>
            </a:solidFill>
          </a:endParaRPr>
        </a:p>
      </dgm:t>
    </dgm:pt>
    <dgm:pt modelId="{9D539714-31ED-4A01-A0ED-B1D664D17CBC}" type="parTrans" cxnId="{7C36F2B3-578D-4F83-9EE4-3EDAEB717E79}">
      <dgm:prSet/>
      <dgm:spPr/>
      <dgm:t>
        <a:bodyPr/>
        <a:lstStyle/>
        <a:p>
          <a:endParaRPr lang="ru-RU" b="1"/>
        </a:p>
      </dgm:t>
    </dgm:pt>
    <dgm:pt modelId="{63FA4294-151F-4497-8AEF-9A03F06061A0}" type="sibTrans" cxnId="{7C36F2B3-578D-4F83-9EE4-3EDAEB717E79}">
      <dgm:prSet/>
      <dgm:spPr/>
      <dgm:t>
        <a:bodyPr/>
        <a:lstStyle/>
        <a:p>
          <a:endParaRPr lang="ru-RU" b="1"/>
        </a:p>
      </dgm:t>
    </dgm:pt>
    <dgm:pt modelId="{AAC1916C-4870-4E50-83EF-42D96E39AD4E}">
      <dgm:prSet phldrT="[Текст]"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УТОЧНЕНИЕ ПОКАЗАТЕЛЕЙ СИСТЕМЫ НАЦИОНАЛЬНЫХ СЧЕТОВ, ВВП И ЕГО ДИНАМИКИ</a:t>
          </a:r>
          <a:endParaRPr lang="ru-RU" b="1" dirty="0">
            <a:solidFill>
              <a:srgbClr val="000099"/>
            </a:solidFill>
          </a:endParaRPr>
        </a:p>
      </dgm:t>
    </dgm:pt>
    <dgm:pt modelId="{D71BF06D-043C-4457-99E9-F072B9CE27FC}" type="parTrans" cxnId="{4C3598D4-AADE-4E57-BD01-24D80A71EC41}">
      <dgm:prSet/>
      <dgm:spPr/>
      <dgm:t>
        <a:bodyPr/>
        <a:lstStyle/>
        <a:p>
          <a:endParaRPr lang="ru-RU" b="1"/>
        </a:p>
      </dgm:t>
    </dgm:pt>
    <dgm:pt modelId="{6E97D2A3-703C-46FF-9FBF-B110EDFC6216}" type="sibTrans" cxnId="{4C3598D4-AADE-4E57-BD01-24D80A71EC41}">
      <dgm:prSet/>
      <dgm:spPr/>
      <dgm:t>
        <a:bodyPr/>
        <a:lstStyle/>
        <a:p>
          <a:endParaRPr lang="ru-RU" b="1"/>
        </a:p>
      </dgm:t>
    </dgm:pt>
    <dgm:pt modelId="{C2A57955-D7F1-4E82-A83D-53CFF9B8198A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4</a:t>
          </a:r>
          <a:endParaRPr lang="ru-RU" b="1" dirty="0">
            <a:solidFill>
              <a:schemeClr val="bg1"/>
            </a:solidFill>
          </a:endParaRPr>
        </a:p>
      </dgm:t>
    </dgm:pt>
    <dgm:pt modelId="{D4777684-AADF-4F80-8270-6E99DFA5CAE3}" type="parTrans" cxnId="{32FEDD62-07A8-4243-A6C3-394543014FC4}">
      <dgm:prSet/>
      <dgm:spPr/>
      <dgm:t>
        <a:bodyPr/>
        <a:lstStyle/>
        <a:p>
          <a:endParaRPr lang="ru-RU" b="1"/>
        </a:p>
      </dgm:t>
    </dgm:pt>
    <dgm:pt modelId="{8061F2CB-34EC-4D1F-9BE4-EEDF70BC01C5}" type="sibTrans" cxnId="{32FEDD62-07A8-4243-A6C3-394543014FC4}">
      <dgm:prSet/>
      <dgm:spPr/>
      <dgm:t>
        <a:bodyPr/>
        <a:lstStyle/>
        <a:p>
          <a:endParaRPr lang="ru-RU" b="1"/>
        </a:p>
      </dgm:t>
    </dgm:pt>
    <dgm:pt modelId="{230AED7E-F718-4809-B388-B727583CABAC}">
      <dgm:prSet/>
      <dgm:spPr/>
      <dgm:t>
        <a:bodyPr/>
        <a:lstStyle/>
        <a:p>
          <a:r>
            <a:rPr lang="ru-RU" b="1" dirty="0" smtClean="0">
              <a:solidFill>
                <a:srgbClr val="000099"/>
              </a:solidFill>
            </a:rPr>
            <a:t>ИНВЕНТАРИЗАЦИЯ ПРИМЕНЯЕМОЙ МЕТОДОЛОГИИ И КЛАССИФИКАЦИОННЫХ ГРУППИРОВОК</a:t>
          </a:r>
          <a:endParaRPr lang="ru-RU" b="1" dirty="0">
            <a:solidFill>
              <a:srgbClr val="000099"/>
            </a:solidFill>
          </a:endParaRPr>
        </a:p>
      </dgm:t>
    </dgm:pt>
    <dgm:pt modelId="{FE1A149A-59A0-43FE-97C1-2CEA5860F836}" type="parTrans" cxnId="{1E7E7D8B-A47C-433A-BC21-33E12E8F357D}">
      <dgm:prSet/>
      <dgm:spPr/>
      <dgm:t>
        <a:bodyPr/>
        <a:lstStyle/>
        <a:p>
          <a:endParaRPr lang="ru-RU" b="1"/>
        </a:p>
      </dgm:t>
    </dgm:pt>
    <dgm:pt modelId="{508A5B95-476D-4118-B927-645BD71E2932}" type="sibTrans" cxnId="{1E7E7D8B-A47C-433A-BC21-33E12E8F357D}">
      <dgm:prSet/>
      <dgm:spPr/>
      <dgm:t>
        <a:bodyPr/>
        <a:lstStyle/>
        <a:p>
          <a:endParaRPr lang="ru-RU" b="1"/>
        </a:p>
      </dgm:t>
    </dgm:pt>
    <dgm:pt modelId="{1411BD98-9E57-43B0-9462-E1135005ABC4}" type="pres">
      <dgm:prSet presAssocID="{14516447-1627-47CF-B2B1-5DB723CBFA5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D076E0-EF3E-4C70-9271-F39F21C0CFF0}" type="pres">
      <dgm:prSet presAssocID="{CE01426D-A6BA-4FB2-9842-5D9ED72310E9}" presName="composite" presStyleCnt="0"/>
      <dgm:spPr/>
    </dgm:pt>
    <dgm:pt modelId="{14E5EE09-083C-4B0F-AE3E-C201608DF304}" type="pres">
      <dgm:prSet presAssocID="{CE01426D-A6BA-4FB2-9842-5D9ED72310E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D1837-7AD4-41F6-9650-E5A97D6B2797}" type="pres">
      <dgm:prSet presAssocID="{CE01426D-A6BA-4FB2-9842-5D9ED72310E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5608B1-64E1-4378-8FFC-BE520048F494}" type="pres">
      <dgm:prSet presAssocID="{A24F2F78-3688-4C9F-AD52-7A88E2501570}" presName="sp" presStyleCnt="0"/>
      <dgm:spPr/>
    </dgm:pt>
    <dgm:pt modelId="{8B5785A3-A06C-462D-A25C-7259D4AB696A}" type="pres">
      <dgm:prSet presAssocID="{C71C8D37-437A-4F7A-B3C6-3F5546EA40D3}" presName="composite" presStyleCnt="0"/>
      <dgm:spPr/>
    </dgm:pt>
    <dgm:pt modelId="{DFC45F31-A38F-4C31-B412-3E686231005E}" type="pres">
      <dgm:prSet presAssocID="{C71C8D37-437A-4F7A-B3C6-3F5546EA40D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7D7A44-4D9D-4EA0-A27C-DC4E663EFB50}" type="pres">
      <dgm:prSet presAssocID="{C71C8D37-437A-4F7A-B3C6-3F5546EA40D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3C779-95AC-45DC-976F-35ACD0AB864F}" type="pres">
      <dgm:prSet presAssocID="{F8CEA8AC-C5F5-4ABE-879C-F2D877CB2E48}" presName="sp" presStyleCnt="0"/>
      <dgm:spPr/>
    </dgm:pt>
    <dgm:pt modelId="{B3C8FF6C-6AF3-4E22-9C60-E769813D28C4}" type="pres">
      <dgm:prSet presAssocID="{F5ACB95A-97FA-4FE2-B771-D6A8F14F0CAD}" presName="composite" presStyleCnt="0"/>
      <dgm:spPr/>
    </dgm:pt>
    <dgm:pt modelId="{5011C76E-D5D3-4AEE-967B-3A3CEBBDE6F8}" type="pres">
      <dgm:prSet presAssocID="{F5ACB95A-97FA-4FE2-B771-D6A8F14F0CA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422487-E0F6-45E3-92D5-FB7C6BD7F0AE}" type="pres">
      <dgm:prSet presAssocID="{F5ACB95A-97FA-4FE2-B771-D6A8F14F0CA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6E0AA-B352-4130-BCD8-F60EDDD44154}" type="pres">
      <dgm:prSet presAssocID="{63FA4294-151F-4497-8AEF-9A03F06061A0}" presName="sp" presStyleCnt="0"/>
      <dgm:spPr/>
    </dgm:pt>
    <dgm:pt modelId="{F553CDE2-4EB0-4357-9930-DA526BA97B14}" type="pres">
      <dgm:prSet presAssocID="{C2A57955-D7F1-4E82-A83D-53CFF9B8198A}" presName="composite" presStyleCnt="0"/>
      <dgm:spPr/>
    </dgm:pt>
    <dgm:pt modelId="{8E61324A-26D7-418A-8C83-01D1957CEE4E}" type="pres">
      <dgm:prSet presAssocID="{C2A57955-D7F1-4E82-A83D-53CFF9B8198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643016-7449-48F3-B135-8C656EEBB2BA}" type="pres">
      <dgm:prSet presAssocID="{C2A57955-D7F1-4E82-A83D-53CFF9B8198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6063D09-5A36-461B-909E-1D6A83AD609B}" srcId="{14516447-1627-47CF-B2B1-5DB723CBFA53}" destId="{C71C8D37-437A-4F7A-B3C6-3F5546EA40D3}" srcOrd="1" destOrd="0" parTransId="{B4E13F69-CC9C-4CE8-82C4-F540F56AB473}" sibTransId="{F8CEA8AC-C5F5-4ABE-879C-F2D877CB2E48}"/>
    <dgm:cxn modelId="{09E4487C-08F0-45F4-A13A-EE5FF6577344}" srcId="{14516447-1627-47CF-B2B1-5DB723CBFA53}" destId="{CE01426D-A6BA-4FB2-9842-5D9ED72310E9}" srcOrd="0" destOrd="0" parTransId="{565C3A4B-AB41-4AEF-A7AC-06CD512342F8}" sibTransId="{A24F2F78-3688-4C9F-AD52-7A88E2501570}"/>
    <dgm:cxn modelId="{C645849F-1FF4-479E-9EC0-A696E6835970}" type="presOf" srcId="{14516447-1627-47CF-B2B1-5DB723CBFA53}" destId="{1411BD98-9E57-43B0-9462-E1135005ABC4}" srcOrd="0" destOrd="0" presId="urn:microsoft.com/office/officeart/2005/8/layout/chevron2"/>
    <dgm:cxn modelId="{FD8448E5-66C0-45DD-B57F-6AA49F6A4C1F}" type="presOf" srcId="{230AED7E-F718-4809-B388-B727583CABAC}" destId="{A3643016-7449-48F3-B135-8C656EEBB2BA}" srcOrd="0" destOrd="0" presId="urn:microsoft.com/office/officeart/2005/8/layout/chevron2"/>
    <dgm:cxn modelId="{65D7DB8C-46F2-4653-A4F3-DBB6CFC7D3D0}" type="presOf" srcId="{4184AE4C-4C9C-4C07-978F-C5EAFF57DD4F}" destId="{0CDD1837-7AD4-41F6-9650-E5A97D6B2797}" srcOrd="0" destOrd="0" presId="urn:microsoft.com/office/officeart/2005/8/layout/chevron2"/>
    <dgm:cxn modelId="{32FEDD62-07A8-4243-A6C3-394543014FC4}" srcId="{14516447-1627-47CF-B2B1-5DB723CBFA53}" destId="{C2A57955-D7F1-4E82-A83D-53CFF9B8198A}" srcOrd="3" destOrd="0" parTransId="{D4777684-AADF-4F80-8270-6E99DFA5CAE3}" sibTransId="{8061F2CB-34EC-4D1F-9BE4-EEDF70BC01C5}"/>
    <dgm:cxn modelId="{72E77E7E-9CAB-45AE-BB09-AC0BB059BCC3}" type="presOf" srcId="{AAC1916C-4870-4E50-83EF-42D96E39AD4E}" destId="{11422487-E0F6-45E3-92D5-FB7C6BD7F0AE}" srcOrd="0" destOrd="0" presId="urn:microsoft.com/office/officeart/2005/8/layout/chevron2"/>
    <dgm:cxn modelId="{E59BE158-6887-4576-9D8C-6F363D3AB5CC}" type="presOf" srcId="{C2A57955-D7F1-4E82-A83D-53CFF9B8198A}" destId="{8E61324A-26D7-418A-8C83-01D1957CEE4E}" srcOrd="0" destOrd="0" presId="urn:microsoft.com/office/officeart/2005/8/layout/chevron2"/>
    <dgm:cxn modelId="{1E7E7D8B-A47C-433A-BC21-33E12E8F357D}" srcId="{C2A57955-D7F1-4E82-A83D-53CFF9B8198A}" destId="{230AED7E-F718-4809-B388-B727583CABAC}" srcOrd="0" destOrd="0" parTransId="{FE1A149A-59A0-43FE-97C1-2CEA5860F836}" sibTransId="{508A5B95-476D-4118-B927-645BD71E2932}"/>
    <dgm:cxn modelId="{D8D39AB9-1028-4688-A941-29AA8BB56FDC}" type="presOf" srcId="{26BED320-D130-48A1-93AC-4A6549AE4469}" destId="{397D7A44-4D9D-4EA0-A27C-DC4E663EFB50}" srcOrd="0" destOrd="0" presId="urn:microsoft.com/office/officeart/2005/8/layout/chevron2"/>
    <dgm:cxn modelId="{4C3598D4-AADE-4E57-BD01-24D80A71EC41}" srcId="{F5ACB95A-97FA-4FE2-B771-D6A8F14F0CAD}" destId="{AAC1916C-4870-4E50-83EF-42D96E39AD4E}" srcOrd="0" destOrd="0" parTransId="{D71BF06D-043C-4457-99E9-F072B9CE27FC}" sibTransId="{6E97D2A3-703C-46FF-9FBF-B110EDFC6216}"/>
    <dgm:cxn modelId="{88502BEF-FF25-4F42-AD79-B6C6C330A926}" type="presOf" srcId="{C71C8D37-437A-4F7A-B3C6-3F5546EA40D3}" destId="{DFC45F31-A38F-4C31-B412-3E686231005E}" srcOrd="0" destOrd="0" presId="urn:microsoft.com/office/officeart/2005/8/layout/chevron2"/>
    <dgm:cxn modelId="{63F8CE1C-7AA0-4DE0-B378-186E37693000}" srcId="{CE01426D-A6BA-4FB2-9842-5D9ED72310E9}" destId="{4184AE4C-4C9C-4C07-978F-C5EAFF57DD4F}" srcOrd="0" destOrd="0" parTransId="{C0115ACC-A80D-43CB-B7E7-0BA033EC511B}" sibTransId="{DB40052B-7ADA-48A3-BB03-C728173ED5E3}"/>
    <dgm:cxn modelId="{E56D4C7A-CF16-400D-B304-61E678EB1B23}" type="presOf" srcId="{CE01426D-A6BA-4FB2-9842-5D9ED72310E9}" destId="{14E5EE09-083C-4B0F-AE3E-C201608DF304}" srcOrd="0" destOrd="0" presId="urn:microsoft.com/office/officeart/2005/8/layout/chevron2"/>
    <dgm:cxn modelId="{7C36F2B3-578D-4F83-9EE4-3EDAEB717E79}" srcId="{14516447-1627-47CF-B2B1-5DB723CBFA53}" destId="{F5ACB95A-97FA-4FE2-B771-D6A8F14F0CAD}" srcOrd="2" destOrd="0" parTransId="{9D539714-31ED-4A01-A0ED-B1D664D17CBC}" sibTransId="{63FA4294-151F-4497-8AEF-9A03F06061A0}"/>
    <dgm:cxn modelId="{05D2E4A7-59E9-47C8-8CC3-72919C7E5938}" srcId="{C71C8D37-437A-4F7A-B3C6-3F5546EA40D3}" destId="{26BED320-D130-48A1-93AC-4A6549AE4469}" srcOrd="0" destOrd="0" parTransId="{6A4EFAF5-A855-4E45-A25A-1B742F106B53}" sibTransId="{0D236F1B-D91E-494B-8886-7DEDB4C541ED}"/>
    <dgm:cxn modelId="{07252C7A-9302-4421-B22B-7166F5D452AA}" type="presOf" srcId="{F5ACB95A-97FA-4FE2-B771-D6A8F14F0CAD}" destId="{5011C76E-D5D3-4AEE-967B-3A3CEBBDE6F8}" srcOrd="0" destOrd="0" presId="urn:microsoft.com/office/officeart/2005/8/layout/chevron2"/>
    <dgm:cxn modelId="{4711DB5A-0893-4801-A267-A9BE548B53A9}" type="presParOf" srcId="{1411BD98-9E57-43B0-9462-E1135005ABC4}" destId="{DDD076E0-EF3E-4C70-9271-F39F21C0CFF0}" srcOrd="0" destOrd="0" presId="urn:microsoft.com/office/officeart/2005/8/layout/chevron2"/>
    <dgm:cxn modelId="{986123DA-5BB5-402D-98FA-508B75FB67BB}" type="presParOf" srcId="{DDD076E0-EF3E-4C70-9271-F39F21C0CFF0}" destId="{14E5EE09-083C-4B0F-AE3E-C201608DF304}" srcOrd="0" destOrd="0" presId="urn:microsoft.com/office/officeart/2005/8/layout/chevron2"/>
    <dgm:cxn modelId="{EC74809D-7A7D-46B0-BF1B-4D9D61BCF36F}" type="presParOf" srcId="{DDD076E0-EF3E-4C70-9271-F39F21C0CFF0}" destId="{0CDD1837-7AD4-41F6-9650-E5A97D6B2797}" srcOrd="1" destOrd="0" presId="urn:microsoft.com/office/officeart/2005/8/layout/chevron2"/>
    <dgm:cxn modelId="{E7C42717-8AED-4A42-91B4-AB6EDCC91B1E}" type="presParOf" srcId="{1411BD98-9E57-43B0-9462-E1135005ABC4}" destId="{9F5608B1-64E1-4378-8FFC-BE520048F494}" srcOrd="1" destOrd="0" presId="urn:microsoft.com/office/officeart/2005/8/layout/chevron2"/>
    <dgm:cxn modelId="{3A14CDBD-BF6C-4EFC-8C0D-210F04C4328F}" type="presParOf" srcId="{1411BD98-9E57-43B0-9462-E1135005ABC4}" destId="{8B5785A3-A06C-462D-A25C-7259D4AB696A}" srcOrd="2" destOrd="0" presId="urn:microsoft.com/office/officeart/2005/8/layout/chevron2"/>
    <dgm:cxn modelId="{12D6AC05-9421-44B7-B02B-20936E9EED60}" type="presParOf" srcId="{8B5785A3-A06C-462D-A25C-7259D4AB696A}" destId="{DFC45F31-A38F-4C31-B412-3E686231005E}" srcOrd="0" destOrd="0" presId="urn:microsoft.com/office/officeart/2005/8/layout/chevron2"/>
    <dgm:cxn modelId="{82274898-E968-481A-8C4E-C395A7AE98AB}" type="presParOf" srcId="{8B5785A3-A06C-462D-A25C-7259D4AB696A}" destId="{397D7A44-4D9D-4EA0-A27C-DC4E663EFB50}" srcOrd="1" destOrd="0" presId="urn:microsoft.com/office/officeart/2005/8/layout/chevron2"/>
    <dgm:cxn modelId="{6C3D505D-D9D5-43D6-A259-868B8BCDA9E6}" type="presParOf" srcId="{1411BD98-9E57-43B0-9462-E1135005ABC4}" destId="{A353C779-95AC-45DC-976F-35ACD0AB864F}" srcOrd="3" destOrd="0" presId="urn:microsoft.com/office/officeart/2005/8/layout/chevron2"/>
    <dgm:cxn modelId="{4115DCEA-1714-414E-B781-CA0D53FE555F}" type="presParOf" srcId="{1411BD98-9E57-43B0-9462-E1135005ABC4}" destId="{B3C8FF6C-6AF3-4E22-9C60-E769813D28C4}" srcOrd="4" destOrd="0" presId="urn:microsoft.com/office/officeart/2005/8/layout/chevron2"/>
    <dgm:cxn modelId="{6E297780-D5CA-4E4A-B0BA-340F08244949}" type="presParOf" srcId="{B3C8FF6C-6AF3-4E22-9C60-E769813D28C4}" destId="{5011C76E-D5D3-4AEE-967B-3A3CEBBDE6F8}" srcOrd="0" destOrd="0" presId="urn:microsoft.com/office/officeart/2005/8/layout/chevron2"/>
    <dgm:cxn modelId="{FB87B201-AB23-4E1C-BFD1-27173D763892}" type="presParOf" srcId="{B3C8FF6C-6AF3-4E22-9C60-E769813D28C4}" destId="{11422487-E0F6-45E3-92D5-FB7C6BD7F0AE}" srcOrd="1" destOrd="0" presId="urn:microsoft.com/office/officeart/2005/8/layout/chevron2"/>
    <dgm:cxn modelId="{72F3C2C8-ECC6-44FF-9B38-9E201174405F}" type="presParOf" srcId="{1411BD98-9E57-43B0-9462-E1135005ABC4}" destId="{0246E0AA-B352-4130-BCD8-F60EDDD44154}" srcOrd="5" destOrd="0" presId="urn:microsoft.com/office/officeart/2005/8/layout/chevron2"/>
    <dgm:cxn modelId="{3B180830-1925-4E6E-97D8-52F6687046A6}" type="presParOf" srcId="{1411BD98-9E57-43B0-9462-E1135005ABC4}" destId="{F553CDE2-4EB0-4357-9930-DA526BA97B14}" srcOrd="6" destOrd="0" presId="urn:microsoft.com/office/officeart/2005/8/layout/chevron2"/>
    <dgm:cxn modelId="{D70D0A3B-B5C1-4A5D-99DA-33A70A02D1FD}" type="presParOf" srcId="{F553CDE2-4EB0-4357-9930-DA526BA97B14}" destId="{8E61324A-26D7-418A-8C83-01D1957CEE4E}" srcOrd="0" destOrd="0" presId="urn:microsoft.com/office/officeart/2005/8/layout/chevron2"/>
    <dgm:cxn modelId="{5DC0B7C6-A920-4967-98BE-9B800E0AB14C}" type="presParOf" srcId="{F553CDE2-4EB0-4357-9930-DA526BA97B14}" destId="{A3643016-7449-48F3-B135-8C656EEBB2B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0C00D-4787-4484-A629-1B23F5F0D635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58CE6A-1EED-47E5-8DF9-9ED87D36ED00}">
      <dgm:prSet phldrT="[Текст]" custT="1"/>
      <dgm:spPr>
        <a:gradFill rotWithShape="0">
          <a:gsLst>
            <a:gs pos="81259">
              <a:srgbClr val="99CCFF"/>
            </a:gs>
            <a:gs pos="69576">
              <a:srgbClr val="99CCFF"/>
            </a:gs>
            <a:gs pos="12512">
              <a:srgbClr val="99CCFF"/>
            </a:gs>
            <a:gs pos="91252">
              <a:srgbClr val="99CCFF"/>
            </a:gs>
            <a:gs pos="28754">
              <a:srgbClr val="90C4F9"/>
            </a:gs>
            <a:gs pos="0">
              <a:srgbClr val="99CCFF"/>
            </a:gs>
            <a:gs pos="46000">
              <a:schemeClr val="bg1"/>
            </a:gs>
            <a:gs pos="100000">
              <a:srgbClr val="99CCFF"/>
            </a:gs>
          </a:gsLst>
        </a:gradFill>
      </dgm:spPr>
      <dgm:t>
        <a:bodyPr/>
        <a:lstStyle/>
        <a:p>
          <a:pPr algn="l"/>
          <a:r>
            <a:rPr lang="ru-RU" sz="3200" dirty="0" smtClean="0">
              <a:solidFill>
                <a:schemeClr val="accent1">
                  <a:lumMod val="50000"/>
                </a:schemeClr>
              </a:solidFill>
            </a:rPr>
            <a:t>Достоинства</a:t>
          </a:r>
          <a:endParaRPr lang="ru-RU" sz="3200" dirty="0">
            <a:solidFill>
              <a:schemeClr val="accent1">
                <a:lumMod val="50000"/>
              </a:schemeClr>
            </a:solidFill>
          </a:endParaRPr>
        </a:p>
      </dgm:t>
    </dgm:pt>
    <dgm:pt modelId="{98107F56-0E2B-48B9-959A-404F33A9E9FA}" type="parTrans" cxnId="{138BD7B9-8991-4981-A7A9-285A89A0E70C}">
      <dgm:prSet/>
      <dgm:spPr/>
      <dgm:t>
        <a:bodyPr/>
        <a:lstStyle/>
        <a:p>
          <a:endParaRPr lang="ru-RU"/>
        </a:p>
      </dgm:t>
    </dgm:pt>
    <dgm:pt modelId="{B5DCAF70-2E5B-4F7E-BCCC-1EBE3C142070}" type="sibTrans" cxnId="{138BD7B9-8991-4981-A7A9-285A89A0E70C}">
      <dgm:prSet/>
      <dgm:spPr/>
      <dgm:t>
        <a:bodyPr/>
        <a:lstStyle/>
        <a:p>
          <a:endParaRPr lang="ru-RU"/>
        </a:p>
      </dgm:t>
    </dgm:pt>
    <dgm:pt modelId="{60B9CB34-989B-4E17-B0E6-D47C83A5DA1F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Полный охват операций по всей цепи товародвижения продукции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9FD131ED-B3F1-488A-8084-BE4EB277AD07}" type="parTrans" cxnId="{CA066BF3-DE53-4BFB-9CD1-3C1E6C7133B1}">
      <dgm:prSet/>
      <dgm:spPr/>
      <dgm:t>
        <a:bodyPr/>
        <a:lstStyle/>
        <a:p>
          <a:endParaRPr lang="ru-RU"/>
        </a:p>
      </dgm:t>
    </dgm:pt>
    <dgm:pt modelId="{4532BF5C-75E1-4ECB-87C9-E5278EECAD10}" type="sibTrans" cxnId="{CA066BF3-DE53-4BFB-9CD1-3C1E6C7133B1}">
      <dgm:prSet/>
      <dgm:spPr/>
      <dgm:t>
        <a:bodyPr/>
        <a:lstStyle/>
        <a:p>
          <a:endParaRPr lang="ru-RU"/>
        </a:p>
      </dgm:t>
    </dgm:pt>
    <dgm:pt modelId="{B9514AF2-B94B-4AD6-890D-6A735CC381AC}">
      <dgm:prSet phldrT="[Текст]" custT="1"/>
      <dgm:spPr>
        <a:gradFill rotWithShape="0">
          <a:gsLst>
            <a:gs pos="0">
              <a:srgbClr val="EF5F96"/>
            </a:gs>
            <a:gs pos="50000">
              <a:srgbClr val="FFD9D9"/>
            </a:gs>
            <a:gs pos="100000">
              <a:srgbClr val="EF5F96"/>
            </a:gs>
          </a:gsLst>
        </a:gradFill>
      </dgm:spPr>
      <dgm:t>
        <a:bodyPr/>
        <a:lstStyle/>
        <a:p>
          <a:r>
            <a:rPr lang="ru-RU" sz="3200" dirty="0" smtClean="0">
              <a:solidFill>
                <a:srgbClr val="C00000"/>
              </a:solidFill>
            </a:rPr>
            <a:t>Области применения</a:t>
          </a:r>
          <a:endParaRPr lang="ru-RU" sz="3200" dirty="0">
            <a:solidFill>
              <a:srgbClr val="C00000"/>
            </a:solidFill>
          </a:endParaRPr>
        </a:p>
      </dgm:t>
    </dgm:pt>
    <dgm:pt modelId="{50D648CF-202D-49A2-9598-FA5C4F77B925}" type="parTrans" cxnId="{0AA3ABF9-AE9B-41BB-8DFA-D5686ACA7742}">
      <dgm:prSet/>
      <dgm:spPr/>
      <dgm:t>
        <a:bodyPr/>
        <a:lstStyle/>
        <a:p>
          <a:endParaRPr lang="ru-RU"/>
        </a:p>
      </dgm:t>
    </dgm:pt>
    <dgm:pt modelId="{82D372B5-7FDF-463F-862C-D471A6352BCC}" type="sibTrans" cxnId="{0AA3ABF9-AE9B-41BB-8DFA-D5686ACA7742}">
      <dgm:prSet/>
      <dgm:spPr/>
      <dgm:t>
        <a:bodyPr/>
        <a:lstStyle/>
        <a:p>
          <a:endParaRPr lang="ru-RU"/>
        </a:p>
      </dgm:t>
    </dgm:pt>
    <dgm:pt modelId="{5085E90A-EF0B-4919-8B7B-3F734A0F42AB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Построение балансов товарных ресурсов по отдельным группам продуктов</a:t>
          </a:r>
          <a:endParaRPr lang="ru-RU" sz="1800" dirty="0">
            <a:solidFill>
              <a:srgbClr val="C00000"/>
            </a:solidFill>
          </a:endParaRPr>
        </a:p>
      </dgm:t>
    </dgm:pt>
    <dgm:pt modelId="{7C0BB0EB-8E82-487C-B67B-B583077F8FD2}" type="parTrans" cxnId="{AC36F98C-C01E-4E57-A725-49E547B6FCCD}">
      <dgm:prSet/>
      <dgm:spPr/>
      <dgm:t>
        <a:bodyPr/>
        <a:lstStyle/>
        <a:p>
          <a:endParaRPr lang="ru-RU"/>
        </a:p>
      </dgm:t>
    </dgm:pt>
    <dgm:pt modelId="{C3320A7B-447E-4ADB-8CDB-94E03B351051}" type="sibTrans" cxnId="{AC36F98C-C01E-4E57-A725-49E547B6FCCD}">
      <dgm:prSet/>
      <dgm:spPr/>
      <dgm:t>
        <a:bodyPr/>
        <a:lstStyle/>
        <a:p>
          <a:endParaRPr lang="ru-RU"/>
        </a:p>
      </dgm:t>
    </dgm:pt>
    <dgm:pt modelId="{CB0E8F93-D7A2-4AD6-A54D-615177DFB408}">
      <dgm:prSet phldrT="[Текст]"/>
      <dgm:spPr/>
      <dgm:t>
        <a:bodyPr/>
        <a:lstStyle/>
        <a:p>
          <a:endParaRPr lang="ru-RU" sz="1400" dirty="0">
            <a:solidFill>
              <a:schemeClr val="accent1">
                <a:lumMod val="50000"/>
              </a:schemeClr>
            </a:solidFill>
          </a:endParaRPr>
        </a:p>
      </dgm:t>
    </dgm:pt>
    <dgm:pt modelId="{3FDE4AF1-0165-4619-91EE-B7C2E9B49C23}" type="parTrans" cxnId="{A11DEA7B-B8BE-4AA7-B051-BEED07F0C789}">
      <dgm:prSet/>
      <dgm:spPr/>
      <dgm:t>
        <a:bodyPr/>
        <a:lstStyle/>
        <a:p>
          <a:endParaRPr lang="ru-RU"/>
        </a:p>
      </dgm:t>
    </dgm:pt>
    <dgm:pt modelId="{671756AD-0F39-49EC-B79D-78C31CE9CC06}" type="sibTrans" cxnId="{A11DEA7B-B8BE-4AA7-B051-BEED07F0C789}">
      <dgm:prSet/>
      <dgm:spPr/>
      <dgm:t>
        <a:bodyPr/>
        <a:lstStyle/>
        <a:p>
          <a:endParaRPr lang="ru-RU"/>
        </a:p>
      </dgm:t>
    </dgm:pt>
    <dgm:pt modelId="{D4798D0E-1BF3-452A-98CC-8D0BD11F94C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1">
                  <a:lumMod val="50000"/>
                </a:schemeClr>
              </a:solidFill>
            </a:rPr>
            <a:t>Возможность выполнения оценок по операциям, ненаблюдаемым прямыми статистическими методами на основе пропорций ТРИ</a:t>
          </a:r>
          <a:endParaRPr lang="ru-RU" sz="1800" dirty="0">
            <a:solidFill>
              <a:schemeClr val="accent1">
                <a:lumMod val="50000"/>
              </a:schemeClr>
            </a:solidFill>
          </a:endParaRPr>
        </a:p>
      </dgm:t>
    </dgm:pt>
    <dgm:pt modelId="{B6B80748-9002-4AE4-A0FD-8C67364C66A2}" type="parTrans" cxnId="{401721F0-5AC8-41EA-9156-D94A79549870}">
      <dgm:prSet/>
      <dgm:spPr/>
      <dgm:t>
        <a:bodyPr/>
        <a:lstStyle/>
        <a:p>
          <a:endParaRPr lang="ru-RU"/>
        </a:p>
      </dgm:t>
    </dgm:pt>
    <dgm:pt modelId="{77073A76-6D7F-4F14-A112-67FA7FEB9153}" type="sibTrans" cxnId="{401721F0-5AC8-41EA-9156-D94A79549870}">
      <dgm:prSet/>
      <dgm:spPr/>
      <dgm:t>
        <a:bodyPr/>
        <a:lstStyle/>
        <a:p>
          <a:endParaRPr lang="ru-RU"/>
        </a:p>
      </dgm:t>
    </dgm:pt>
    <dgm:pt modelId="{A7C9C34A-88CF-44B0-ADF1-9F19FAADB123}">
      <dgm:prSet phldrT="[Текст]"/>
      <dgm:spPr/>
      <dgm:t>
        <a:bodyPr/>
        <a:lstStyle/>
        <a:p>
          <a:endParaRPr lang="ru-RU" sz="1400" dirty="0">
            <a:solidFill>
              <a:schemeClr val="accent1">
                <a:lumMod val="50000"/>
              </a:schemeClr>
            </a:solidFill>
          </a:endParaRPr>
        </a:p>
      </dgm:t>
    </dgm:pt>
    <dgm:pt modelId="{21C3BC7A-21B1-4C44-A836-A5C64CFE8E26}" type="parTrans" cxnId="{A98F8C12-BC87-41E7-B7C2-0A6CBE41851F}">
      <dgm:prSet/>
      <dgm:spPr/>
      <dgm:t>
        <a:bodyPr/>
        <a:lstStyle/>
        <a:p>
          <a:endParaRPr lang="ru-RU"/>
        </a:p>
      </dgm:t>
    </dgm:pt>
    <dgm:pt modelId="{070D05CC-0F19-467D-B87A-5FC20B167FD6}" type="sibTrans" cxnId="{A98F8C12-BC87-41E7-B7C2-0A6CBE41851F}">
      <dgm:prSet/>
      <dgm:spPr/>
      <dgm:t>
        <a:bodyPr/>
        <a:lstStyle/>
        <a:p>
          <a:endParaRPr lang="ru-RU"/>
        </a:p>
      </dgm:t>
    </dgm:pt>
    <dgm:pt modelId="{7199BB2E-6767-4327-B26A-1A5B26F8FB5A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Оценка изменения запасов оборотных средств</a:t>
          </a:r>
          <a:endParaRPr lang="ru-RU" sz="1800" dirty="0">
            <a:solidFill>
              <a:srgbClr val="C00000"/>
            </a:solidFill>
          </a:endParaRPr>
        </a:p>
      </dgm:t>
    </dgm:pt>
    <dgm:pt modelId="{0BC3A204-761B-44D2-81CF-E9E4019C25B3}" type="parTrans" cxnId="{C1563C3A-4AF9-43A0-8065-6425E59CFA24}">
      <dgm:prSet/>
      <dgm:spPr/>
      <dgm:t>
        <a:bodyPr/>
        <a:lstStyle/>
        <a:p>
          <a:endParaRPr lang="ru-RU"/>
        </a:p>
      </dgm:t>
    </dgm:pt>
    <dgm:pt modelId="{0D0D0ADE-53F3-4EF6-8139-42990EDB44AF}" type="sibTrans" cxnId="{C1563C3A-4AF9-43A0-8065-6425E59CFA24}">
      <dgm:prSet/>
      <dgm:spPr/>
      <dgm:t>
        <a:bodyPr/>
        <a:lstStyle/>
        <a:p>
          <a:endParaRPr lang="ru-RU"/>
        </a:p>
      </dgm:t>
    </dgm:pt>
    <dgm:pt modelId="{61606A63-F099-4CB1-BFFB-64BB9E7E5015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Расчет общего объема инвестиций в основной капитал</a:t>
          </a:r>
          <a:endParaRPr lang="ru-RU" sz="1800" dirty="0">
            <a:solidFill>
              <a:srgbClr val="C00000"/>
            </a:solidFill>
          </a:endParaRPr>
        </a:p>
      </dgm:t>
    </dgm:pt>
    <dgm:pt modelId="{140901F4-27FF-4609-AA6A-DC96BB864431}" type="parTrans" cxnId="{8CB4ED02-3492-41D1-B593-29FC8EF940D3}">
      <dgm:prSet/>
      <dgm:spPr/>
      <dgm:t>
        <a:bodyPr/>
        <a:lstStyle/>
        <a:p>
          <a:endParaRPr lang="ru-RU"/>
        </a:p>
      </dgm:t>
    </dgm:pt>
    <dgm:pt modelId="{F0AFDC03-2CF6-4F94-8CC4-A05A5707DC5E}" type="sibTrans" cxnId="{8CB4ED02-3492-41D1-B593-29FC8EF940D3}">
      <dgm:prSet/>
      <dgm:spPr/>
      <dgm:t>
        <a:bodyPr/>
        <a:lstStyle/>
        <a:p>
          <a:endParaRPr lang="ru-RU"/>
        </a:p>
      </dgm:t>
    </dgm:pt>
    <dgm:pt modelId="{72C562EC-CCB6-4775-AEFB-B4EADB05C9C7}" type="pres">
      <dgm:prSet presAssocID="{68E0C00D-4787-4484-A629-1B23F5F0D6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0C14E6-1997-42E5-9F9A-E096C4E9EDA3}" type="pres">
      <dgm:prSet presAssocID="{9D58CE6A-1EED-47E5-8DF9-9ED87D36ED00}" presName="parentText" presStyleLbl="node1" presStyleIdx="0" presStyleCnt="2" custFlipHor="1" custScaleX="100000" custScaleY="43476" custLinFactNeighborX="-29032" custLinFactNeighborY="-2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0ED88F-E1A7-4ADD-898E-2493614F4E12}" type="pres">
      <dgm:prSet presAssocID="{9D58CE6A-1EED-47E5-8DF9-9ED87D36ED00}" presName="childText" presStyleLbl="revTx" presStyleIdx="0" presStyleCnt="2" custScaleY="703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BCCFD0-9CBA-40A6-AB11-B8184A4DD112}" type="pres">
      <dgm:prSet presAssocID="{B9514AF2-B94B-4AD6-890D-6A735CC381AC}" presName="parentText" presStyleLbl="node1" presStyleIdx="1" presStyleCnt="2" custScaleY="403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B4196-EC78-4D95-A8A8-8C106E474F2A}" type="pres">
      <dgm:prSet presAssocID="{B9514AF2-B94B-4AD6-890D-6A735CC381A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C5A2CA-64AA-4374-BB2C-4C43CE19B269}" type="presOf" srcId="{CB0E8F93-D7A2-4AD6-A54D-615177DFB408}" destId="{100ED88F-E1A7-4ADD-898E-2493614F4E12}" srcOrd="0" destOrd="3" presId="urn:microsoft.com/office/officeart/2005/8/layout/vList2"/>
    <dgm:cxn modelId="{8A22EC6F-F8DA-41B0-9CD4-20FF47D4C609}" type="presOf" srcId="{68E0C00D-4787-4484-A629-1B23F5F0D635}" destId="{72C562EC-CCB6-4775-AEFB-B4EADB05C9C7}" srcOrd="0" destOrd="0" presId="urn:microsoft.com/office/officeart/2005/8/layout/vList2"/>
    <dgm:cxn modelId="{0AA3ABF9-AE9B-41BB-8DFA-D5686ACA7742}" srcId="{68E0C00D-4787-4484-A629-1B23F5F0D635}" destId="{B9514AF2-B94B-4AD6-890D-6A735CC381AC}" srcOrd="1" destOrd="0" parTransId="{50D648CF-202D-49A2-9598-FA5C4F77B925}" sibTransId="{82D372B5-7FDF-463F-862C-D471A6352BCC}"/>
    <dgm:cxn modelId="{56AB4D7B-4D5D-478B-9B06-6603A9E080A7}" type="presOf" srcId="{D4798D0E-1BF3-452A-98CC-8D0BD11F94C2}" destId="{100ED88F-E1A7-4ADD-898E-2493614F4E12}" srcOrd="0" destOrd="1" presId="urn:microsoft.com/office/officeart/2005/8/layout/vList2"/>
    <dgm:cxn modelId="{401721F0-5AC8-41EA-9156-D94A79549870}" srcId="{9D58CE6A-1EED-47E5-8DF9-9ED87D36ED00}" destId="{D4798D0E-1BF3-452A-98CC-8D0BD11F94C2}" srcOrd="1" destOrd="0" parTransId="{B6B80748-9002-4AE4-A0FD-8C67364C66A2}" sibTransId="{77073A76-6D7F-4F14-A112-67FA7FEB9153}"/>
    <dgm:cxn modelId="{E31A3876-0F64-4EA9-8A53-F9BE9F3BAD30}" type="presOf" srcId="{A7C9C34A-88CF-44B0-ADF1-9F19FAADB123}" destId="{100ED88F-E1A7-4ADD-898E-2493614F4E12}" srcOrd="0" destOrd="2" presId="urn:microsoft.com/office/officeart/2005/8/layout/vList2"/>
    <dgm:cxn modelId="{3C4447C7-69A2-471F-AD86-CCA6F83BB71B}" type="presOf" srcId="{9D58CE6A-1EED-47E5-8DF9-9ED87D36ED00}" destId="{0E0C14E6-1997-42E5-9F9A-E096C4E9EDA3}" srcOrd="0" destOrd="0" presId="urn:microsoft.com/office/officeart/2005/8/layout/vList2"/>
    <dgm:cxn modelId="{BFC7161A-3B93-46B1-803B-1804EE6A68FB}" type="presOf" srcId="{61606A63-F099-4CB1-BFFB-64BB9E7E5015}" destId="{D3AB4196-EC78-4D95-A8A8-8C106E474F2A}" srcOrd="0" destOrd="2" presId="urn:microsoft.com/office/officeart/2005/8/layout/vList2"/>
    <dgm:cxn modelId="{521D0615-54E9-4E17-8BE0-F34FDFC60681}" type="presOf" srcId="{60B9CB34-989B-4E17-B0E6-D47C83A5DA1F}" destId="{100ED88F-E1A7-4ADD-898E-2493614F4E12}" srcOrd="0" destOrd="0" presId="urn:microsoft.com/office/officeart/2005/8/layout/vList2"/>
    <dgm:cxn modelId="{C1563C3A-4AF9-43A0-8065-6425E59CFA24}" srcId="{B9514AF2-B94B-4AD6-890D-6A735CC381AC}" destId="{7199BB2E-6767-4327-B26A-1A5B26F8FB5A}" srcOrd="1" destOrd="0" parTransId="{0BC3A204-761B-44D2-81CF-E9E4019C25B3}" sibTransId="{0D0D0ADE-53F3-4EF6-8139-42990EDB44AF}"/>
    <dgm:cxn modelId="{CA066BF3-DE53-4BFB-9CD1-3C1E6C7133B1}" srcId="{9D58CE6A-1EED-47E5-8DF9-9ED87D36ED00}" destId="{60B9CB34-989B-4E17-B0E6-D47C83A5DA1F}" srcOrd="0" destOrd="0" parTransId="{9FD131ED-B3F1-488A-8084-BE4EB277AD07}" sibTransId="{4532BF5C-75E1-4ECB-87C9-E5278EECAD10}"/>
    <dgm:cxn modelId="{AC36F98C-C01E-4E57-A725-49E547B6FCCD}" srcId="{B9514AF2-B94B-4AD6-890D-6A735CC381AC}" destId="{5085E90A-EF0B-4919-8B7B-3F734A0F42AB}" srcOrd="0" destOrd="0" parTransId="{7C0BB0EB-8E82-487C-B67B-B583077F8FD2}" sibTransId="{C3320A7B-447E-4ADB-8CDB-94E03B351051}"/>
    <dgm:cxn modelId="{0546A476-AF46-48CD-98B3-C72E0D529ABA}" type="presOf" srcId="{5085E90A-EF0B-4919-8B7B-3F734A0F42AB}" destId="{D3AB4196-EC78-4D95-A8A8-8C106E474F2A}" srcOrd="0" destOrd="0" presId="urn:microsoft.com/office/officeart/2005/8/layout/vList2"/>
    <dgm:cxn modelId="{138BD7B9-8991-4981-A7A9-285A89A0E70C}" srcId="{68E0C00D-4787-4484-A629-1B23F5F0D635}" destId="{9D58CE6A-1EED-47E5-8DF9-9ED87D36ED00}" srcOrd="0" destOrd="0" parTransId="{98107F56-0E2B-48B9-959A-404F33A9E9FA}" sibTransId="{B5DCAF70-2E5B-4F7E-BCCC-1EBE3C142070}"/>
    <dgm:cxn modelId="{A11DEA7B-B8BE-4AA7-B051-BEED07F0C789}" srcId="{9D58CE6A-1EED-47E5-8DF9-9ED87D36ED00}" destId="{CB0E8F93-D7A2-4AD6-A54D-615177DFB408}" srcOrd="3" destOrd="0" parTransId="{3FDE4AF1-0165-4619-91EE-B7C2E9B49C23}" sibTransId="{671756AD-0F39-49EC-B79D-78C31CE9CC06}"/>
    <dgm:cxn modelId="{8CB4ED02-3492-41D1-B593-29FC8EF940D3}" srcId="{B9514AF2-B94B-4AD6-890D-6A735CC381AC}" destId="{61606A63-F099-4CB1-BFFB-64BB9E7E5015}" srcOrd="2" destOrd="0" parTransId="{140901F4-27FF-4609-AA6A-DC96BB864431}" sibTransId="{F0AFDC03-2CF6-4F94-8CC4-A05A5707DC5E}"/>
    <dgm:cxn modelId="{3C6DF78C-4B18-4949-9D3A-F411414D7D04}" type="presOf" srcId="{B9514AF2-B94B-4AD6-890D-6A735CC381AC}" destId="{CBBCCFD0-9CBA-40A6-AB11-B8184A4DD112}" srcOrd="0" destOrd="0" presId="urn:microsoft.com/office/officeart/2005/8/layout/vList2"/>
    <dgm:cxn modelId="{A98F8C12-BC87-41E7-B7C2-0A6CBE41851F}" srcId="{9D58CE6A-1EED-47E5-8DF9-9ED87D36ED00}" destId="{A7C9C34A-88CF-44B0-ADF1-9F19FAADB123}" srcOrd="2" destOrd="0" parTransId="{21C3BC7A-21B1-4C44-A836-A5C64CFE8E26}" sibTransId="{070D05CC-0F19-467D-B87A-5FC20B167FD6}"/>
    <dgm:cxn modelId="{010D9D89-8FDB-473B-A8A4-1F410B398592}" type="presOf" srcId="{7199BB2E-6767-4327-B26A-1A5B26F8FB5A}" destId="{D3AB4196-EC78-4D95-A8A8-8C106E474F2A}" srcOrd="0" destOrd="1" presId="urn:microsoft.com/office/officeart/2005/8/layout/vList2"/>
    <dgm:cxn modelId="{FB773745-2019-47EA-866D-424720377D2F}" type="presParOf" srcId="{72C562EC-CCB6-4775-AEFB-B4EADB05C9C7}" destId="{0E0C14E6-1997-42E5-9F9A-E096C4E9EDA3}" srcOrd="0" destOrd="0" presId="urn:microsoft.com/office/officeart/2005/8/layout/vList2"/>
    <dgm:cxn modelId="{2D02A0E5-5099-48BC-A0EA-75D510253C2A}" type="presParOf" srcId="{72C562EC-CCB6-4775-AEFB-B4EADB05C9C7}" destId="{100ED88F-E1A7-4ADD-898E-2493614F4E12}" srcOrd="1" destOrd="0" presId="urn:microsoft.com/office/officeart/2005/8/layout/vList2"/>
    <dgm:cxn modelId="{09B366C6-6C7C-443C-949A-6ACE29F016BE}" type="presParOf" srcId="{72C562EC-CCB6-4775-AEFB-B4EADB05C9C7}" destId="{CBBCCFD0-9CBA-40A6-AB11-B8184A4DD112}" srcOrd="2" destOrd="0" presId="urn:microsoft.com/office/officeart/2005/8/layout/vList2"/>
    <dgm:cxn modelId="{B26A6540-77C5-4AF2-AA9D-23802212DC30}" type="presParOf" srcId="{72C562EC-CCB6-4775-AEFB-B4EADB05C9C7}" destId="{D3AB4196-EC78-4D95-A8A8-8C106E474F2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E5EE09-083C-4B0F-AE3E-C201608DF304}">
      <dsp:nvSpPr>
        <dsp:cNvPr id="0" name=""/>
        <dsp:cNvSpPr/>
      </dsp:nvSpPr>
      <dsp:spPr>
        <a:xfrm rot="5400000">
          <a:off x="-159887" y="160689"/>
          <a:ext cx="1065915" cy="746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1</a:t>
          </a:r>
          <a:endParaRPr lang="ru-RU" sz="2100" b="1" kern="1200" dirty="0"/>
        </a:p>
      </dsp:txBody>
      <dsp:txXfrm rot="-5400000">
        <a:off x="1" y="373871"/>
        <a:ext cx="746140" cy="319775"/>
      </dsp:txXfrm>
    </dsp:sp>
    <dsp:sp modelId="{0CDD1837-7AD4-41F6-9650-E5A97D6B2797}">
      <dsp:nvSpPr>
        <dsp:cNvPr id="0" name=""/>
        <dsp:cNvSpPr/>
      </dsp:nvSpPr>
      <dsp:spPr>
        <a:xfrm rot="5400000">
          <a:off x="4419135" y="-3672193"/>
          <a:ext cx="692844" cy="80388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>
              <a:solidFill>
                <a:srgbClr val="000099"/>
              </a:solidFill>
            </a:rPr>
            <a:t>ХАРАКТЕРИСТИКА МЕЖОТРАСЛЕВЫХ СВЯЗЕЙ И ПРОПОРЦИЙ ЭКОНОМИКИ</a:t>
          </a:r>
          <a:endParaRPr lang="ru-RU" sz="2100" b="1" kern="1200" dirty="0">
            <a:solidFill>
              <a:srgbClr val="000099"/>
            </a:solidFill>
          </a:endParaRPr>
        </a:p>
      </dsp:txBody>
      <dsp:txXfrm rot="-5400000">
        <a:off x="746140" y="34624"/>
        <a:ext cx="8005013" cy="625200"/>
      </dsp:txXfrm>
    </dsp:sp>
    <dsp:sp modelId="{DFC45F31-A38F-4C31-B412-3E686231005E}">
      <dsp:nvSpPr>
        <dsp:cNvPr id="0" name=""/>
        <dsp:cNvSpPr/>
      </dsp:nvSpPr>
      <dsp:spPr>
        <a:xfrm rot="5400000">
          <a:off x="-159887" y="1076990"/>
          <a:ext cx="1065915" cy="746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1"/>
              </a:solidFill>
            </a:rPr>
            <a:t>2</a:t>
          </a:r>
          <a:endParaRPr lang="ru-RU" sz="2100" b="1" kern="1200" dirty="0">
            <a:solidFill>
              <a:schemeClr val="bg1"/>
            </a:solidFill>
          </a:endParaRPr>
        </a:p>
      </dsp:txBody>
      <dsp:txXfrm rot="-5400000">
        <a:off x="1" y="1290172"/>
        <a:ext cx="746140" cy="319775"/>
      </dsp:txXfrm>
    </dsp:sp>
    <dsp:sp modelId="{397D7A44-4D9D-4EA0-A27C-DC4E663EFB50}">
      <dsp:nvSpPr>
        <dsp:cNvPr id="0" name=""/>
        <dsp:cNvSpPr/>
      </dsp:nvSpPr>
      <dsp:spPr>
        <a:xfrm rot="5400000">
          <a:off x="4419135" y="-2755891"/>
          <a:ext cx="692844" cy="80388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>
              <a:solidFill>
                <a:srgbClr val="000099"/>
              </a:solidFill>
            </a:rPr>
            <a:t>УТОЧНЕНИЕ ПАРАМЕТРОВ НЕНАБЛЮДАЕМОЙ ЭКОНОМИКИ</a:t>
          </a:r>
          <a:endParaRPr lang="ru-RU" sz="2100" b="1" kern="1200" dirty="0">
            <a:solidFill>
              <a:srgbClr val="000099"/>
            </a:solidFill>
          </a:endParaRPr>
        </a:p>
      </dsp:txBody>
      <dsp:txXfrm rot="-5400000">
        <a:off x="746140" y="950926"/>
        <a:ext cx="8005013" cy="625200"/>
      </dsp:txXfrm>
    </dsp:sp>
    <dsp:sp modelId="{5011C76E-D5D3-4AEE-967B-3A3CEBBDE6F8}">
      <dsp:nvSpPr>
        <dsp:cNvPr id="0" name=""/>
        <dsp:cNvSpPr/>
      </dsp:nvSpPr>
      <dsp:spPr>
        <a:xfrm rot="5400000">
          <a:off x="-159887" y="1993292"/>
          <a:ext cx="1065915" cy="746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1"/>
              </a:solidFill>
            </a:rPr>
            <a:t>3</a:t>
          </a:r>
          <a:endParaRPr lang="ru-RU" sz="2100" b="1" kern="1200" dirty="0">
            <a:solidFill>
              <a:schemeClr val="bg1"/>
            </a:solidFill>
          </a:endParaRPr>
        </a:p>
      </dsp:txBody>
      <dsp:txXfrm rot="-5400000">
        <a:off x="1" y="2206474"/>
        <a:ext cx="746140" cy="319775"/>
      </dsp:txXfrm>
    </dsp:sp>
    <dsp:sp modelId="{11422487-E0F6-45E3-92D5-FB7C6BD7F0AE}">
      <dsp:nvSpPr>
        <dsp:cNvPr id="0" name=""/>
        <dsp:cNvSpPr/>
      </dsp:nvSpPr>
      <dsp:spPr>
        <a:xfrm rot="5400000">
          <a:off x="4419135" y="-1839590"/>
          <a:ext cx="692844" cy="80388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>
              <a:solidFill>
                <a:srgbClr val="000099"/>
              </a:solidFill>
            </a:rPr>
            <a:t>УТОЧНЕНИЕ ПОКАЗАТЕЛЕЙ СИСТЕМЫ НАЦИОНАЛЬНЫХ СЧЕТОВ, ВВП И ЕГО ДИНАМИКИ</a:t>
          </a:r>
          <a:endParaRPr lang="ru-RU" sz="2100" b="1" kern="1200" dirty="0">
            <a:solidFill>
              <a:srgbClr val="000099"/>
            </a:solidFill>
          </a:endParaRPr>
        </a:p>
      </dsp:txBody>
      <dsp:txXfrm rot="-5400000">
        <a:off x="746140" y="1867227"/>
        <a:ext cx="8005013" cy="625200"/>
      </dsp:txXfrm>
    </dsp:sp>
    <dsp:sp modelId="{8E61324A-26D7-418A-8C83-01D1957CEE4E}">
      <dsp:nvSpPr>
        <dsp:cNvPr id="0" name=""/>
        <dsp:cNvSpPr/>
      </dsp:nvSpPr>
      <dsp:spPr>
        <a:xfrm rot="5400000">
          <a:off x="-159887" y="2909593"/>
          <a:ext cx="1065915" cy="7461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bg1"/>
              </a:solidFill>
            </a:rPr>
            <a:t>4</a:t>
          </a:r>
          <a:endParaRPr lang="ru-RU" sz="2100" b="1" kern="1200" dirty="0">
            <a:solidFill>
              <a:schemeClr val="bg1"/>
            </a:solidFill>
          </a:endParaRPr>
        </a:p>
      </dsp:txBody>
      <dsp:txXfrm rot="-5400000">
        <a:off x="1" y="3122775"/>
        <a:ext cx="746140" cy="319775"/>
      </dsp:txXfrm>
    </dsp:sp>
    <dsp:sp modelId="{A3643016-7449-48F3-B135-8C656EEBB2BA}">
      <dsp:nvSpPr>
        <dsp:cNvPr id="0" name=""/>
        <dsp:cNvSpPr/>
      </dsp:nvSpPr>
      <dsp:spPr>
        <a:xfrm rot="5400000">
          <a:off x="4419135" y="-923288"/>
          <a:ext cx="692844" cy="803883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1" kern="1200" dirty="0" smtClean="0">
              <a:solidFill>
                <a:srgbClr val="000099"/>
              </a:solidFill>
            </a:rPr>
            <a:t>ИНВЕНТАРИЗАЦИЯ ПРИМЕНЯЕМОЙ МЕТОДОЛОГИИ И КЛАССИФИКАЦИОННЫХ ГРУППИРОВОК</a:t>
          </a:r>
          <a:endParaRPr lang="ru-RU" sz="2100" b="1" kern="1200" dirty="0">
            <a:solidFill>
              <a:srgbClr val="000099"/>
            </a:solidFill>
          </a:endParaRPr>
        </a:p>
      </dsp:txBody>
      <dsp:txXfrm rot="-5400000">
        <a:off x="746140" y="2783529"/>
        <a:ext cx="8005013" cy="625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C14E6-1997-42E5-9F9A-E096C4E9EDA3}">
      <dsp:nvSpPr>
        <dsp:cNvPr id="0" name=""/>
        <dsp:cNvSpPr/>
      </dsp:nvSpPr>
      <dsp:spPr>
        <a:xfrm flipH="1">
          <a:off x="0" y="432051"/>
          <a:ext cx="8928992" cy="520368"/>
        </a:xfrm>
        <a:prstGeom prst="roundRect">
          <a:avLst/>
        </a:prstGeom>
        <a:gradFill rotWithShape="0">
          <a:gsLst>
            <a:gs pos="81259">
              <a:srgbClr val="99CCFF"/>
            </a:gs>
            <a:gs pos="69576">
              <a:srgbClr val="99CCFF"/>
            </a:gs>
            <a:gs pos="12512">
              <a:srgbClr val="99CCFF"/>
            </a:gs>
            <a:gs pos="91252">
              <a:srgbClr val="99CCFF"/>
            </a:gs>
            <a:gs pos="28754">
              <a:srgbClr val="90C4F9"/>
            </a:gs>
            <a:gs pos="0">
              <a:srgbClr val="99CCFF"/>
            </a:gs>
            <a:gs pos="46000">
              <a:schemeClr val="bg1"/>
            </a:gs>
            <a:gs pos="100000">
              <a:srgbClr val="99CCFF"/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accent1">
                  <a:lumMod val="50000"/>
                </a:schemeClr>
              </a:solidFill>
            </a:rPr>
            <a:t>Достоинства</a:t>
          </a:r>
          <a:endParaRPr lang="ru-RU" sz="32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5402" y="457453"/>
        <a:ext cx="8878188" cy="469564"/>
      </dsp:txXfrm>
    </dsp:sp>
    <dsp:sp modelId="{100ED88F-E1A7-4ADD-898E-2493614F4E12}">
      <dsp:nvSpPr>
        <dsp:cNvPr id="0" name=""/>
        <dsp:cNvSpPr/>
      </dsp:nvSpPr>
      <dsp:spPr>
        <a:xfrm>
          <a:off x="0" y="955811"/>
          <a:ext cx="8928992" cy="954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Полный охват операций по всей цепи товародвижения продукции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chemeClr val="accent1">
                  <a:lumMod val="50000"/>
                </a:schemeClr>
              </a:solidFill>
            </a:rPr>
            <a:t>Возможность выполнения оценок по операциям, ненаблюдаемым прямыми статистическими методами на основе пропорций ТРИ</a:t>
          </a:r>
          <a:endParaRPr lang="ru-RU" sz="1800" kern="1200" dirty="0">
            <a:solidFill>
              <a:schemeClr val="accent1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 dirty="0">
            <a:solidFill>
              <a:schemeClr val="accent1">
                <a:lumMod val="50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4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0" y="955811"/>
        <a:ext cx="8928992" cy="954987"/>
      </dsp:txXfrm>
    </dsp:sp>
    <dsp:sp modelId="{CBBCCFD0-9CBA-40A6-AB11-B8184A4DD112}">
      <dsp:nvSpPr>
        <dsp:cNvPr id="0" name=""/>
        <dsp:cNvSpPr/>
      </dsp:nvSpPr>
      <dsp:spPr>
        <a:xfrm>
          <a:off x="0" y="1910799"/>
          <a:ext cx="8928992" cy="483384"/>
        </a:xfrm>
        <a:prstGeom prst="roundRect">
          <a:avLst/>
        </a:prstGeom>
        <a:gradFill rotWithShape="0">
          <a:gsLst>
            <a:gs pos="0">
              <a:srgbClr val="EF5F96"/>
            </a:gs>
            <a:gs pos="50000">
              <a:srgbClr val="FFD9D9"/>
            </a:gs>
            <a:gs pos="100000">
              <a:srgbClr val="EF5F96"/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C00000"/>
              </a:solidFill>
            </a:rPr>
            <a:t>Области применения</a:t>
          </a:r>
          <a:endParaRPr lang="ru-RU" sz="3200" kern="1200" dirty="0">
            <a:solidFill>
              <a:srgbClr val="C00000"/>
            </a:solidFill>
          </a:endParaRPr>
        </a:p>
      </dsp:txBody>
      <dsp:txXfrm>
        <a:off x="23597" y="1934396"/>
        <a:ext cx="8881798" cy="436190"/>
      </dsp:txXfrm>
    </dsp:sp>
    <dsp:sp modelId="{D3AB4196-EC78-4D95-A8A8-8C106E474F2A}">
      <dsp:nvSpPr>
        <dsp:cNvPr id="0" name=""/>
        <dsp:cNvSpPr/>
      </dsp:nvSpPr>
      <dsp:spPr>
        <a:xfrm>
          <a:off x="0" y="2394183"/>
          <a:ext cx="8928992" cy="10588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49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</a:rPr>
            <a:t>Построение балансов товарных ресурсов по отдельным группам продуктов</a:t>
          </a:r>
          <a:endParaRPr lang="ru-RU" sz="1800" kern="1200" dirty="0">
            <a:solidFill>
              <a:srgbClr val="C0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</a:rPr>
            <a:t>Оценка изменения запасов оборотных средств</a:t>
          </a:r>
          <a:endParaRPr lang="ru-RU" sz="1800" kern="1200" dirty="0">
            <a:solidFill>
              <a:srgbClr val="C0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solidFill>
                <a:srgbClr val="C00000"/>
              </a:solidFill>
            </a:rPr>
            <a:t>Расчет общего объема инвестиций в основной капитал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0" y="2394183"/>
        <a:ext cx="8928992" cy="1058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D7B61-4E44-4FBB-B17D-451B356427E8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D2A2F-1E04-429B-BFB9-79B511FF53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73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7EF34-6F15-4766-9913-37AA6E3A8268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D23A0-766C-445C-904C-5EA5E0493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62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CDA96-D0F0-4763-ACD3-84AABED1F15F}" type="datetimeFigureOut">
              <a:rPr lang="ru-RU" smtClean="0"/>
              <a:pPr/>
              <a:t>20.10.2015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A93B3-AB54-4EAE-8E44-B8275C31588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0"/>
            <a:ext cx="51276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81541"/>
            <a:ext cx="9108504" cy="415846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400" dirty="0" smtClean="0"/>
              <a:t>          </a:t>
            </a:r>
            <a:r>
              <a:rPr lang="ru-RU" sz="4400" dirty="0" smtClean="0">
                <a:solidFill>
                  <a:srgbClr val="663300"/>
                </a:solidFill>
              </a:rPr>
              <a:t>«</a:t>
            </a:r>
            <a:r>
              <a:rPr lang="ru-RU" sz="4400" dirty="0" smtClean="0">
                <a:solidFill>
                  <a:srgbClr val="663300"/>
                </a:solidFill>
              </a:rPr>
              <a:t>Цели и задачи интеграции</a:t>
            </a:r>
            <a:br>
              <a:rPr lang="ru-RU" sz="4400" dirty="0" smtClean="0">
                <a:solidFill>
                  <a:srgbClr val="663300"/>
                </a:solidFill>
              </a:rPr>
            </a:br>
            <a:r>
              <a:rPr lang="ru-RU" sz="4400" dirty="0" smtClean="0">
                <a:solidFill>
                  <a:srgbClr val="663300"/>
                </a:solidFill>
              </a:rPr>
              <a:t>различных разделов экономической статистики»</a:t>
            </a:r>
          </a:p>
          <a:p>
            <a:pPr algn="ctr">
              <a:buNone/>
            </a:pPr>
            <a:endParaRPr lang="ru-RU" sz="3600" dirty="0" smtClean="0">
              <a:solidFill>
                <a:srgbClr val="663300"/>
              </a:solidFill>
            </a:endParaRPr>
          </a:p>
          <a:p>
            <a:pPr algn="ctr">
              <a:buNone/>
            </a:pPr>
            <a:endParaRPr lang="ru-RU" sz="3600" dirty="0">
              <a:solidFill>
                <a:srgbClr val="6633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663300"/>
              </a:solidFill>
            </a:endParaRPr>
          </a:p>
          <a:p>
            <a:pPr algn="ctr">
              <a:buNone/>
            </a:pPr>
            <a:r>
              <a:rPr lang="ru-RU" sz="3600" dirty="0" err="1" smtClean="0">
                <a:solidFill>
                  <a:srgbClr val="663300"/>
                </a:solidFill>
              </a:rPr>
              <a:t>Масакова</a:t>
            </a:r>
            <a:r>
              <a:rPr lang="ru-RU" sz="3600" dirty="0" smtClean="0">
                <a:solidFill>
                  <a:srgbClr val="663300"/>
                </a:solidFill>
              </a:rPr>
              <a:t> И.Д.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663300"/>
                </a:solidFill>
              </a:rPr>
              <a:t>Новосибирск, октябрь 2015</a:t>
            </a:r>
            <a:endParaRPr lang="ru-RU" sz="3600" dirty="0">
              <a:solidFill>
                <a:srgbClr val="6633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F732-FB1F-4493-AEB1-81FB16DAC100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73528"/>
            <a:ext cx="8229600" cy="43744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990000"/>
                </a:solidFill>
              </a:rPr>
              <a:t>Единицы наблюдения: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Создание инструментов, позволяющих гармонизировать данные форм стат. отчетности, независимо от единиц учета:</a:t>
            </a:r>
          </a:p>
          <a:p>
            <a:pPr>
              <a:buNone/>
            </a:pPr>
            <a:r>
              <a:rPr lang="ru-RU" dirty="0" smtClean="0">
                <a:solidFill>
                  <a:srgbClr val="663300"/>
                </a:solidFill>
              </a:rPr>
              <a:t>- Институциональная </a:t>
            </a:r>
            <a:r>
              <a:rPr lang="ru-RU" dirty="0" smtClean="0">
                <a:solidFill>
                  <a:srgbClr val="663300"/>
                </a:solidFill>
              </a:rPr>
              <a:t>единица (предприятие)</a:t>
            </a:r>
          </a:p>
          <a:p>
            <a:pPr>
              <a:buNone/>
            </a:pPr>
            <a:r>
              <a:rPr lang="ru-RU" dirty="0" smtClean="0">
                <a:solidFill>
                  <a:srgbClr val="663300"/>
                </a:solidFill>
              </a:rPr>
              <a:t>- Местная </a:t>
            </a:r>
            <a:r>
              <a:rPr lang="ru-RU" dirty="0" smtClean="0">
                <a:solidFill>
                  <a:srgbClr val="663300"/>
                </a:solidFill>
              </a:rPr>
              <a:t>единица (ТОП)</a:t>
            </a:r>
          </a:p>
          <a:p>
            <a:pPr>
              <a:buNone/>
            </a:pPr>
            <a:r>
              <a:rPr lang="ru-RU" dirty="0" smtClean="0">
                <a:solidFill>
                  <a:srgbClr val="663300"/>
                </a:solidFill>
              </a:rPr>
              <a:t>- Местная </a:t>
            </a:r>
            <a:r>
              <a:rPr lang="ru-RU" dirty="0" smtClean="0">
                <a:solidFill>
                  <a:srgbClr val="663300"/>
                </a:solidFill>
              </a:rPr>
              <a:t>единица вида деятельности (заведение)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F732-FB1F-4493-AEB1-81FB16DAC10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627534"/>
            <a:ext cx="3960440" cy="2160239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400" dirty="0" smtClean="0">
                <a:solidFill>
                  <a:srgbClr val="663300"/>
                </a:solidFill>
                <a:latin typeface="+mn-lt"/>
                <a:cs typeface="Times New Roman" pitchFamily="18" charset="0"/>
              </a:rPr>
              <a:t>Идентификация </a:t>
            </a:r>
            <a:r>
              <a:rPr lang="ru-RU" sz="2400" dirty="0" smtClean="0">
                <a:solidFill>
                  <a:srgbClr val="663300"/>
                </a:solidFill>
                <a:latin typeface="+mn-lt"/>
                <a:cs typeface="Times New Roman" pitchFamily="18" charset="0"/>
              </a:rPr>
              <a:t>институциональных </a:t>
            </a:r>
            <a:r>
              <a:rPr lang="ru-RU" sz="2400" dirty="0">
                <a:solidFill>
                  <a:srgbClr val="663300"/>
                </a:solidFill>
                <a:latin typeface="+mn-lt"/>
                <a:cs typeface="Times New Roman" pitchFamily="18" charset="0"/>
              </a:rPr>
              <a:t>единиц по институциональным секторам экономики</a:t>
            </a:r>
            <a:br>
              <a:rPr lang="ru-RU" sz="2400" dirty="0">
                <a:solidFill>
                  <a:srgbClr val="663300"/>
                </a:solidFill>
                <a:latin typeface="+mn-lt"/>
                <a:cs typeface="Times New Roman" pitchFamily="18" charset="0"/>
              </a:rPr>
            </a:br>
            <a:endParaRPr lang="ru-RU" sz="2400" dirty="0">
              <a:solidFill>
                <a:srgbClr val="663300"/>
              </a:solidFill>
              <a:latin typeface="+mn-lt"/>
            </a:endParaRP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" r="605"/>
          <a:stretch>
            <a:fillRect/>
          </a:stretch>
        </p:blipFill>
        <p:spPr>
          <a:xfrm>
            <a:off x="30888" y="555526"/>
            <a:ext cx="4633972" cy="2232248"/>
          </a:xfrm>
        </p:spPr>
      </p:pic>
      <p:sp>
        <p:nvSpPr>
          <p:cNvPr id="10" name="Текст 2"/>
          <p:cNvSpPr>
            <a:spLocks noGrp="1"/>
          </p:cNvSpPr>
          <p:nvPr>
            <p:ph type="body" sz="half" idx="2"/>
          </p:nvPr>
        </p:nvSpPr>
        <p:spPr>
          <a:xfrm>
            <a:off x="251520" y="2787774"/>
            <a:ext cx="8568952" cy="2106234"/>
          </a:xfrm>
        </p:spPr>
        <p:txBody>
          <a:bodyPr rtlCol="0">
            <a:normAutofit fontScale="92500" lnSpcReduction="20000"/>
          </a:bodyPr>
          <a:lstStyle/>
          <a:p>
            <a:pPr marL="342900" indent="-342900" algn="just" eaLnBrk="1" fontAlgn="auto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 smtClean="0">
                <a:solidFill>
                  <a:srgbClr val="663300"/>
                </a:solidFill>
                <a:cs typeface="Times New Roman" pitchFamily="18" charset="0"/>
              </a:rPr>
              <a:t>Определение границ производства, включая экономические </a:t>
            </a:r>
            <a:r>
              <a:rPr lang="ru-RU" sz="2400" dirty="0" smtClean="0">
                <a:solidFill>
                  <a:srgbClr val="663300"/>
                </a:solidFill>
                <a:cs typeface="Times New Roman" pitchFamily="18" charset="0"/>
              </a:rPr>
              <a:t>операции, </a:t>
            </a:r>
            <a:r>
              <a:rPr lang="ru-RU" sz="2400" dirty="0" smtClean="0">
                <a:solidFill>
                  <a:srgbClr val="663300"/>
                </a:solidFill>
                <a:cs typeface="Times New Roman" pitchFamily="18" charset="0"/>
              </a:rPr>
              <a:t>ненаблюдаемые статистическими методами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663300"/>
                </a:solidFill>
              </a:rPr>
              <a:t>Применение единого  понятийного аппарата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663300"/>
                </a:solidFill>
              </a:rPr>
              <a:t>Однородная трактовка экономических операций и активов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663300"/>
                </a:solidFill>
              </a:rPr>
              <a:t>Применение </a:t>
            </a:r>
            <a:r>
              <a:rPr lang="ru-RU" sz="2400" dirty="0" smtClean="0">
                <a:solidFill>
                  <a:srgbClr val="663300"/>
                </a:solidFill>
              </a:rPr>
              <a:t>единых методологических решений в оценке однородных и сопряженных показателей и измерении динамики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ru-RU" sz="2200" dirty="0">
              <a:solidFill>
                <a:srgbClr val="663300"/>
              </a:solidFill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5435600" y="2895601"/>
            <a:ext cx="3024188" cy="16799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 fontAlgn="auto">
              <a:spcAft>
                <a:spcPts val="0"/>
              </a:spcAft>
              <a:buFontTx/>
              <a:buChar char="-"/>
              <a:defRPr/>
            </a:pPr>
            <a:endParaRPr lang="ru-RU" sz="1600" dirty="0" smtClean="0"/>
          </a:p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2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971601" y="1599642"/>
            <a:ext cx="7588200" cy="296997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Организационно-правовая форма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Фактический основной вид деятельности 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Наличие лицензии на осуществление финансовой деятельности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Сведения о деятельности некоммерческих организаций из статистической отчетности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Сведения об учредителях  (уставном капитале)организаций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Сведения об участии государства в составе учредителей организаций</a:t>
            </a:r>
            <a:r>
              <a:rPr lang="en-US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(доля государства в уставном капитале)</a:t>
            </a:r>
          </a:p>
          <a:p>
            <a:pPr eaLnBrk="1" hangingPunct="1"/>
            <a:endParaRPr lang="ru-RU" sz="1600" dirty="0" smtClean="0">
              <a:latin typeface="Times New Roman" pitchFamily="18" charset="0"/>
            </a:endParaRPr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838201" y="465535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КИЕС</a:t>
            </a:r>
            <a:r>
              <a:rPr lang="en-US" sz="2400" b="1" dirty="0" smtClean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:</a:t>
            </a:r>
            <a:r>
              <a:rPr lang="ru-RU" sz="2400" b="1" dirty="0" smtClean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 критерии </a:t>
            </a:r>
            <a:r>
              <a:rPr lang="ru-RU" sz="2400" b="1" dirty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отнесения </a:t>
            </a:r>
            <a:r>
              <a:rPr lang="ru-RU" sz="2400" b="1" dirty="0" smtClean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единицы </a:t>
            </a:r>
            <a:r>
              <a:rPr lang="ru-RU" sz="2400" b="1" dirty="0">
                <a:solidFill>
                  <a:srgbClr val="990000"/>
                </a:solidFill>
                <a:latin typeface="Bookman Old Style" pitchFamily="18" charset="0"/>
                <a:cs typeface="Times New Roman" pitchFamily="18" charset="0"/>
              </a:rPr>
              <a:t>к институциональному сектору (подсектору)</a:t>
            </a:r>
          </a:p>
        </p:txBody>
      </p:sp>
    </p:spTree>
    <p:extLst>
      <p:ext uri="{BB962C8B-B14F-4D97-AF65-F5344CB8AC3E}">
        <p14:creationId xmlns:p14="http://schemas.microsoft.com/office/powerpoint/2010/main" val="21463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735546"/>
            <a:ext cx="7588200" cy="3996091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4000" b="1" dirty="0" smtClean="0">
                <a:solidFill>
                  <a:srgbClr val="990000"/>
                </a:solidFill>
                <a:latin typeface="Calibri "/>
                <a:cs typeface="Calibri "/>
              </a:rPr>
              <a:t>Программный комплекс, обеспечивающий создание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4000" b="1" dirty="0" smtClean="0">
                <a:solidFill>
                  <a:srgbClr val="990000"/>
                </a:solidFill>
                <a:latin typeface="Calibri "/>
                <a:cs typeface="Calibri "/>
              </a:rPr>
              <a:t>гармонизированных данных по производству, труду и капиталу на микро- и макро уровне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4000" b="1" dirty="0" smtClean="0">
                <a:solidFill>
                  <a:srgbClr val="990000"/>
                </a:solidFill>
                <a:latin typeface="Calibri "/>
                <a:cs typeface="Calibri "/>
              </a:rPr>
              <a:t>(ПК ГД-ПТК)</a:t>
            </a:r>
            <a:endParaRPr lang="ru-RU" sz="4000" b="1" dirty="0" smtClean="0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3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954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00"/>
                </a:solidFill>
              </a:rPr>
              <a:t>Цели ГД ПТК:</a:t>
            </a:r>
            <a:r>
              <a:rPr lang="ru-RU" b="1" dirty="0">
                <a:solidFill>
                  <a:srgbClr val="990000"/>
                </a:solidFill>
              </a:rPr>
              <a:t/>
            </a:r>
            <a:br>
              <a:rPr lang="ru-RU" b="1" dirty="0">
                <a:solidFill>
                  <a:srgbClr val="990000"/>
                </a:solidFill>
              </a:rPr>
            </a:b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400" b="1" dirty="0">
                <a:solidFill>
                  <a:srgbClr val="663300"/>
                </a:solidFill>
              </a:rPr>
              <a:t>Формирование единого согласованного информационного ресурса по статистике производства, труда и капитала,  который служит основой для расчетов показателей национальных (в том числе региональных) счетов, а также других макроэкономических показателей, требующих согласованности факторов производства, затрат труда и капитала.</a:t>
            </a:r>
          </a:p>
          <a:p>
            <a:r>
              <a:rPr lang="ru-RU" sz="3400" b="1" dirty="0">
                <a:solidFill>
                  <a:srgbClr val="663300"/>
                </a:solidFill>
              </a:rPr>
              <a:t>Подготовка данных для решения задач удовлетворения потребностей органов власти и управления, международных статистических организаций, средств массовой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7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9121" y="483419"/>
            <a:ext cx="2968653" cy="475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990000"/>
                </a:solidFill>
                <a:latin typeface="Calibri"/>
                <a:cs typeface="Calibri"/>
              </a:rPr>
              <a:t>Задачи ГД ПТК:</a:t>
            </a:r>
            <a:endParaRPr lang="ru-RU" altLang="ru-RU" sz="2400" b="1" dirty="0">
              <a:solidFill>
                <a:srgbClr val="990000"/>
              </a:solidFill>
              <a:latin typeface="Calibri"/>
              <a:cs typeface="Calibri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33217" y="951570"/>
            <a:ext cx="8679561" cy="36184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Формирование </a:t>
            </a: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гармонизированных данных по производству, труду и капиталу на региональном и федеральном уровне путем консолидации и гармонизации исходных </a:t>
            </a:r>
            <a:r>
              <a:rPr lang="ru-RU" altLang="ru-RU" sz="2000" b="1" dirty="0" err="1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микроданных</a:t>
            </a: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 из информационных фондов Росстата по соответствующим формам статистического </a:t>
            </a: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наблюдения.</a:t>
            </a:r>
            <a:endParaRPr lang="ru-RU" altLang="ru-RU" sz="2000" b="1" dirty="0">
              <a:solidFill>
                <a:srgbClr val="663300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Формирование системы показателей, характеризующих производственную деятельность, затраты труда и  капитала юридических лиц в </a:t>
            </a: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целом, </a:t>
            </a: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а также производственных единиц (территориально-обособленных структурных </a:t>
            </a: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подразделений), </a:t>
            </a: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входящих в состав юридических </a:t>
            </a: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лиц.</a:t>
            </a:r>
            <a:endParaRPr lang="ru-RU" altLang="ru-RU" sz="2000" b="1" dirty="0">
              <a:solidFill>
                <a:srgbClr val="663300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0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Проведение макроэкономических расчетов и формирование показателей отдельных счетов СНС с возможностью их последующего анализа на микро- и макро- уровнях, а также разработки базовых таблиц «затраты - выпуск» и ежегодных таблиц ресурсов и </a:t>
            </a:r>
            <a:r>
              <a:rPr lang="ru-RU" altLang="ru-RU" sz="20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использования.</a:t>
            </a:r>
            <a:endParaRPr lang="ru-RU" altLang="ru-RU" sz="2000" b="1" dirty="0">
              <a:solidFill>
                <a:srgbClr val="6633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B96C-8DD0-41BB-AB04-4FE96756E1BF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1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8229600" cy="857250"/>
          </a:xfrm>
        </p:spPr>
        <p:txBody>
          <a:bodyPr/>
          <a:lstStyle/>
          <a:p>
            <a:r>
              <a:rPr lang="ru-RU" b="1" dirty="0" smtClean="0">
                <a:solidFill>
                  <a:srgbClr val="990000"/>
                </a:solidFill>
              </a:rPr>
              <a:t>Контроль качества данных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7614"/>
            <a:ext cx="8229600" cy="33944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663300"/>
                </a:solidFill>
              </a:rPr>
              <a:t>Табличный подход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Кол-во экономически активных субъектов по видам деятельности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Кол-во отчитавшихся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Количество </a:t>
            </a:r>
            <a:r>
              <a:rPr lang="ru-RU" dirty="0" err="1" smtClean="0">
                <a:solidFill>
                  <a:srgbClr val="663300"/>
                </a:solidFill>
              </a:rPr>
              <a:t>неответов</a:t>
            </a:r>
            <a:endParaRPr lang="ru-RU" dirty="0" smtClean="0">
              <a:solidFill>
                <a:srgbClr val="663300"/>
              </a:solidFill>
            </a:endParaRPr>
          </a:p>
          <a:p>
            <a:r>
              <a:rPr lang="ru-RU" dirty="0" smtClean="0">
                <a:solidFill>
                  <a:srgbClr val="663300"/>
                </a:solidFill>
              </a:rPr>
              <a:t>Размер вменения в результате </a:t>
            </a:r>
            <a:r>
              <a:rPr lang="ru-RU" dirty="0" err="1" smtClean="0">
                <a:solidFill>
                  <a:srgbClr val="663300"/>
                </a:solidFill>
              </a:rPr>
              <a:t>импутации</a:t>
            </a:r>
            <a:r>
              <a:rPr lang="ru-RU" dirty="0" smtClean="0">
                <a:solidFill>
                  <a:srgbClr val="663300"/>
                </a:solidFill>
              </a:rPr>
              <a:t> и </a:t>
            </a:r>
            <a:r>
              <a:rPr lang="ru-RU" dirty="0" err="1" smtClean="0">
                <a:solidFill>
                  <a:srgbClr val="663300"/>
                </a:solidFill>
              </a:rPr>
              <a:t>авторедактирования</a:t>
            </a:r>
            <a:endParaRPr lang="ru-RU" dirty="0" smtClean="0">
              <a:solidFill>
                <a:srgbClr val="663300"/>
              </a:solidFill>
            </a:endParaRPr>
          </a:p>
          <a:p>
            <a:r>
              <a:rPr lang="ru-RU" dirty="0" err="1" smtClean="0">
                <a:solidFill>
                  <a:srgbClr val="663300"/>
                </a:solidFill>
              </a:rPr>
              <a:t>Досчет</a:t>
            </a:r>
            <a:r>
              <a:rPr lang="ru-RU" dirty="0" smtClean="0">
                <a:solidFill>
                  <a:srgbClr val="663300"/>
                </a:solidFill>
              </a:rPr>
              <a:t> на экономические операции ненаблюдаемые прямыми статистическими методами</a:t>
            </a:r>
            <a:endParaRPr lang="ru-RU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81216" y="610312"/>
            <a:ext cx="8323232" cy="475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990000"/>
                </a:solidFill>
                <a:latin typeface="Calibri"/>
                <a:cs typeface="Calibri"/>
              </a:rPr>
              <a:t>Актуальные  задачи, решаемые с помощью ПК ГД-ПТК</a:t>
            </a:r>
            <a:endParaRPr lang="ru-RU" altLang="ru-RU" sz="2400" b="1" dirty="0">
              <a:solidFill>
                <a:srgbClr val="990000"/>
              </a:solidFill>
              <a:latin typeface="Calibri"/>
              <a:cs typeface="Calibri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1" y="1087249"/>
            <a:ext cx="9143999" cy="40562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Расчет выпуска и добавленной стоимости по видам деятельности для регионального уровня</a:t>
            </a: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Расчет </a:t>
            </a:r>
            <a:r>
              <a:rPr lang="ru-RU" altLang="ru-RU" sz="22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числа высокопроизводительных рабочих мест и производительности </a:t>
            </a: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труда</a:t>
            </a:r>
            <a:endParaRPr lang="en-US" altLang="ru-RU" sz="2200" b="1" dirty="0" smtClean="0">
              <a:solidFill>
                <a:srgbClr val="663300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Расчет </a:t>
            </a: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выпуска и доб</a:t>
            </a: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altLang="ru-RU" sz="2200" b="1" dirty="0" err="1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ст-ти</a:t>
            </a: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altLang="ru-RU" sz="22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сухопутной территории Арктической зоны </a:t>
            </a: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Проверка и при необходимости изменение </a:t>
            </a:r>
            <a:r>
              <a:rPr lang="ru-RU" altLang="ru-RU" sz="2200" b="1" dirty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основного вида деятельности </a:t>
            </a: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предприятий и их структурных подразделений</a:t>
            </a:r>
            <a:endParaRPr lang="ru-RU" altLang="ru-RU" sz="2200" b="1" dirty="0">
              <a:solidFill>
                <a:srgbClr val="663300"/>
              </a:solidFill>
              <a:latin typeface="+mn-lt"/>
              <a:ea typeface="+mn-ea"/>
              <a:cs typeface="+mn-cs"/>
            </a:endParaRP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Контроль полноты сбора информации по институциональной единице в целом в случае сбора данных от  местных единиц </a:t>
            </a:r>
          </a:p>
          <a:p>
            <a:pPr marL="285750" indent="-285750">
              <a:spcBef>
                <a:spcPct val="50000"/>
              </a:spcBef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ru-RU" altLang="ru-RU" sz="2200" b="1" dirty="0" smtClean="0">
                <a:solidFill>
                  <a:srgbClr val="663300"/>
                </a:solidFill>
                <a:latin typeface="+mn-lt"/>
                <a:ea typeface="+mn-ea"/>
                <a:cs typeface="+mn-cs"/>
              </a:rPr>
              <a:t>Группировка  предприятий по заданным признакам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EB96C-8DD0-41BB-AB04-4FE96756E1BF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8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990000"/>
                </a:solidFill>
              </a:rPr>
              <a:t>ТАБЛИЦЫ </a:t>
            </a:r>
            <a:r>
              <a:rPr lang="ru-RU" sz="3200" b="1" dirty="0" smtClean="0">
                <a:solidFill>
                  <a:srgbClr val="990000"/>
                </a:solidFill>
              </a:rPr>
              <a:t>«</a:t>
            </a:r>
            <a:r>
              <a:rPr lang="ru-RU" sz="3200" b="1" dirty="0" smtClean="0">
                <a:solidFill>
                  <a:srgbClr val="990000"/>
                </a:solidFill>
              </a:rPr>
              <a:t>ЗАТРАТЫ-ВЫПУСК»</a:t>
            </a:r>
            <a:endParaRPr lang="ru-RU" sz="3200" b="1" dirty="0">
              <a:solidFill>
                <a:srgbClr val="99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455469"/>
              </p:ext>
            </p:extLst>
          </p:nvPr>
        </p:nvGraphicFramePr>
        <p:xfrm>
          <a:off x="179512" y="1131590"/>
          <a:ext cx="878497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339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911032" y="483518"/>
            <a:ext cx="7195963" cy="54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36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Метод товарных потоков</a:t>
            </a:r>
            <a:endParaRPr lang="ru-RU" sz="3600" b="1" dirty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44138809"/>
              </p:ext>
            </p:extLst>
          </p:nvPr>
        </p:nvGraphicFramePr>
        <p:xfrm>
          <a:off x="107504" y="1059582"/>
          <a:ext cx="892899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528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73529"/>
            <a:ext cx="8229600" cy="420456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990000"/>
                </a:solidFill>
              </a:rPr>
              <a:t>Цели</a:t>
            </a:r>
          </a:p>
          <a:p>
            <a:r>
              <a:rPr lang="ru-RU" sz="4000" dirty="0" smtClean="0">
                <a:solidFill>
                  <a:srgbClr val="663300"/>
                </a:solidFill>
              </a:rPr>
              <a:t>Создать </a:t>
            </a:r>
            <a:r>
              <a:rPr lang="ru-RU" sz="4000" dirty="0">
                <a:solidFill>
                  <a:srgbClr val="663300"/>
                </a:solidFill>
              </a:rPr>
              <a:t>комплексную систему показателей, характеризующих состояние и развитие отраслей в условиях глобализации экономических </a:t>
            </a:r>
            <a:r>
              <a:rPr lang="ru-RU" sz="4000" dirty="0" smtClean="0">
                <a:solidFill>
                  <a:srgbClr val="663300"/>
                </a:solidFill>
              </a:rPr>
              <a:t>процессов</a:t>
            </a:r>
          </a:p>
          <a:p>
            <a:r>
              <a:rPr lang="ru-RU" sz="4000" dirty="0" smtClean="0">
                <a:solidFill>
                  <a:srgbClr val="663300"/>
                </a:solidFill>
              </a:rPr>
              <a:t>Повысить качество представляемой информации</a:t>
            </a:r>
          </a:p>
          <a:p>
            <a:r>
              <a:rPr lang="ru-RU" sz="4000" dirty="0" smtClean="0">
                <a:solidFill>
                  <a:srgbClr val="663300"/>
                </a:solidFill>
              </a:rPr>
              <a:t>Обеспечить международную сопоставимость экономического содержания показателей</a:t>
            </a:r>
          </a:p>
          <a:p>
            <a:pPr>
              <a:buNone/>
            </a:pPr>
            <a:endParaRPr lang="ru-RU" sz="4000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F732-FB1F-4493-AEB1-81FB16DAC10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067694"/>
            <a:ext cx="7756263" cy="79068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990000"/>
                </a:solidFill>
              </a:rPr>
              <a:t>Спасибо за внимание!</a:t>
            </a:r>
            <a:endParaRPr lang="ru-RU" sz="60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5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7534"/>
            <a:ext cx="8229600" cy="437448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5000" b="1" dirty="0" smtClean="0">
                <a:solidFill>
                  <a:srgbClr val="990000"/>
                </a:solidFill>
              </a:rPr>
              <a:t>Задачи:</a:t>
            </a:r>
          </a:p>
          <a:p>
            <a:pPr>
              <a:buNone/>
            </a:pPr>
            <a:r>
              <a:rPr lang="ru-RU" dirty="0" smtClean="0">
                <a:solidFill>
                  <a:srgbClr val="663300"/>
                </a:solidFill>
              </a:rPr>
              <a:t>Централизация методологических и проектно-технологических решений,  предусматривающих возможности интеграции и гармонизации данных  на основе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централизованной БД </a:t>
            </a:r>
            <a:r>
              <a:rPr lang="ru-RU" dirty="0" err="1" smtClean="0">
                <a:solidFill>
                  <a:srgbClr val="663300"/>
                </a:solidFill>
              </a:rPr>
              <a:t>статрегистра</a:t>
            </a:r>
            <a:r>
              <a:rPr lang="ru-RU" dirty="0" smtClean="0">
                <a:solidFill>
                  <a:srgbClr val="663300"/>
                </a:solidFill>
              </a:rPr>
              <a:t> 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взаимосогласованных классификационных группировок отраслей и групп продуктов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единиц наблюдения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границ производства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единого  понятийного аппарата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трактовки экономических операций и активов</a:t>
            </a:r>
          </a:p>
          <a:p>
            <a:pPr marL="0" indent="358775"/>
            <a:r>
              <a:rPr lang="ru-RU" dirty="0" smtClean="0">
                <a:solidFill>
                  <a:srgbClr val="663300"/>
                </a:solidFill>
              </a:rPr>
              <a:t>применения </a:t>
            </a:r>
            <a:r>
              <a:rPr lang="ru-RU" dirty="0" smtClean="0">
                <a:solidFill>
                  <a:srgbClr val="663300"/>
                </a:solidFill>
              </a:rPr>
              <a:t>единых методологических решений в оценке </a:t>
            </a:r>
            <a:endParaRPr lang="en-US" dirty="0" smtClean="0">
              <a:solidFill>
                <a:srgbClr val="6633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663300"/>
                </a:solidFill>
              </a:rPr>
              <a:t> </a:t>
            </a:r>
            <a:r>
              <a:rPr lang="en-US" dirty="0" smtClean="0">
                <a:solidFill>
                  <a:srgbClr val="663300"/>
                </a:solidFill>
              </a:rPr>
              <a:t>     </a:t>
            </a:r>
            <a:r>
              <a:rPr lang="ru-RU" dirty="0" smtClean="0">
                <a:solidFill>
                  <a:srgbClr val="663300"/>
                </a:solidFill>
              </a:rPr>
              <a:t>однородных </a:t>
            </a:r>
            <a:r>
              <a:rPr lang="ru-RU" dirty="0" smtClean="0">
                <a:solidFill>
                  <a:srgbClr val="663300"/>
                </a:solidFill>
              </a:rPr>
              <a:t>и сопряженных показателей и измерении динамики </a:t>
            </a:r>
          </a:p>
          <a:p>
            <a:pPr marL="0" indent="358775"/>
            <a:r>
              <a:rPr lang="ru-RU" dirty="0" smtClean="0">
                <a:solidFill>
                  <a:srgbClr val="663300"/>
                </a:solidFill>
              </a:rPr>
              <a:t>Контроль качества</a:t>
            </a:r>
            <a:endParaRPr lang="ru-RU" dirty="0">
              <a:solidFill>
                <a:srgbClr val="6633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F732-FB1F-4493-AEB1-81FB16DAC10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555526"/>
            <a:ext cx="7756263" cy="54006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990000"/>
                </a:solidFill>
              </a:rPr>
              <a:t>БД Статистического регистра</a:t>
            </a: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131590"/>
            <a:ext cx="8856984" cy="3726414"/>
          </a:xfrm>
        </p:spPr>
        <p:txBody>
          <a:bodyPr>
            <a:normAutofit fontScale="92500" lnSpcReduction="10000"/>
          </a:bodyPr>
          <a:lstStyle/>
          <a:p>
            <a:pPr marL="0" lvl="6" indent="-72000"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000099"/>
                </a:solidFill>
              </a:rPr>
              <a:t>Федеральный уровень</a:t>
            </a:r>
            <a:endParaRPr lang="ru-RU" sz="3200" dirty="0" smtClean="0">
              <a:solidFill>
                <a:srgbClr val="000099"/>
              </a:solidFill>
            </a:endParaRPr>
          </a:p>
          <a:p>
            <a:pPr marL="0" lvl="6" indent="358775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663300"/>
                </a:solidFill>
              </a:rPr>
              <a:t>Перечень  хозяйствующих субъектов в единой </a:t>
            </a:r>
            <a:endParaRPr lang="ru-RU" sz="3200" dirty="0" smtClean="0">
              <a:solidFill>
                <a:srgbClr val="663300"/>
              </a:solidFill>
            </a:endParaRPr>
          </a:p>
          <a:p>
            <a:pPr marL="0" lvl="6" indent="0">
              <a:spcBef>
                <a:spcPts val="0"/>
              </a:spcBef>
              <a:buNone/>
            </a:pPr>
            <a:r>
              <a:rPr lang="ru-RU" sz="3200" dirty="0">
                <a:solidFill>
                  <a:srgbClr val="663300"/>
                </a:solidFill>
              </a:rPr>
              <a:t> </a:t>
            </a:r>
            <a:r>
              <a:rPr lang="ru-RU" sz="3200" dirty="0" smtClean="0">
                <a:solidFill>
                  <a:srgbClr val="663300"/>
                </a:solidFill>
              </a:rPr>
              <a:t>   </a:t>
            </a:r>
            <a:r>
              <a:rPr lang="ru-RU" sz="3200" dirty="0" smtClean="0">
                <a:solidFill>
                  <a:srgbClr val="663300"/>
                </a:solidFill>
              </a:rPr>
              <a:t>базе </a:t>
            </a:r>
            <a:r>
              <a:rPr lang="ru-RU" sz="3200" dirty="0" smtClean="0">
                <a:solidFill>
                  <a:srgbClr val="663300"/>
                </a:solidFill>
              </a:rPr>
              <a:t>данных</a:t>
            </a:r>
          </a:p>
          <a:p>
            <a:pPr marL="0" lvl="6" indent="358775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663300"/>
                </a:solidFill>
              </a:rPr>
              <a:t>Определение экономически активных субъектов</a:t>
            </a:r>
          </a:p>
          <a:p>
            <a:pPr marL="0" lvl="6" indent="358775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663300"/>
                </a:solidFill>
              </a:rPr>
              <a:t>Контроль идентификации </a:t>
            </a:r>
            <a:r>
              <a:rPr lang="ru-RU" sz="3200" dirty="0" err="1" smtClean="0">
                <a:solidFill>
                  <a:srgbClr val="663300"/>
                </a:solidFill>
              </a:rPr>
              <a:t>осн</a:t>
            </a:r>
            <a:r>
              <a:rPr lang="ru-RU" sz="3200" dirty="0" smtClean="0">
                <a:solidFill>
                  <a:srgbClr val="663300"/>
                </a:solidFill>
              </a:rPr>
              <a:t>. вида </a:t>
            </a:r>
            <a:r>
              <a:rPr lang="ru-RU" sz="3200" dirty="0" smtClean="0">
                <a:solidFill>
                  <a:srgbClr val="663300"/>
                </a:solidFill>
              </a:rPr>
              <a:t>деятельности</a:t>
            </a:r>
          </a:p>
          <a:p>
            <a:pPr marL="0" lvl="6" indent="358775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663300"/>
                </a:solidFill>
              </a:rPr>
              <a:t>Формирование каталогов ед</a:t>
            </a:r>
            <a:r>
              <a:rPr lang="ru-RU" sz="3200" dirty="0" smtClean="0">
                <a:solidFill>
                  <a:srgbClr val="663300"/>
                </a:solidFill>
              </a:rPr>
              <a:t>. учета для  </a:t>
            </a:r>
          </a:p>
          <a:p>
            <a:pPr marL="0" lvl="6" indent="0">
              <a:spcBef>
                <a:spcPts val="0"/>
              </a:spcBef>
              <a:buNone/>
            </a:pPr>
            <a:r>
              <a:rPr lang="ru-RU" sz="3200" dirty="0">
                <a:solidFill>
                  <a:srgbClr val="663300"/>
                </a:solidFill>
              </a:rPr>
              <a:t> 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smtClean="0">
                <a:solidFill>
                  <a:srgbClr val="663300"/>
                </a:solidFill>
              </a:rPr>
              <a:t>  статистических наблюдений</a:t>
            </a:r>
            <a:endParaRPr lang="ru-RU" sz="3200" dirty="0" smtClean="0">
              <a:solidFill>
                <a:srgbClr val="663300"/>
              </a:solidFill>
            </a:endParaRPr>
          </a:p>
          <a:p>
            <a:pPr marL="0" lvl="6" indent="358775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663300"/>
                </a:solidFill>
              </a:rPr>
              <a:t>Контроль полноты сбора стат</a:t>
            </a:r>
            <a:r>
              <a:rPr lang="ru-RU" sz="3200" dirty="0" smtClean="0">
                <a:solidFill>
                  <a:srgbClr val="663300"/>
                </a:solidFill>
              </a:rPr>
              <a:t>. отчетности</a:t>
            </a:r>
            <a:endParaRPr lang="ru-RU" sz="3200" dirty="0" smtClean="0">
              <a:solidFill>
                <a:srgbClr val="663300"/>
              </a:solidFill>
            </a:endParaRPr>
          </a:p>
          <a:p>
            <a:pPr marL="0" lvl="6" indent="-72000">
              <a:spcBef>
                <a:spcPts val="0"/>
              </a:spcBef>
              <a:buFont typeface="Arial" pitchFamily="34" charset="0"/>
              <a:buChar char="•"/>
            </a:pPr>
            <a:endParaRPr lang="ru-RU" sz="3200" dirty="0" smtClean="0"/>
          </a:p>
          <a:p>
            <a:pPr marL="0" lvl="6" indent="-72000">
              <a:spcBef>
                <a:spcPts val="0"/>
              </a:spcBef>
              <a:buNone/>
            </a:pPr>
            <a:endParaRPr lang="ru-RU" sz="3200" dirty="0" smtClean="0"/>
          </a:p>
          <a:p>
            <a:pPr marL="0" lvl="6" indent="-72000">
              <a:spcBef>
                <a:spcPts val="0"/>
              </a:spcBef>
              <a:buFont typeface="Arial" pitchFamily="34" charset="0"/>
              <a:buChar char="•"/>
            </a:pPr>
            <a:endParaRPr lang="ru-RU" sz="3200" dirty="0" smtClean="0"/>
          </a:p>
          <a:p>
            <a:pPr marL="0" lvl="6" indent="-72000">
              <a:spcBef>
                <a:spcPts val="0"/>
              </a:spcBef>
              <a:buFont typeface="Arial" pitchFamily="34" charset="0"/>
              <a:buChar char="•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9542"/>
            <a:ext cx="8229600" cy="3394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0099"/>
                </a:solidFill>
              </a:rPr>
              <a:t>Региональный уровень</a:t>
            </a:r>
            <a:endParaRPr lang="ru-RU" b="1" dirty="0">
              <a:solidFill>
                <a:srgbClr val="000099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663300"/>
                </a:solidFill>
              </a:rPr>
              <a:t>Актуализация сведений о </a:t>
            </a:r>
            <a:r>
              <a:rPr lang="ru-RU" dirty="0" smtClean="0">
                <a:solidFill>
                  <a:srgbClr val="663300"/>
                </a:solidFill>
              </a:rPr>
              <a:t>хозяйствующих субъектах </a:t>
            </a:r>
            <a:r>
              <a:rPr lang="ru-RU" dirty="0">
                <a:solidFill>
                  <a:srgbClr val="663300"/>
                </a:solidFill>
              </a:rPr>
              <a:t>на основе:</a:t>
            </a:r>
          </a:p>
          <a:p>
            <a:r>
              <a:rPr lang="ru-RU" dirty="0" smtClean="0">
                <a:solidFill>
                  <a:srgbClr val="663300"/>
                </a:solidFill>
              </a:rPr>
              <a:t>административных </a:t>
            </a:r>
            <a:r>
              <a:rPr lang="ru-RU" dirty="0">
                <a:solidFill>
                  <a:srgbClr val="663300"/>
                </a:solidFill>
              </a:rPr>
              <a:t>источников (ФНС, реестры лицензиатов, внебюджетные фонды и др.)</a:t>
            </a:r>
          </a:p>
          <a:p>
            <a:r>
              <a:rPr lang="ru-RU" dirty="0">
                <a:solidFill>
                  <a:srgbClr val="663300"/>
                </a:solidFill>
              </a:rPr>
              <a:t>сведений предприятий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80F732-FB1F-4493-AEB1-81FB16DAC100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3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4676" y="1924050"/>
            <a:ext cx="8569325" cy="247531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9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504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50783"/>
              </p:ext>
            </p:extLst>
          </p:nvPr>
        </p:nvGraphicFramePr>
        <p:xfrm>
          <a:off x="107503" y="1329612"/>
          <a:ext cx="8905109" cy="3577160"/>
        </p:xfrm>
        <a:graphic>
          <a:graphicData uri="http://schemas.openxmlformats.org/drawingml/2006/table">
            <a:tbl>
              <a:tblPr/>
              <a:tblGrid>
                <a:gridCol w="4464497"/>
                <a:gridCol w="4440612"/>
              </a:tblGrid>
              <a:tr h="679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Российский классификатор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424" marR="91424" marT="34304" marB="3430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+mn-lt"/>
                          <a:cs typeface="Arial" charset="0"/>
                        </a:rPr>
                        <a:t>Базовая международная классификация</a:t>
                      </a:r>
                    </a:p>
                  </a:txBody>
                  <a:tcPr marL="91424" marR="91424" marT="34304" marB="3430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Общероссийский классификатор видов экономической деятельности 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(ОКВЭД ред. 1.1)</a:t>
                      </a: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Классификация видов экономической деятельности в Евросоюзе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(NACE Rev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1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.1)</a:t>
                      </a: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8421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Общероссийский классификатор видов экономической деятельности 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(ОКВЭД2)</a:t>
                      </a: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Классификация видов экономической деятельности в Евросоюзе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(NACE Rev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.)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(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ISIC rev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554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Общероссийский классификатор продукции по видам экономической деятельности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(ОКПД)</a:t>
                      </a: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Классификация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продукции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по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видам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деятельности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Евросоюза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СРА-2002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Общероссийский классификатор продукции по видам экономической деятельности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(ОКПД2)</a:t>
                      </a: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221288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Классификация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продукции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по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видам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деятельности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Евросоюза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(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СРА-2008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+mn-lt"/>
                          <a:cs typeface="Arial" charset="0"/>
                        </a:rPr>
                        <a:t>)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1424" marR="91424" marT="34304" marB="3430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90875" y="627534"/>
            <a:ext cx="8821737" cy="750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algn="ctr" eaLnBrk="1" fontAlgn="auto" hangingPunct="1">
              <a:lnSpc>
                <a:spcPts val="2900"/>
              </a:lnSpc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990000"/>
                </a:solidFill>
                <a:latin typeface="+mn-lt"/>
              </a:rPr>
              <a:t>Российские и международные социально-экономические классификации</a:t>
            </a:r>
            <a:endParaRPr lang="ru-RU" sz="3200" b="1" dirty="0">
              <a:solidFill>
                <a:srgbClr val="99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609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4676" y="1924050"/>
            <a:ext cx="8569325" cy="247531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9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14313" y="555526"/>
            <a:ext cx="882173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ru-RU"/>
            </a:defPPr>
            <a:lvl1pPr algn="ctr" fontAlgn="auto">
              <a:lnSpc>
                <a:spcPts val="2900"/>
              </a:lnSpc>
              <a:spcBef>
                <a:spcPct val="0"/>
              </a:spcBef>
              <a:spcAft>
                <a:spcPts val="0"/>
              </a:spcAft>
              <a:defRPr sz="3200" b="1">
                <a:solidFill>
                  <a:srgbClr val="990000"/>
                </a:solidFill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ru-RU" sz="2800" dirty="0"/>
              <a:t>Примеры </a:t>
            </a:r>
            <a:r>
              <a:rPr lang="ru-RU" sz="2800" dirty="0"/>
              <a:t>структурных отличий </a:t>
            </a:r>
            <a:endParaRPr lang="ru-RU" sz="2800" dirty="0"/>
          </a:p>
          <a:p>
            <a:r>
              <a:rPr lang="ru-RU" sz="2800" dirty="0"/>
              <a:t>ОКВЭД-2 и ОКВЭД-2007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392853"/>
              </p:ext>
            </p:extLst>
          </p:nvPr>
        </p:nvGraphicFramePr>
        <p:xfrm>
          <a:off x="107504" y="1210207"/>
          <a:ext cx="8785100" cy="394222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70229"/>
                <a:gridCol w="3425216"/>
                <a:gridCol w="818756"/>
                <a:gridCol w="3870899"/>
              </a:tblGrid>
              <a:tr h="247055"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ОКВЭД-2007 ред. 1.1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 ред. 2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1539690"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Производство и распределение электроэнергии, газа и воды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 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Обеспечение электроэнергией, газом, паром; кондиционирование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воздуха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Водоснабжение; канализация;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организация сбора и утилизация отходов, деятельность по ликвидации загрязнения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снабжения водой)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30675"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Строительство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</a:t>
                      </a:r>
                    </a:p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Строительство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1325509"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Оптовая и розничная торговля; ремонт автомобилей, мотоциклов, бытовых изделий и предметов личного пользования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4492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Торговля оптовая и розничная; ремонт автотранспортных средств и мотоциклов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прочих видов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ремонта предметов личного пользования)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Номер слайда 3"/>
          <p:cNvSpPr>
            <a:spLocks noGrp="1"/>
          </p:cNvSpPr>
          <p:nvPr>
            <p:ph type="sldNum" sz="quarter" idx="12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>
                <a:cs typeface="Arial" charset="0"/>
              </a:rPr>
              <a:t>4</a:t>
            </a:r>
            <a:endParaRPr lang="ru-RU">
              <a:cs typeface="Arial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4676" y="1924050"/>
            <a:ext cx="8569325" cy="247531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9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700195"/>
              </p:ext>
            </p:extLst>
          </p:nvPr>
        </p:nvGraphicFramePr>
        <p:xfrm>
          <a:off x="107504" y="1253682"/>
          <a:ext cx="8928991" cy="377291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20080"/>
                <a:gridCol w="2664296"/>
                <a:gridCol w="720080"/>
                <a:gridCol w="4824535"/>
              </a:tblGrid>
              <a:tr h="160020"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ОКВЭД-2007 ред. 1.1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 ред. 2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8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336220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Операции с недвижимым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имуществом, аренда и предоставление услуг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 </a:t>
                      </a:r>
                      <a:endParaRPr kumimoji="0" lang="en-US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 J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Обеспечение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электроэнергией,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газом и паром; кондиционирование воздуха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услуг по кондиционированию воздуха)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по операциям с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недвижимым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имуществом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профессиональная, научная и техническая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правовых, аудиторских, маркетинговых, научных, инженерных и других услуг 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административная и  сопутствующие дополнительные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услуги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кроме туризма)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в области информации   и связи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(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 части ИТ)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прочих видов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услуг  (в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части ремонта СВТ)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30754" y="555526"/>
            <a:ext cx="882173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ru-RU"/>
            </a:defPPr>
            <a:lvl1pPr algn="ctr" fontAlgn="auto">
              <a:lnSpc>
                <a:spcPts val="2900"/>
              </a:lnSpc>
              <a:spcBef>
                <a:spcPct val="0"/>
              </a:spcBef>
              <a:spcAft>
                <a:spcPts val="0"/>
              </a:spcAft>
              <a:defRPr sz="3200" b="1">
                <a:solidFill>
                  <a:srgbClr val="990000"/>
                </a:solidFill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ru-RU" sz="2800" dirty="0"/>
              <a:t>Примеры </a:t>
            </a:r>
            <a:r>
              <a:rPr lang="ru-RU" sz="2800" dirty="0"/>
              <a:t>структурных отличий </a:t>
            </a:r>
            <a:endParaRPr lang="ru-RU" sz="2800" dirty="0"/>
          </a:p>
          <a:p>
            <a:r>
              <a:rPr lang="ru-RU" sz="2800" dirty="0"/>
              <a:t>ОКВЭД-2 и ОКВЭД-2007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1504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74676" y="1924050"/>
            <a:ext cx="8569325" cy="2475310"/>
          </a:xfrm>
        </p:spPr>
        <p:txBody>
          <a:bodyPr rtlCol="0">
            <a:normAutofit/>
          </a:bodyPr>
          <a:lstStyle/>
          <a:p>
            <a:pPr marL="182880" indent="-18288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9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473304"/>
              </p:ext>
            </p:extLst>
          </p:nvPr>
        </p:nvGraphicFramePr>
        <p:xfrm>
          <a:off x="107507" y="1311511"/>
          <a:ext cx="8928543" cy="356092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92085"/>
                <a:gridCol w="3266652"/>
                <a:gridCol w="765796"/>
                <a:gridCol w="4104010"/>
              </a:tblGrid>
              <a:tr h="220266"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ОКВЭД-2007 ред. 1.1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5613" algn="l"/>
                        </a:tabLst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</a:rPr>
                        <a:t>ОКВЭД-2 ред. 2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Секция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Описание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121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прочих коммунальных, социальных и персональных услуг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J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Водоснабжение, канализация,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организация сбора и утилизация отходов,  деятельность по ликвидации загрязнения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канализации и удаления отходов)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в области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информации и связи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радиовещания и ТВ)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Деятельность в области культуры, спорта, организации досуга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 развлечений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Предоставление прочих видов 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услуг</a:t>
                      </a:r>
                      <a:endParaRPr kumimoji="0" lang="ru-RU" sz="12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(в части деятельности   общественных организаций)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/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14313" y="555526"/>
            <a:ext cx="882173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defPPr>
              <a:defRPr lang="ru-RU"/>
            </a:defPPr>
            <a:lvl1pPr algn="ctr" fontAlgn="auto">
              <a:lnSpc>
                <a:spcPts val="2900"/>
              </a:lnSpc>
              <a:spcBef>
                <a:spcPct val="0"/>
              </a:spcBef>
              <a:spcAft>
                <a:spcPts val="0"/>
              </a:spcAft>
              <a:defRPr sz="3200" b="1">
                <a:solidFill>
                  <a:srgbClr val="990000"/>
                </a:solidFill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ru-RU" sz="2800" dirty="0"/>
              <a:t>Примеры </a:t>
            </a:r>
            <a:r>
              <a:rPr lang="ru-RU" sz="2800" dirty="0"/>
              <a:t>структурных отличий </a:t>
            </a:r>
            <a:endParaRPr lang="ru-RU" sz="2800" dirty="0"/>
          </a:p>
          <a:p>
            <a:r>
              <a:rPr lang="ru-RU" sz="2800" dirty="0"/>
              <a:t>ОКВЭД-2 и ОКВЭД-2007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253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1134</TotalTime>
  <Words>897</Words>
  <Application>Microsoft Office PowerPoint</Application>
  <PresentationFormat>Экран (16:9)</PresentationFormat>
  <Paragraphs>262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БД Статистического регистра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Идентификация институциональных единиц по институциональным секторам экономики </vt:lpstr>
      <vt:lpstr>Презентация PowerPoint</vt:lpstr>
      <vt:lpstr>Презентация PowerPoint</vt:lpstr>
      <vt:lpstr>Цели ГД ПТК: </vt:lpstr>
      <vt:lpstr>Презентация PowerPoint</vt:lpstr>
      <vt:lpstr>Контроль качества данных</vt:lpstr>
      <vt:lpstr>Презентация PowerPoint</vt:lpstr>
      <vt:lpstr>ТАБЛИЦЫ «ЗАТРАТЫ-ВЫПУСК»</vt:lpstr>
      <vt:lpstr>Презентация PowerPoint</vt:lpstr>
      <vt:lpstr>Спасибо за внимание!</vt:lpstr>
    </vt:vector>
  </TitlesOfParts>
  <Company>Rosstat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базовых таблиц «затраты-выпуск»:  проблемы и перспективы</dc:title>
  <dc:creator>Яковлева С.Л</dc:creator>
  <cp:lastModifiedBy>tkv</cp:lastModifiedBy>
  <cp:revision>89</cp:revision>
  <cp:lastPrinted>2015-10-20T04:57:54Z</cp:lastPrinted>
  <dcterms:created xsi:type="dcterms:W3CDTF">2013-11-22T05:58:22Z</dcterms:created>
  <dcterms:modified xsi:type="dcterms:W3CDTF">2015-10-20T04:59:02Z</dcterms:modified>
</cp:coreProperties>
</file>