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97" r:id="rId4"/>
    <p:sldId id="263" r:id="rId5"/>
    <p:sldId id="264" r:id="rId6"/>
    <p:sldId id="298" r:id="rId7"/>
    <p:sldId id="284" r:id="rId8"/>
    <p:sldId id="299" r:id="rId9"/>
    <p:sldId id="300" r:id="rId10"/>
    <p:sldId id="274" r:id="rId11"/>
    <p:sldId id="295" r:id="rId12"/>
    <p:sldId id="276" r:id="rId13"/>
    <p:sldId id="277" r:id="rId14"/>
    <p:sldId id="301" r:id="rId15"/>
    <p:sldId id="278" r:id="rId16"/>
    <p:sldId id="280" r:id="rId17"/>
    <p:sldId id="275" r:id="rId18"/>
    <p:sldId id="281" r:id="rId19"/>
    <p:sldId id="279" r:id="rId20"/>
    <p:sldId id="283" r:id="rId21"/>
    <p:sldId id="282" r:id="rId22"/>
    <p:sldId id="288" r:id="rId23"/>
    <p:sldId id="302" r:id="rId24"/>
    <p:sldId id="287" r:id="rId25"/>
    <p:sldId id="269" r:id="rId26"/>
    <p:sldId id="303" r:id="rId27"/>
    <p:sldId id="266" r:id="rId28"/>
    <p:sldId id="304" r:id="rId29"/>
    <p:sldId id="305" r:id="rId30"/>
    <p:sldId id="290" r:id="rId31"/>
    <p:sldId id="306" r:id="rId32"/>
    <p:sldId id="307" r:id="rId33"/>
    <p:sldId id="308" r:id="rId34"/>
    <p:sldId id="296" r:id="rId3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 autoAdjust="0"/>
    <p:restoredTop sz="94660"/>
  </p:normalViewPr>
  <p:slideViewPr>
    <p:cSldViewPr snapToGrid="0">
      <p:cViewPr>
        <p:scale>
          <a:sx n="115" d="100"/>
          <a:sy n="115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38910-1174-40E6-97DE-5FF49916D141}" type="datetimeFigureOut">
              <a:rPr lang="sl-SI" smtClean="0"/>
              <a:pPr/>
              <a:t>19.10.2015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567B6-DFB7-41D0-BE27-0C9139EC592E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564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1948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7107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11</a:t>
            </a:fld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2381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3458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5630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644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1903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6766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125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2163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297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22</a:t>
            </a:fld>
            <a:endParaRPr lang="sl-SI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Rstudio</a:t>
            </a:r>
            <a:r>
              <a:rPr lang="en-US" baseline="0" dirty="0" smtClean="0"/>
              <a:t> as a R </a:t>
            </a:r>
            <a:r>
              <a:rPr lang="en-US" baseline="0" dirty="0" err="1" smtClean="0"/>
              <a:t>frontend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1153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5033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3980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know what is  going on, we respect assumptions and limitations.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Need to be faster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591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34</a:t>
            </a:fld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557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0289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5395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67B6-DFB7-41D0-BE27-0C9139EC592E}" type="slidenum">
              <a:rPr lang="sl-SI" smtClean="0"/>
              <a:pPr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94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735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916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997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581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82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688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182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928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65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509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400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0A337-9839-42ED-BDFB-64B2BF23BB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3905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nib.si/eng" TargetMode="Externa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hyperlink" Target="http://iase-web.org/" TargetMode="External"/><Relationship Id="rId10" Type="http://schemas.openxmlformats.org/officeDocument/2006/relationships/hyperlink" Target="http://www.uni-lj.si/" TargetMode="External"/><Relationship Id="rId4" Type="http://schemas.openxmlformats.org/officeDocument/2006/relationships/hyperlink" Target="mailto:andrej.blejec@nib.si" TargetMode="External"/><Relationship Id="rId9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videolectures.net/icots2010_rosling_wshdw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los.org/plos-one-measuring-article-impac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los.org/plos-one-measuring-article-impact/" TargetMode="External"/><Relationship Id="rId4" Type="http://schemas.openxmlformats.org/officeDocument/2006/relationships/hyperlink" Target="http://en.wikipedia.org/wiki/Kernel_density_estimatio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097" y="289921"/>
            <a:ext cx="9144000" cy="313390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Skills needed for </a:t>
            </a:r>
            <a:br>
              <a:rPr lang="sl-SI" dirty="0" smtClean="0"/>
            </a:br>
            <a:r>
              <a:rPr lang="sl-SI" dirty="0" smtClean="0"/>
              <a:t>modern day statisticians</a:t>
            </a:r>
            <a:br>
              <a:rPr lang="sl-SI" dirty="0" smtClean="0"/>
            </a:b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Что должны уметь современные статистики</a:t>
            </a:r>
            <a:endParaRPr lang="sl-SI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64561"/>
            <a:ext cx="9144000" cy="2881648"/>
          </a:xfrm>
        </p:spPr>
        <p:txBody>
          <a:bodyPr>
            <a:normAutofit fontScale="55000" lnSpcReduction="20000"/>
          </a:bodyPr>
          <a:lstStyle/>
          <a:p>
            <a:r>
              <a:rPr lang="sl-SI" sz="3500" dirty="0" smtClean="0"/>
              <a:t>Andrej Blejec</a:t>
            </a:r>
          </a:p>
          <a:p>
            <a:endParaRPr lang="sl-SI" dirty="0"/>
          </a:p>
          <a:p>
            <a:r>
              <a:rPr lang="sl-SI" dirty="0" smtClean="0">
                <a:hlinkClick r:id="rId4"/>
              </a:rPr>
              <a:t>andrej.blejec@nib.si</a:t>
            </a:r>
            <a:endParaRPr lang="sl-SI" dirty="0" smtClean="0"/>
          </a:p>
          <a:p>
            <a:r>
              <a:rPr lang="sl-SI" dirty="0" smtClean="0"/>
              <a:t>National Institute of </a:t>
            </a:r>
            <a:r>
              <a:rPr lang="sl-SI" dirty="0" err="1" smtClean="0"/>
              <a:t>Biology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University</a:t>
            </a:r>
            <a:r>
              <a:rPr lang="sl-SI" dirty="0" smtClean="0"/>
              <a:t> of Ljubljana, </a:t>
            </a:r>
            <a:r>
              <a:rPr lang="sl-SI" dirty="0" err="1" smtClean="0"/>
              <a:t>Slovenia</a:t>
            </a:r>
            <a:endParaRPr lang="sl-SI" dirty="0" smtClean="0"/>
          </a:p>
          <a:p>
            <a:r>
              <a:rPr lang="sl-SI" dirty="0" smtClean="0"/>
              <a:t>International Association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Statistical</a:t>
            </a:r>
            <a:r>
              <a:rPr lang="sl-SI" dirty="0" smtClean="0"/>
              <a:t> </a:t>
            </a:r>
            <a:r>
              <a:rPr lang="sl-SI" dirty="0" err="1" smtClean="0"/>
              <a:t>Education</a:t>
            </a:r>
            <a:r>
              <a:rPr lang="sl-SI" dirty="0" smtClean="0"/>
              <a:t>, IASE</a:t>
            </a:r>
          </a:p>
          <a:p>
            <a:endParaRPr lang="sl-SI" dirty="0" smtClean="0"/>
          </a:p>
          <a:p>
            <a:r>
              <a:rPr lang="en-US" b="1" dirty="0" smtClean="0"/>
              <a:t>20th - 22nd October 2015, </a:t>
            </a:r>
            <a:r>
              <a:rPr lang="en-US" dirty="0" smtClean="0"/>
              <a:t>Novosibirsk</a:t>
            </a:r>
          </a:p>
          <a:p>
            <a:r>
              <a:rPr lang="en-US" dirty="0" smtClean="0"/>
              <a:t>1st Open Russian Statistical Congress (1st ORSC)</a:t>
            </a:r>
            <a:endParaRPr lang="ru-RU" dirty="0" smtClean="0"/>
          </a:p>
          <a:p>
            <a:r>
              <a:rPr lang="ru-RU" dirty="0" smtClean="0"/>
              <a:t>20-22 октября 2015, Новосибирск</a:t>
            </a:r>
          </a:p>
          <a:p>
            <a:r>
              <a:rPr lang="ru-RU" dirty="0" smtClean="0"/>
              <a:t>1 открытый российский статистический конгресс</a:t>
            </a:r>
            <a:endParaRPr lang="en-US" dirty="0"/>
          </a:p>
        </p:txBody>
      </p:sp>
      <p:pic>
        <p:nvPicPr>
          <p:cNvPr id="4" name="Picture 3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558" y="5820716"/>
            <a:ext cx="1135800" cy="778492"/>
          </a:xfrm>
          <a:prstGeom prst="rect">
            <a:avLst/>
          </a:prstGeom>
          <a:noFill/>
        </p:spPr>
      </p:pic>
      <p:graphicFrame>
        <p:nvGraphicFramePr>
          <p:cNvPr id="67585" name="Object 1">
            <a:hlinkClick r:id="rId7"/>
          </p:cNvPr>
          <p:cNvGraphicFramePr>
            <a:graphicFrameLocks noChangeAspect="1"/>
          </p:cNvGraphicFramePr>
          <p:nvPr/>
        </p:nvGraphicFramePr>
        <p:xfrm>
          <a:off x="10383545" y="5986729"/>
          <a:ext cx="1511414" cy="58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4" name="Acrobat Document" r:id="rId8" imgW="3985560" imgH="1320480" progId="Acrobat.Document.11">
                  <p:embed/>
                </p:oleObj>
              </mc:Choice>
              <mc:Fallback>
                <p:oleObj name="Acrobat Document" r:id="rId8" imgW="3985560" imgH="1320480" progId="Acrobat.Document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3545" y="5986729"/>
                        <a:ext cx="1511414" cy="586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6" name="Picture 2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85874" y="4459857"/>
            <a:ext cx="665964" cy="126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8307" y="4906318"/>
            <a:ext cx="723509" cy="726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0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Visualization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Визуализация </a:t>
            </a:r>
            <a:endParaRPr lang="en-US" dirty="0">
              <a:solidFill>
                <a:srgbClr val="BDD7EE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40247" y="609599"/>
            <a:ext cx="4841240" cy="32813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10</a:t>
            </a:fld>
            <a:endParaRPr lang="sl-SI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233" y="1690688"/>
            <a:ext cx="6562725" cy="4400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94527" y="6112948"/>
            <a:ext cx="505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http://videolectures.net/icots2010_rosling_wshdw/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interval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Доверительный интервал</a:t>
            </a:r>
            <a:endParaRPr lang="en-US" dirty="0">
              <a:solidFill>
                <a:srgbClr val="BDD7EE"/>
              </a:solidFill>
            </a:endParaRPr>
          </a:p>
        </p:txBody>
      </p:sp>
      <p:pic>
        <p:nvPicPr>
          <p:cNvPr id="7" name="Content Placeholder 6" descr="photo 1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67" r="-21567"/>
          <a:stretch>
            <a:fillRect/>
          </a:stretch>
        </p:blipFill>
        <p:spPr>
          <a:xfrm>
            <a:off x="838200" y="1711911"/>
            <a:ext cx="10515600" cy="44650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50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121"/>
            <a:ext cx="10515600" cy="1355408"/>
          </a:xfrm>
        </p:spPr>
        <p:txBody>
          <a:bodyPr/>
          <a:lstStyle/>
          <a:p>
            <a:r>
              <a:rPr lang="en-US" b="1" dirty="0"/>
              <a:t>PLOS ONE – Measuring Article </a:t>
            </a:r>
            <a:r>
              <a:rPr lang="en-US" b="1" dirty="0" smtClean="0"/>
              <a:t>Impact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>
                <a:solidFill>
                  <a:srgbClr val="BDD7EE"/>
                </a:solidFill>
              </a:rPr>
              <a:t>PLOS ONE – </a:t>
            </a:r>
            <a:r>
              <a:rPr lang="ru-RU" b="1" dirty="0" smtClean="0">
                <a:solidFill>
                  <a:srgbClr val="BDD7EE"/>
                </a:solidFill>
              </a:rPr>
              <a:t>измерение значимости статей</a:t>
            </a:r>
            <a:endParaRPr lang="en-US" b="1" dirty="0">
              <a:solidFill>
                <a:srgbClr val="BDD7EE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91903" y="1808551"/>
            <a:ext cx="6279937" cy="38666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12</a:t>
            </a:fld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6220072" y="5831086"/>
            <a:ext cx="554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http://www.plos.org/plos-one-measuring-article-impact/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121"/>
            <a:ext cx="10515600" cy="1355408"/>
          </a:xfrm>
        </p:spPr>
        <p:txBody>
          <a:bodyPr/>
          <a:lstStyle/>
          <a:p>
            <a:r>
              <a:rPr lang="en-US" b="1" dirty="0"/>
              <a:t>PLOS ONE – Measuring Article </a:t>
            </a:r>
            <a:r>
              <a:rPr lang="en-US" b="1" dirty="0" smtClean="0"/>
              <a:t>Impact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>
                <a:solidFill>
                  <a:srgbClr val="BDD7EE"/>
                </a:solidFill>
              </a:rPr>
              <a:t>PLOS ONE – </a:t>
            </a:r>
            <a:r>
              <a:rPr lang="ru-RU" b="1" dirty="0" smtClean="0">
                <a:solidFill>
                  <a:srgbClr val="BDD7EE"/>
                </a:solidFill>
              </a:rPr>
              <a:t>измерение значимости статей</a:t>
            </a:r>
            <a:endParaRPr lang="en-US" b="1" dirty="0">
              <a:solidFill>
                <a:srgbClr val="BDD7EE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5779" y="1739523"/>
            <a:ext cx="6279937" cy="382518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13</a:t>
            </a:fld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5943600" y="2554516"/>
            <a:ext cx="6096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i="1" dirty="0"/>
              <a:t>Graph: </a:t>
            </a:r>
            <a:r>
              <a:rPr lang="en-US" i="1" dirty="0"/>
              <a:t>This is a </a:t>
            </a:r>
            <a:r>
              <a:rPr lang="en-US" i="1" dirty="0">
                <a:hlinkClick r:id="rId4"/>
              </a:rPr>
              <a:t>kernel density estimation</a:t>
            </a:r>
            <a:r>
              <a:rPr lang="en-US" i="1" dirty="0"/>
              <a:t> of citation distribution rather than actual numbers, hence the fact that it looks like some papers have received fewer than zero citations (credit </a:t>
            </a:r>
            <a:r>
              <a:rPr lang="en-US" i="1" dirty="0" smtClean="0"/>
              <a:t>ALM guru Martin </a:t>
            </a:r>
            <a:r>
              <a:rPr lang="en-US" i="1" dirty="0" err="1" smtClean="0"/>
              <a:t>Fenner</a:t>
            </a:r>
            <a:r>
              <a:rPr lang="en-US" i="1" dirty="0" smtClean="0"/>
              <a:t>)</a:t>
            </a:r>
            <a:endParaRPr lang="ru-RU" i="1" dirty="0" smtClean="0"/>
          </a:p>
          <a:p>
            <a:r>
              <a:rPr lang="ru-RU" i="1" dirty="0" smtClean="0"/>
              <a:t>На графике</a:t>
            </a:r>
            <a:r>
              <a:rPr lang="ru-RU" i="1" dirty="0"/>
              <a:t>: </a:t>
            </a:r>
            <a:r>
              <a:rPr lang="ru-RU" i="1" dirty="0" smtClean="0"/>
              <a:t> использование функции оценки </a:t>
            </a:r>
            <a:r>
              <a:rPr lang="ru-RU" i="1" dirty="0"/>
              <a:t>плотности ядра распределения цитируемости, а не </a:t>
            </a:r>
            <a:r>
              <a:rPr lang="ru-RU" i="1" dirty="0" smtClean="0"/>
              <a:t>реальных данных, приводит к парадоксальным результатам, что </a:t>
            </a:r>
            <a:r>
              <a:rPr lang="ru-RU" i="1" dirty="0"/>
              <a:t>некоторые </a:t>
            </a:r>
            <a:r>
              <a:rPr lang="ru-RU" i="1" dirty="0" smtClean="0"/>
              <a:t>статьи </a:t>
            </a:r>
            <a:r>
              <a:rPr lang="ru-RU" i="1" dirty="0"/>
              <a:t>получили меньше, чем ноль </a:t>
            </a:r>
            <a:r>
              <a:rPr lang="ru-RU" i="1" dirty="0" smtClean="0"/>
              <a:t>цитат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20072" y="5831086"/>
            <a:ext cx="554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http://www.plos.org/plos-one-measuring-article-impact/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6261"/>
          </a:xfrm>
        </p:spPr>
        <p:txBody>
          <a:bodyPr>
            <a:normAutofit fontScale="90000"/>
          </a:bodyPr>
          <a:lstStyle/>
          <a:p>
            <a:r>
              <a:rPr lang="sl-SI" dirty="0"/>
              <a:t>Statistical computing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Компьютерная обработка статистических данных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/>
              <a:t>Variety of hardware</a:t>
            </a:r>
          </a:p>
          <a:p>
            <a:pPr>
              <a:buFont typeface="Arial" charset="0"/>
              <a:buChar char="•"/>
            </a:pPr>
            <a:r>
              <a:rPr lang="en-US" dirty="0"/>
              <a:t>Variety of software</a:t>
            </a:r>
          </a:p>
          <a:p>
            <a:pPr lvl="1"/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14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Разнообразие оборудования</a:t>
            </a:r>
            <a:endParaRPr lang="en-US" sz="2800" dirty="0">
              <a:solidFill>
                <a:srgbClr val="BDD7EE"/>
              </a:solidFill>
            </a:endParaRPr>
          </a:p>
          <a:p>
            <a:pPr marL="228600" indent="-228600">
              <a:buFont typeface="Arial" charset="0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Разнообразие программного обеспечения </a:t>
            </a:r>
          </a:p>
        </p:txBody>
      </p:sp>
    </p:spTree>
    <p:extLst>
      <p:ext uri="{BB962C8B-B14F-4D97-AF65-F5344CB8AC3E}">
        <p14:creationId xmlns:p14="http://schemas.microsoft.com/office/powerpoint/2010/main" val="19628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How many fingers do you see?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Сколько пальцев Вы видите?</a:t>
            </a:r>
            <a:endParaRPr lang="en-US" dirty="0">
              <a:solidFill>
                <a:srgbClr val="BDD7E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15</a:t>
            </a:fld>
            <a:endParaRPr lang="sl-SI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62" y="1825625"/>
            <a:ext cx="5827075" cy="4351338"/>
          </a:xfrm>
        </p:spPr>
      </p:pic>
    </p:spTree>
    <p:extLst>
      <p:ext uri="{BB962C8B-B14F-4D97-AF65-F5344CB8AC3E}">
        <p14:creationId xmlns:p14="http://schemas.microsoft.com/office/powerpoint/2010/main" val="646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Abacus								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z-Cyrl-AZ" dirty="0">
                <a:solidFill>
                  <a:srgbClr val="BDD7EE"/>
                </a:solidFill>
              </a:rPr>
              <a:t>С</a:t>
            </a:r>
            <a:r>
              <a:rPr lang="az-Cyrl-AZ" dirty="0" smtClean="0">
                <a:solidFill>
                  <a:srgbClr val="BDD7EE"/>
                </a:solidFill>
              </a:rPr>
              <a:t>чёты</a:t>
            </a:r>
            <a:endParaRPr lang="en-US" dirty="0">
              <a:solidFill>
                <a:srgbClr val="BDD7E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16</a:t>
            </a:fld>
            <a:endParaRPr lang="sl-SI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90" y="2001832"/>
            <a:ext cx="5406549" cy="4175131"/>
          </a:xfrm>
        </p:spPr>
      </p:pic>
    </p:spTree>
    <p:extLst>
      <p:ext uri="{BB962C8B-B14F-4D97-AF65-F5344CB8AC3E}">
        <p14:creationId xmlns:p14="http://schemas.microsoft.com/office/powerpoint/2010/main" val="12852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Odhner machine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Арифмометр</a:t>
            </a:r>
            <a:endParaRPr lang="en-US" dirty="0">
              <a:solidFill>
                <a:srgbClr val="BDD7E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17</a:t>
            </a:fld>
            <a:endParaRPr lang="sl-SI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1847850"/>
            <a:ext cx="5387652" cy="402383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79" y="1994862"/>
            <a:ext cx="5083834" cy="37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FACIT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18</a:t>
            </a:fld>
            <a:endParaRPr lang="sl-SI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19" y="1825625"/>
            <a:ext cx="5826161" cy="4351338"/>
          </a:xfrm>
        </p:spPr>
      </p:pic>
    </p:spTree>
    <p:extLst>
      <p:ext uri="{BB962C8B-B14F-4D97-AF65-F5344CB8AC3E}">
        <p14:creationId xmlns:p14="http://schemas.microsoft.com/office/powerpoint/2010/main" val="12582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Burroughs C 3300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19</a:t>
            </a:fld>
            <a:endParaRPr lang="sl-SI"/>
          </a:p>
        </p:txBody>
      </p:sp>
      <p:pic>
        <p:nvPicPr>
          <p:cNvPr id="30722" name="Picture 2" descr="http://www.computinghistory.org.uk/userdata/images/large/PRODPIC-26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869" y="1391921"/>
            <a:ext cx="6720856" cy="4839018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97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Position of statistics in </a:t>
            </a:r>
            <a:r>
              <a:rPr lang="en-US" dirty="0" smtClean="0"/>
              <a:t>the </a:t>
            </a:r>
            <a:r>
              <a:rPr lang="sl-SI" dirty="0" smtClean="0"/>
              <a:t>society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Положение статистики в обществе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Solving</a:t>
            </a:r>
            <a:r>
              <a:rPr lang="en-US" baseline="0" dirty="0" smtClean="0"/>
              <a:t> important problems in society and helping to make decisions</a:t>
            </a:r>
          </a:p>
          <a:p>
            <a:pPr marL="457200" lvl="1" indent="0">
              <a:buNone/>
            </a:pPr>
            <a:endParaRPr lang="en-US" baseline="0" dirty="0" smtClean="0"/>
          </a:p>
          <a:p>
            <a:pPr lvl="1"/>
            <a:r>
              <a:rPr lang="en-US" baseline="0" dirty="0" smtClean="0"/>
              <a:t>Government</a:t>
            </a:r>
          </a:p>
          <a:p>
            <a:pPr lvl="1"/>
            <a:r>
              <a:rPr lang="en-US" baseline="0" dirty="0" smtClean="0"/>
              <a:t>Business</a:t>
            </a:r>
          </a:p>
          <a:p>
            <a:pPr lvl="1"/>
            <a:r>
              <a:rPr lang="en-US" baseline="0" dirty="0" smtClean="0"/>
              <a:t>Health</a:t>
            </a:r>
            <a:endParaRPr lang="sl-SI" baseline="0" dirty="0" smtClean="0"/>
          </a:p>
          <a:p>
            <a:pPr lvl="1"/>
            <a:r>
              <a:rPr lang="sl-SI" dirty="0" smtClean="0"/>
              <a:t>Science</a:t>
            </a:r>
            <a:endParaRPr lang="en-US" baseline="0" dirty="0" smtClean="0"/>
          </a:p>
          <a:p>
            <a:pPr lvl="1"/>
            <a:r>
              <a:rPr lang="en-US" baseline="0" dirty="0" smtClean="0"/>
              <a:t>Education</a:t>
            </a:r>
          </a:p>
          <a:p>
            <a:pPr lvl="1"/>
            <a:r>
              <a:rPr lang="en-US" baseline="0" dirty="0" smtClean="0"/>
              <a:t>Sports</a:t>
            </a:r>
          </a:p>
          <a:p>
            <a:pPr lvl="1"/>
            <a:r>
              <a:rPr lang="en-US" baseline="0" dirty="0" smtClean="0"/>
              <a:t>Crime</a:t>
            </a:r>
          </a:p>
          <a:p>
            <a:pPr lvl="1"/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600" dirty="0">
                <a:solidFill>
                  <a:srgbClr val="BDD7EE"/>
                </a:solidFill>
              </a:rPr>
              <a:t>Решение важных проблем, стоящих перед обществом и помощь в принятии решений</a:t>
            </a:r>
          </a:p>
          <a:p>
            <a:endParaRPr lang="ru-RU" dirty="0">
              <a:solidFill>
                <a:srgbClr val="BDD7EE"/>
              </a:solidFill>
            </a:endParaRP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BDD7EE"/>
                </a:solidFill>
              </a:rPr>
              <a:t>Правительство</a:t>
            </a: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BDD7EE"/>
                </a:solidFill>
              </a:rPr>
              <a:t>Бизнес</a:t>
            </a: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BDD7EE"/>
                </a:solidFill>
              </a:rPr>
              <a:t>Здравоохранение</a:t>
            </a: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BDD7EE"/>
                </a:solidFill>
              </a:rPr>
              <a:t>Наука</a:t>
            </a: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BDD7EE"/>
                </a:solidFill>
              </a:rPr>
              <a:t>Образование</a:t>
            </a: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BDD7EE"/>
                </a:solidFill>
              </a:rPr>
              <a:t>Спорт</a:t>
            </a: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BDD7EE"/>
                </a:solidFill>
              </a:rPr>
              <a:t>Борьба с преступностью</a:t>
            </a:r>
            <a:endParaRPr lang="en-US" sz="22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IBM 1130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2493"/>
            <a:ext cx="5795250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20</a:t>
            </a:fld>
            <a:endParaRPr lang="sl-S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8873" y="2708651"/>
            <a:ext cx="3654927" cy="272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Programmable calculators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Программируемые калькуляторы</a:t>
            </a:r>
            <a:endParaRPr lang="en-US" dirty="0">
              <a:solidFill>
                <a:srgbClr val="BDD7E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21</a:t>
            </a:fld>
            <a:endParaRPr lang="sl-SI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74" y="1815336"/>
            <a:ext cx="5823894" cy="43513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47" y="1880173"/>
            <a:ext cx="2888963" cy="387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65125"/>
            <a:ext cx="11247120" cy="1325563"/>
          </a:xfrm>
        </p:spPr>
        <p:txBody>
          <a:bodyPr/>
          <a:lstStyle/>
          <a:p>
            <a:r>
              <a:rPr lang="en-US" dirty="0" smtClean="0"/>
              <a:t>Mainframe computer</a:t>
            </a:r>
            <a:r>
              <a:rPr lang="sl-SI" dirty="0" smtClean="0"/>
              <a:t> VAX</a:t>
            </a:r>
            <a:r>
              <a:rPr lang="en-US" baseline="0" dirty="0" smtClean="0"/>
              <a:t> </a:t>
            </a:r>
            <a:r>
              <a:rPr lang="sl-SI" baseline="0" dirty="0" smtClean="0"/>
              <a:t> </a:t>
            </a:r>
            <a:r>
              <a:rPr lang="en-US" dirty="0" smtClean="0"/>
              <a:t>and</a:t>
            </a:r>
            <a:r>
              <a:rPr lang="sl-SI" dirty="0" smtClean="0"/>
              <a:t> </a:t>
            </a:r>
            <a:r>
              <a:rPr lang="en-US" dirty="0" smtClean="0"/>
              <a:t> </a:t>
            </a:r>
            <a:r>
              <a:rPr lang="sl-SI" dirty="0" smtClean="0"/>
              <a:t>VT100 </a:t>
            </a:r>
            <a:r>
              <a:rPr lang="en-US" dirty="0" smtClean="0"/>
              <a:t>terminal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217920" y="1739000"/>
            <a:ext cx="4836160" cy="4298809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42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6261"/>
          </a:xfrm>
        </p:spPr>
        <p:txBody>
          <a:bodyPr>
            <a:normAutofit/>
          </a:bodyPr>
          <a:lstStyle/>
          <a:p>
            <a:r>
              <a:rPr lang="en-US" dirty="0"/>
              <a:t>Variety of software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Разнообразие программного обеспечения 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Statistical packages</a:t>
            </a:r>
          </a:p>
          <a:p>
            <a:r>
              <a:rPr lang="en-US" dirty="0"/>
              <a:t>Statistical  development systems</a:t>
            </a:r>
          </a:p>
          <a:p>
            <a:pPr lvl="1"/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23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Пакеты прикладных программ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Системы статистического развития</a:t>
            </a:r>
            <a:endParaRPr lang="en-US" sz="28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608" y="1242516"/>
            <a:ext cx="4707016" cy="4934447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R</a:t>
            </a:r>
            <a:endParaRPr lang="ru-RU" sz="3600" baseline="0" dirty="0" smtClean="0"/>
          </a:p>
          <a:p>
            <a:r>
              <a:rPr lang="en-US" baseline="0" dirty="0" smtClean="0"/>
              <a:t>Free</a:t>
            </a:r>
          </a:p>
          <a:p>
            <a:r>
              <a:rPr lang="en-US" baseline="0" dirty="0" smtClean="0"/>
              <a:t>Open source</a:t>
            </a:r>
          </a:p>
          <a:p>
            <a:r>
              <a:rPr lang="en-US" baseline="0" dirty="0" smtClean="0"/>
              <a:t>Package development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RStudio</a:t>
            </a:r>
            <a:endParaRPr lang="en-US" baseline="0" dirty="0" smtClean="0"/>
          </a:p>
          <a:p>
            <a:r>
              <a:rPr lang="en-US" baseline="0" dirty="0" smtClean="0"/>
              <a:t>Web based computation</a:t>
            </a:r>
          </a:p>
          <a:p>
            <a:r>
              <a:rPr lang="en-US" baseline="0" dirty="0" smtClean="0"/>
              <a:t>Shiny, openCPU, </a:t>
            </a:r>
            <a:r>
              <a:rPr lang="en-US" baseline="0" dirty="0" err="1" smtClean="0"/>
              <a:t>RPubs</a:t>
            </a:r>
            <a:endParaRPr lang="en-US" baseline="0" dirty="0" smtClean="0"/>
          </a:p>
          <a:p>
            <a:r>
              <a:rPr lang="en-US" baseline="0" dirty="0" smtClean="0"/>
              <a:t>Versioning systems - Git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24</a:t>
            </a:fld>
            <a:endParaRPr lang="sl-S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7873" y="484744"/>
            <a:ext cx="964224" cy="732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7016" y="3352287"/>
            <a:ext cx="1753052" cy="617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8658" y="1201099"/>
            <a:ext cx="5364591" cy="581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DD7EE"/>
                </a:solidFill>
              </a:rPr>
              <a:t>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BDD7EE"/>
                </a:solidFill>
              </a:rPr>
              <a:t>Бесплатно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BDD7EE"/>
                </a:solidFill>
              </a:rPr>
              <a:t>В свободном доступе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Возможности для расширения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BDD7EE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BDD7EE"/>
                </a:solidFill>
              </a:rPr>
              <a:t>Rstudio</a:t>
            </a:r>
            <a:endParaRPr lang="en-US" sz="2800" dirty="0" smtClean="0">
              <a:solidFill>
                <a:srgbClr val="BDD7EE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Вычисления в сети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Отличный,</a:t>
            </a:r>
            <a:r>
              <a:rPr lang="en-US" sz="2800" dirty="0" smtClean="0">
                <a:solidFill>
                  <a:srgbClr val="BDD7EE"/>
                </a:solidFill>
              </a:rPr>
              <a:t> </a:t>
            </a:r>
            <a:r>
              <a:rPr lang="ru-RU" sz="2800" dirty="0" smtClean="0">
                <a:solidFill>
                  <a:srgbClr val="BDD7EE"/>
                </a:solidFill>
              </a:rPr>
              <a:t>открытый </a:t>
            </a:r>
            <a:r>
              <a:rPr lang="en-US" sz="2800" dirty="0" smtClean="0">
                <a:solidFill>
                  <a:srgbClr val="BDD7EE"/>
                </a:solidFill>
              </a:rPr>
              <a:t>CPU</a:t>
            </a:r>
            <a:r>
              <a:rPr lang="en-US" sz="2800" dirty="0">
                <a:solidFill>
                  <a:srgbClr val="BDD7EE"/>
                </a:solidFill>
              </a:rPr>
              <a:t>, </a:t>
            </a:r>
            <a:r>
              <a:rPr lang="en-US" sz="2800" dirty="0" err="1" smtClean="0">
                <a:solidFill>
                  <a:srgbClr val="BDD7EE"/>
                </a:solidFill>
              </a:rPr>
              <a:t>Rpubs</a:t>
            </a:r>
            <a:endParaRPr lang="ru-RU" sz="2800" dirty="0" smtClean="0">
              <a:solidFill>
                <a:srgbClr val="BDD7EE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Разнообразие систем</a:t>
            </a:r>
            <a:r>
              <a:rPr lang="en-US" sz="2800" dirty="0" smtClean="0">
                <a:solidFill>
                  <a:srgbClr val="BDD7EE"/>
                </a:solidFill>
              </a:rPr>
              <a:t> </a:t>
            </a:r>
            <a:r>
              <a:rPr lang="en-US" sz="2800" dirty="0">
                <a:solidFill>
                  <a:srgbClr val="BDD7EE"/>
                </a:solidFill>
              </a:rPr>
              <a:t>- </a:t>
            </a:r>
            <a:r>
              <a:rPr lang="en-US" sz="2800" dirty="0" err="1">
                <a:solidFill>
                  <a:srgbClr val="BDD7EE"/>
                </a:solidFill>
              </a:rPr>
              <a:t>Git</a:t>
            </a:r>
            <a:endParaRPr lang="en-US" sz="2800" dirty="0">
              <a:solidFill>
                <a:srgbClr val="BDD7EE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622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Big </a:t>
            </a:r>
            <a:r>
              <a:rPr lang="en-US" altLang="en-US" dirty="0" smtClean="0"/>
              <a:t>Data</a:t>
            </a:r>
            <a:r>
              <a:rPr lang="ru-RU" altLang="en-US" dirty="0" smtClean="0"/>
              <a:t/>
            </a:r>
            <a:br>
              <a:rPr lang="ru-RU" altLang="en-US" dirty="0" smtClean="0"/>
            </a:br>
            <a:r>
              <a:rPr lang="ru-RU" altLang="en-US" dirty="0" smtClean="0">
                <a:solidFill>
                  <a:srgbClr val="BDD7EE"/>
                </a:solidFill>
              </a:rPr>
              <a:t>Большие данные</a:t>
            </a:r>
            <a:endParaRPr lang="en-US" dirty="0">
              <a:solidFill>
                <a:srgbClr val="BDD7E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10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6261"/>
          </a:xfrm>
        </p:spPr>
        <p:txBody>
          <a:bodyPr>
            <a:normAutofit/>
          </a:bodyPr>
          <a:lstStyle/>
          <a:p>
            <a:r>
              <a:rPr lang="en-US" altLang="en-US" dirty="0"/>
              <a:t>Big Data</a:t>
            </a: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>
                <a:solidFill>
                  <a:srgbClr val="BDD7EE"/>
                </a:solidFill>
              </a:rPr>
              <a:t>Большие данные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altLang="en-US" dirty="0"/>
              <a:t>Big Data is like teenage sex</a:t>
            </a:r>
            <a:r>
              <a:rPr lang="en-US" altLang="en-US" dirty="0" smtClean="0"/>
              <a:t>:</a:t>
            </a:r>
            <a:endParaRPr lang="ru-RU" altLang="en-US" dirty="0" smtClean="0"/>
          </a:p>
          <a:p>
            <a:pPr marL="0" indent="0">
              <a:buNone/>
            </a:pPr>
            <a:endParaRPr lang="ru-RU" altLang="en-US" dirty="0" smtClean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/>
              <a:t>e</a:t>
            </a:r>
            <a:r>
              <a:rPr lang="en-US" altLang="en-US" dirty="0" smtClean="0"/>
              <a:t>veryone </a:t>
            </a:r>
            <a:r>
              <a:rPr lang="en-US" altLang="en-US" dirty="0"/>
              <a:t>talks about it,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/>
              <a:t>n</a:t>
            </a:r>
            <a:r>
              <a:rPr lang="en-US" altLang="en-US" dirty="0" smtClean="0"/>
              <a:t>obody </a:t>
            </a:r>
            <a:r>
              <a:rPr lang="en-US" altLang="en-US" dirty="0"/>
              <a:t>really knows how to do it,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/>
              <a:t>e</a:t>
            </a:r>
            <a:r>
              <a:rPr lang="en-US" altLang="en-US" dirty="0" smtClean="0"/>
              <a:t>veryone</a:t>
            </a:r>
            <a:r>
              <a:rPr lang="sl-SI" altLang="en-US" dirty="0" smtClean="0"/>
              <a:t> </a:t>
            </a:r>
            <a:r>
              <a:rPr lang="en-US" altLang="en-US" dirty="0"/>
              <a:t>thinks everyone else is doing it,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/>
              <a:t>so </a:t>
            </a:r>
            <a:r>
              <a:rPr lang="en-US" altLang="en-US" dirty="0"/>
              <a:t>everyone claims they are doing it </a:t>
            </a:r>
            <a:r>
              <a:rPr lang="sl-SI" altLang="en-US" dirty="0"/>
              <a:t>...</a:t>
            </a:r>
          </a:p>
          <a:p>
            <a:pPr marL="0" indent="0">
              <a:buNone/>
            </a:pPr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26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dirty="0" smtClean="0">
                <a:solidFill>
                  <a:srgbClr val="BDD7EE"/>
                </a:solidFill>
              </a:rPr>
              <a:t>Большие данные – это как подростковый секс</a:t>
            </a:r>
            <a:r>
              <a:rPr lang="en-US" altLang="en-US" sz="2800" dirty="0" smtClean="0">
                <a:solidFill>
                  <a:srgbClr val="BDD7EE"/>
                </a:solidFill>
              </a:rPr>
              <a:t>:</a:t>
            </a:r>
            <a:endParaRPr lang="ru-RU" altLang="en-US" sz="2800" dirty="0">
              <a:solidFill>
                <a:srgbClr val="BDD7E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800" dirty="0">
                <a:solidFill>
                  <a:srgbClr val="BDD7EE"/>
                </a:solidFill>
              </a:rPr>
              <a:t>к</a:t>
            </a:r>
            <a:r>
              <a:rPr lang="ru-RU" altLang="en-US" sz="2800" dirty="0" smtClean="0">
                <a:solidFill>
                  <a:srgbClr val="BDD7EE"/>
                </a:solidFill>
              </a:rPr>
              <a:t>аждый говорит о них</a:t>
            </a:r>
            <a:r>
              <a:rPr lang="en-US" altLang="en-US" sz="2800" dirty="0" smtClean="0">
                <a:solidFill>
                  <a:srgbClr val="BDD7EE"/>
                </a:solidFill>
              </a:rPr>
              <a:t>,</a:t>
            </a:r>
            <a:endParaRPr lang="en-US" altLang="en-US" sz="2800" dirty="0">
              <a:solidFill>
                <a:srgbClr val="BDD7E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800" dirty="0" smtClean="0">
                <a:solidFill>
                  <a:srgbClr val="BDD7EE"/>
                </a:solidFill>
              </a:rPr>
              <a:t>никто не знает как обращаться с ними</a:t>
            </a:r>
            <a:r>
              <a:rPr lang="en-US" altLang="en-US" sz="2800" dirty="0" smtClean="0">
                <a:solidFill>
                  <a:srgbClr val="BDD7EE"/>
                </a:solidFill>
              </a:rPr>
              <a:t>,</a:t>
            </a:r>
            <a:endParaRPr lang="en-US" altLang="en-US" sz="2800" dirty="0">
              <a:solidFill>
                <a:srgbClr val="BDD7E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800" dirty="0">
                <a:solidFill>
                  <a:srgbClr val="BDD7EE"/>
                </a:solidFill>
              </a:rPr>
              <a:t>к</a:t>
            </a:r>
            <a:r>
              <a:rPr lang="ru-RU" altLang="en-US" sz="2800" dirty="0" smtClean="0">
                <a:solidFill>
                  <a:srgbClr val="BDD7EE"/>
                </a:solidFill>
              </a:rPr>
              <a:t>аждый думает что другие делают это</a:t>
            </a:r>
            <a:r>
              <a:rPr lang="en-US" altLang="en-US" sz="2800" dirty="0" smtClean="0">
                <a:solidFill>
                  <a:srgbClr val="BDD7EE"/>
                </a:solidFill>
              </a:rPr>
              <a:t>, </a:t>
            </a:r>
            <a:endParaRPr lang="en-US" altLang="en-US" sz="2800" dirty="0">
              <a:solidFill>
                <a:srgbClr val="BDD7E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800" dirty="0">
                <a:solidFill>
                  <a:srgbClr val="BDD7EE"/>
                </a:solidFill>
              </a:rPr>
              <a:t>п</a:t>
            </a:r>
            <a:r>
              <a:rPr lang="ru-RU" altLang="en-US" sz="2800" dirty="0" smtClean="0">
                <a:solidFill>
                  <a:srgbClr val="BDD7EE"/>
                </a:solidFill>
              </a:rPr>
              <a:t>оэтому каждый утверждает, что тоже занимается этим</a:t>
            </a:r>
            <a:r>
              <a:rPr lang="sl-SI" altLang="en-US" sz="2800" dirty="0" smtClean="0">
                <a:solidFill>
                  <a:srgbClr val="BDD7EE"/>
                </a:solidFill>
              </a:rPr>
              <a:t>.</a:t>
            </a:r>
            <a:r>
              <a:rPr lang="sl-SI" altLang="en-US" sz="2800" dirty="0">
                <a:solidFill>
                  <a:srgbClr val="BDD7EE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275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3448"/>
            <a:ext cx="10515600" cy="1325563"/>
          </a:xfrm>
        </p:spPr>
        <p:txBody>
          <a:bodyPr/>
          <a:lstStyle/>
          <a:p>
            <a:r>
              <a:rPr lang="sl-SI" dirty="0" smtClean="0"/>
              <a:t>Big Data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Большие данные</a:t>
            </a:r>
            <a:endParaRPr lang="en-US" dirty="0">
              <a:solidFill>
                <a:srgbClr val="BDD7EE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90578" y="1394396"/>
            <a:ext cx="7012773" cy="494719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27</a:t>
            </a:fld>
            <a:endParaRPr lang="sl-SI"/>
          </a:p>
        </p:txBody>
      </p:sp>
      <p:sp>
        <p:nvSpPr>
          <p:cNvPr id="3" name="TextBox 2"/>
          <p:cNvSpPr txBox="1"/>
          <p:nvPr/>
        </p:nvSpPr>
        <p:spPr>
          <a:xfrm>
            <a:off x="6940164" y="2817950"/>
            <a:ext cx="3862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BDD7EE"/>
                </a:solidFill>
              </a:rPr>
              <a:t>Давайте решим эту проблему путем использования больших данных хотя никто из нас не имеет ни малейшего представления о том, что с ними делать </a:t>
            </a:r>
            <a:endParaRPr lang="ru-RU" sz="2000" b="1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15060"/>
          </a:xfrm>
        </p:spPr>
        <p:txBody>
          <a:bodyPr>
            <a:normAutofit/>
          </a:bodyPr>
          <a:lstStyle/>
          <a:p>
            <a:r>
              <a:rPr lang="en-US" altLang="en-US" dirty="0"/>
              <a:t>Big Data</a:t>
            </a: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>
                <a:solidFill>
                  <a:srgbClr val="BDD7EE"/>
                </a:solidFill>
              </a:rPr>
              <a:t>Большие данные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sl-SI" dirty="0"/>
              <a:t>Big</a:t>
            </a:r>
          </a:p>
          <a:p>
            <a:r>
              <a:rPr lang="sl-SI" dirty="0"/>
              <a:t>Complex and unstructured</a:t>
            </a:r>
          </a:p>
          <a:p>
            <a:r>
              <a:rPr lang="sl-SI" dirty="0"/>
              <a:t>Not collected for purpose</a:t>
            </a:r>
          </a:p>
          <a:p>
            <a:r>
              <a:rPr lang="sl-SI" dirty="0"/>
              <a:t>Noisy</a:t>
            </a:r>
          </a:p>
          <a:p>
            <a:r>
              <a:rPr lang="sl-SI" dirty="0"/>
              <a:t>Biased</a:t>
            </a:r>
          </a:p>
          <a:p>
            <a:r>
              <a:rPr lang="sl-SI" dirty="0"/>
              <a:t>Cheap to collect</a:t>
            </a:r>
            <a:endParaRPr lang="en-US" dirty="0"/>
          </a:p>
          <a:p>
            <a:r>
              <a:rPr lang="en-US" dirty="0"/>
              <a:t>Open data, publicly available data</a:t>
            </a:r>
            <a:endParaRPr lang="sl-SI" dirty="0"/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New challenges for statisticians, data managers, … data </a:t>
            </a:r>
            <a:r>
              <a:rPr lang="en-US" dirty="0"/>
              <a:t>"whatever"</a:t>
            </a:r>
          </a:p>
          <a:p>
            <a:pPr marL="0" indent="0">
              <a:buNone/>
            </a:pPr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28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altLang="en-US" sz="2400" dirty="0" smtClean="0">
                <a:solidFill>
                  <a:srgbClr val="BDD7EE"/>
                </a:solidFill>
              </a:rPr>
              <a:t>Они большие</a:t>
            </a:r>
          </a:p>
          <a:p>
            <a:pPr marL="457200" indent="-457200">
              <a:buFont typeface="Arial"/>
              <a:buChar char="•"/>
            </a:pPr>
            <a:r>
              <a:rPr lang="ru-RU" altLang="en-US" sz="2400" dirty="0" smtClean="0">
                <a:solidFill>
                  <a:srgbClr val="BDD7EE"/>
                </a:solidFill>
              </a:rPr>
              <a:t>Сложные и неструктурированные</a:t>
            </a:r>
          </a:p>
          <a:p>
            <a:pPr marL="457200" indent="-457200">
              <a:buFont typeface="Arial"/>
              <a:buChar char="•"/>
            </a:pPr>
            <a:r>
              <a:rPr lang="ru-RU" altLang="en-US" sz="2400" dirty="0" smtClean="0">
                <a:solidFill>
                  <a:srgbClr val="BDD7EE"/>
                </a:solidFill>
              </a:rPr>
              <a:t>Собирались для других целей</a:t>
            </a:r>
          </a:p>
          <a:p>
            <a:pPr marL="457200" indent="-457200">
              <a:buFont typeface="Arial"/>
              <a:buChar char="•"/>
            </a:pPr>
            <a:r>
              <a:rPr lang="ru-RU" altLang="en-US" sz="2400" dirty="0" smtClean="0">
                <a:solidFill>
                  <a:srgbClr val="BDD7EE"/>
                </a:solidFill>
              </a:rPr>
              <a:t>Засоренные</a:t>
            </a:r>
          </a:p>
          <a:p>
            <a:pPr marL="457200" indent="-457200">
              <a:buFont typeface="Arial"/>
              <a:buChar char="•"/>
            </a:pPr>
            <a:r>
              <a:rPr lang="ru-RU" altLang="en-US" sz="2400" dirty="0" smtClean="0">
                <a:solidFill>
                  <a:srgbClr val="BDD7EE"/>
                </a:solidFill>
              </a:rPr>
              <a:t>Необъективные</a:t>
            </a:r>
          </a:p>
          <a:p>
            <a:pPr marL="457200" indent="-457200">
              <a:buFont typeface="Arial"/>
              <a:buChar char="•"/>
            </a:pPr>
            <a:r>
              <a:rPr lang="ru-RU" altLang="en-US" sz="2400" dirty="0" smtClean="0">
                <a:solidFill>
                  <a:srgbClr val="BDD7EE"/>
                </a:solidFill>
              </a:rPr>
              <a:t>Дешевые</a:t>
            </a:r>
          </a:p>
          <a:p>
            <a:pPr marL="457200" indent="-457200">
              <a:buFont typeface="Arial"/>
              <a:buChar char="•"/>
            </a:pPr>
            <a:r>
              <a:rPr lang="ru-RU" altLang="en-US" sz="2400" dirty="0" smtClean="0">
                <a:solidFill>
                  <a:srgbClr val="BDD7EE"/>
                </a:solidFill>
              </a:rPr>
              <a:t>Открытые, доступные</a:t>
            </a:r>
          </a:p>
          <a:p>
            <a:endParaRPr lang="ru-RU" altLang="en-US" sz="2400" dirty="0" smtClean="0">
              <a:solidFill>
                <a:srgbClr val="BDD7EE"/>
              </a:solidFill>
            </a:endParaRPr>
          </a:p>
          <a:p>
            <a:r>
              <a:rPr lang="ru-RU" altLang="en-US" sz="2400" dirty="0" smtClean="0">
                <a:solidFill>
                  <a:srgbClr val="BDD7EE"/>
                </a:solidFill>
              </a:rPr>
              <a:t>Новые возможности для статистиков, </a:t>
            </a:r>
            <a:r>
              <a:rPr lang="ru-RU" altLang="en-US" sz="2400" dirty="0" err="1" smtClean="0">
                <a:solidFill>
                  <a:srgbClr val="BDD7EE"/>
                </a:solidFill>
              </a:rPr>
              <a:t>информационщиков</a:t>
            </a:r>
            <a:r>
              <a:rPr lang="ru-RU" altLang="en-US" sz="2400" dirty="0" smtClean="0">
                <a:solidFill>
                  <a:srgbClr val="BDD7EE"/>
                </a:solidFill>
              </a:rPr>
              <a:t>, … данные «вообще»</a:t>
            </a:r>
            <a:endParaRPr lang="sl-SI" altLang="en-US" sz="2400" dirty="0">
              <a:solidFill>
                <a:srgbClr val="BDD7EE"/>
              </a:solidFill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1428" y="165406"/>
            <a:ext cx="1607727" cy="197982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9296" y="381050"/>
            <a:ext cx="3167200" cy="17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6261"/>
          </a:xfrm>
        </p:spPr>
        <p:txBody>
          <a:bodyPr>
            <a:normAutofit/>
          </a:bodyPr>
          <a:lstStyle/>
          <a:p>
            <a:r>
              <a:rPr lang="en-US" dirty="0"/>
              <a:t>Programming</a:t>
            </a: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 smtClean="0">
                <a:solidFill>
                  <a:srgbClr val="BDD7EE"/>
                </a:solidFill>
              </a:rPr>
              <a:t>Программирование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</a:pPr>
            <a:r>
              <a:rPr lang="en-US" dirty="0"/>
              <a:t>Data manipulation, modern communication and visualization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Programming skills: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R</a:t>
            </a:r>
          </a:p>
          <a:p>
            <a:pPr marL="0" indent="0">
              <a:buFontTx/>
              <a:buNone/>
            </a:pPr>
            <a:r>
              <a:rPr lang="en-US" dirty="0"/>
              <a:t>Java</a:t>
            </a:r>
          </a:p>
          <a:p>
            <a:pPr marL="0" indent="0">
              <a:buFontTx/>
              <a:buNone/>
            </a:pPr>
            <a:r>
              <a:rPr lang="en-US" dirty="0" err="1"/>
              <a:t>Phyton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Ruby</a:t>
            </a:r>
          </a:p>
          <a:p>
            <a:pPr marL="0" indent="0">
              <a:buNone/>
            </a:pPr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29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BDD7EE"/>
                </a:solidFill>
              </a:rPr>
              <a:t>Обработка данных, использование современных систем коммуникации и визуализации</a:t>
            </a:r>
            <a:endParaRPr lang="en-US" sz="2800" dirty="0">
              <a:solidFill>
                <a:srgbClr val="BDD7EE"/>
              </a:solidFill>
            </a:endParaRPr>
          </a:p>
          <a:p>
            <a:r>
              <a:rPr lang="ru-RU" sz="2800" dirty="0" smtClean="0">
                <a:solidFill>
                  <a:srgbClr val="BDD7EE"/>
                </a:solidFill>
              </a:rPr>
              <a:t>Навыки программирования</a:t>
            </a:r>
            <a:r>
              <a:rPr lang="en-US" sz="2800" dirty="0" smtClean="0">
                <a:solidFill>
                  <a:srgbClr val="BDD7EE"/>
                </a:solidFill>
              </a:rPr>
              <a:t>:</a:t>
            </a:r>
            <a:endParaRPr lang="en-US" sz="2800" dirty="0">
              <a:solidFill>
                <a:srgbClr val="BDD7EE"/>
              </a:solidFill>
            </a:endParaRPr>
          </a:p>
          <a:p>
            <a:r>
              <a:rPr lang="en-US" sz="2800" dirty="0">
                <a:solidFill>
                  <a:srgbClr val="BDD7EE"/>
                </a:solidFill>
              </a:rPr>
              <a:t>R</a:t>
            </a:r>
          </a:p>
          <a:p>
            <a:r>
              <a:rPr lang="en-US" sz="2800" dirty="0">
                <a:solidFill>
                  <a:srgbClr val="BDD7EE"/>
                </a:solidFill>
              </a:rPr>
              <a:t>Java</a:t>
            </a:r>
          </a:p>
          <a:p>
            <a:r>
              <a:rPr lang="en-US" sz="2800" dirty="0" err="1">
                <a:solidFill>
                  <a:srgbClr val="BDD7EE"/>
                </a:solidFill>
              </a:rPr>
              <a:t>Phyton</a:t>
            </a:r>
            <a:endParaRPr lang="en-US" sz="2800" dirty="0">
              <a:solidFill>
                <a:srgbClr val="BDD7EE"/>
              </a:solidFill>
            </a:endParaRPr>
          </a:p>
          <a:p>
            <a:r>
              <a:rPr lang="en-US" sz="2800" dirty="0">
                <a:solidFill>
                  <a:srgbClr val="BDD7EE"/>
                </a:solidFill>
              </a:rPr>
              <a:t>Ruby</a:t>
            </a:r>
          </a:p>
        </p:txBody>
      </p:sp>
    </p:spTree>
    <p:extLst>
      <p:ext uri="{BB962C8B-B14F-4D97-AF65-F5344CB8AC3E}">
        <p14:creationId xmlns:p14="http://schemas.microsoft.com/office/powerpoint/2010/main" val="18835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Position of statistics in </a:t>
            </a:r>
            <a:r>
              <a:rPr lang="en-US" dirty="0" smtClean="0"/>
              <a:t>the </a:t>
            </a:r>
            <a:r>
              <a:rPr lang="sl-SI" dirty="0" smtClean="0"/>
              <a:t>society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Положение статистики в обществе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Solving</a:t>
            </a:r>
            <a:r>
              <a:rPr lang="en-US" baseline="0" dirty="0" smtClean="0"/>
              <a:t> important problems in society and helping to make decisions</a:t>
            </a:r>
            <a:r>
              <a:rPr lang="ru-RU" baseline="0" dirty="0" smtClean="0"/>
              <a:t> </a:t>
            </a:r>
            <a:r>
              <a:rPr lang="en-US" baseline="0" dirty="0" smtClean="0"/>
              <a:t>by</a:t>
            </a:r>
          </a:p>
          <a:p>
            <a:pPr marL="457200" lvl="1" indent="0">
              <a:buNone/>
            </a:pPr>
            <a:endParaRPr lang="en-US" baseline="0" dirty="0" smtClean="0"/>
          </a:p>
          <a:p>
            <a:pPr lvl="1"/>
            <a:r>
              <a:rPr lang="sl-SI" dirty="0"/>
              <a:t>Minimizing/controling uncertainty (noise)</a:t>
            </a:r>
            <a:endParaRPr lang="en-US" dirty="0"/>
          </a:p>
          <a:p>
            <a:pPr lvl="1"/>
            <a:r>
              <a:rPr lang="sl-SI" dirty="0"/>
              <a:t>Avoiding bias</a:t>
            </a:r>
            <a:endParaRPr lang="en-US" dirty="0"/>
          </a:p>
          <a:p>
            <a:pPr lvl="1"/>
            <a:r>
              <a:rPr lang="sl-SI" dirty="0"/>
              <a:t>Giving results in reasonable time</a:t>
            </a:r>
          </a:p>
          <a:p>
            <a:pPr lvl="1"/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3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358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2600" dirty="0">
                <a:solidFill>
                  <a:srgbClr val="BDD7EE"/>
                </a:solidFill>
              </a:rPr>
              <a:t>Решение важных проблем, стоящих перед обществом и помощь в принятии </a:t>
            </a:r>
            <a:r>
              <a:rPr lang="ru-RU" sz="2600" dirty="0" smtClean="0">
                <a:solidFill>
                  <a:srgbClr val="BDD7EE"/>
                </a:solidFill>
              </a:rPr>
              <a:t>решений</a:t>
            </a:r>
            <a:r>
              <a:rPr lang="en-US" sz="2600" dirty="0" smtClean="0">
                <a:solidFill>
                  <a:srgbClr val="BDD7EE"/>
                </a:solidFill>
              </a:rPr>
              <a:t> </a:t>
            </a:r>
            <a:r>
              <a:rPr lang="ru-RU" sz="2600" dirty="0" smtClean="0">
                <a:solidFill>
                  <a:srgbClr val="BDD7EE"/>
                </a:solidFill>
              </a:rPr>
              <a:t>путем</a:t>
            </a:r>
            <a:endParaRPr lang="ru-RU" sz="2600" dirty="0">
              <a:solidFill>
                <a:srgbClr val="BDD7EE"/>
              </a:solidFill>
            </a:endParaRPr>
          </a:p>
          <a:p>
            <a:endParaRPr lang="ru-RU" dirty="0" smtClean="0">
              <a:solidFill>
                <a:srgbClr val="BDD7EE"/>
              </a:solidFill>
            </a:endParaRPr>
          </a:p>
          <a:p>
            <a:endParaRPr lang="ru-RU" dirty="0">
              <a:solidFill>
                <a:srgbClr val="BDD7EE"/>
              </a:solidFill>
            </a:endParaRP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Минимизации / контролирования неопределенности </a:t>
            </a:r>
            <a:endParaRPr lang="ru-RU" sz="2400" dirty="0">
              <a:solidFill>
                <a:srgbClr val="BDD7EE"/>
              </a:solidFill>
            </a:endParaRP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Устранения диспропорций</a:t>
            </a:r>
            <a:endParaRPr lang="ru-RU" sz="2400" dirty="0">
              <a:solidFill>
                <a:srgbClr val="BDD7EE"/>
              </a:solidFill>
            </a:endParaRPr>
          </a:p>
          <a:p>
            <a:pPr marL="685800" lvl="1" indent="-2286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Предоставления результатов в оптимальные сроки</a:t>
            </a:r>
            <a:endParaRPr lang="ru-RU" sz="24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218"/>
            <a:ext cx="10515600" cy="1325563"/>
          </a:xfrm>
        </p:spPr>
        <p:txBody>
          <a:bodyPr/>
          <a:lstStyle/>
          <a:p>
            <a:r>
              <a:rPr lang="en-US" dirty="0" smtClean="0"/>
              <a:t>Data science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Наука о данных</a:t>
            </a:r>
            <a:endParaRPr lang="en-US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2755"/>
            <a:ext cx="10515600" cy="4624208"/>
          </a:xfrm>
        </p:spPr>
        <p:txBody>
          <a:bodyPr/>
          <a:lstStyle/>
          <a:p>
            <a:r>
              <a:rPr lang="en-US" dirty="0" smtClean="0"/>
              <a:t>Statistics</a:t>
            </a:r>
            <a:r>
              <a:rPr lang="en-US" baseline="0" dirty="0" smtClean="0"/>
              <a:t> + BigData + marketing = data science ?</a:t>
            </a:r>
            <a:endParaRPr lang="ru-RU" baseline="0" dirty="0" smtClean="0"/>
          </a:p>
          <a:p>
            <a:r>
              <a:rPr lang="ru-RU" dirty="0" smtClean="0">
                <a:solidFill>
                  <a:srgbClr val="BDD7EE"/>
                </a:solidFill>
              </a:rPr>
              <a:t>Статистика + большие данные + маркетинг = наука о данных?</a:t>
            </a:r>
            <a:endParaRPr lang="sl-SI" baseline="0" dirty="0" smtClean="0">
              <a:solidFill>
                <a:srgbClr val="BDD7EE"/>
              </a:solidFill>
            </a:endParaRPr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30</a:t>
            </a:fld>
            <a:endParaRPr lang="sl-SI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252" y="2659397"/>
            <a:ext cx="3533068" cy="33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4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6261"/>
          </a:xfrm>
        </p:spPr>
        <p:txBody>
          <a:bodyPr>
            <a:normAutofit/>
          </a:bodyPr>
          <a:lstStyle/>
          <a:p>
            <a:r>
              <a:rPr lang="en-US" dirty="0"/>
              <a:t>Reproducibility of </a:t>
            </a:r>
            <a:r>
              <a:rPr lang="en-US" dirty="0" smtClean="0"/>
              <a:t>research</a:t>
            </a:r>
            <a:r>
              <a:rPr lang="ru-RU" dirty="0" smtClean="0"/>
              <a:t> </a:t>
            </a:r>
            <a:r>
              <a:rPr lang="ru-RU" altLang="en-US" dirty="0" err="1" smtClean="0">
                <a:solidFill>
                  <a:srgbClr val="BDD7EE"/>
                </a:solidFill>
              </a:rPr>
              <a:t>Воспроизводимость</a:t>
            </a:r>
            <a:r>
              <a:rPr lang="ru-RU" altLang="en-US" dirty="0" smtClean="0">
                <a:solidFill>
                  <a:srgbClr val="BDD7EE"/>
                </a:solidFill>
              </a:rPr>
              <a:t> исследований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2328446"/>
            <a:ext cx="4563779" cy="3713580"/>
          </a:xfrm>
        </p:spPr>
        <p:txBody>
          <a:bodyPr>
            <a:normAutofit/>
          </a:bodyPr>
          <a:lstStyle/>
          <a:p>
            <a:r>
              <a:rPr lang="en-US" sz="5400" dirty="0"/>
              <a:t>R</a:t>
            </a:r>
            <a:r>
              <a:rPr lang="sl-SI" sz="5400" dirty="0"/>
              <a:t> </a:t>
            </a:r>
            <a:r>
              <a:rPr lang="en-US" dirty="0"/>
              <a:t> </a:t>
            </a:r>
            <a:r>
              <a:rPr lang="en-US" dirty="0" err="1"/>
              <a:t>Sweave</a:t>
            </a:r>
            <a:r>
              <a:rPr lang="en-US" dirty="0"/>
              <a:t>, </a:t>
            </a:r>
            <a:r>
              <a:rPr lang="en-US" dirty="0" err="1"/>
              <a:t>knitr</a:t>
            </a:r>
            <a:endParaRPr lang="en-US" dirty="0"/>
          </a:p>
          <a:p>
            <a:r>
              <a:rPr lang="en-US" dirty="0" err="1"/>
              <a:t>LaTeX</a:t>
            </a:r>
            <a:endParaRPr lang="en-US" dirty="0"/>
          </a:p>
          <a:p>
            <a:r>
              <a:rPr lang="en-US" dirty="0"/>
              <a:t>markdown</a:t>
            </a:r>
          </a:p>
          <a:p>
            <a:pPr marL="0" indent="0">
              <a:buNone/>
            </a:pPr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44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6261"/>
          </a:xfrm>
        </p:spPr>
        <p:txBody>
          <a:bodyPr>
            <a:normAutofit/>
          </a:bodyPr>
          <a:lstStyle/>
          <a:p>
            <a:r>
              <a:rPr lang="en-US" dirty="0" smtClean="0"/>
              <a:t>Time</a:t>
            </a: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 smtClean="0">
                <a:solidFill>
                  <a:srgbClr val="BDD7EE"/>
                </a:solidFill>
              </a:rPr>
              <a:t>Время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2169688"/>
            <a:ext cx="4563779" cy="3872338"/>
          </a:xfrm>
        </p:spPr>
        <p:txBody>
          <a:bodyPr>
            <a:normAutofit/>
          </a:bodyPr>
          <a:lstStyle/>
          <a:p>
            <a:r>
              <a:rPr lang="en-US" dirty="0" smtClean="0"/>
              <a:t>Produce </a:t>
            </a:r>
            <a:r>
              <a:rPr lang="en-US" dirty="0"/>
              <a:t>results in reasonable time</a:t>
            </a:r>
          </a:p>
          <a:p>
            <a:endParaRPr lang="en-US" dirty="0"/>
          </a:p>
          <a:p>
            <a:r>
              <a:rPr lang="en-US" dirty="0"/>
              <a:t>Offline --- &gt; on-line (real time)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None/>
            </a:pPr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32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Производить данные в разумные сроки</a:t>
            </a:r>
            <a:endParaRPr lang="en-US" sz="2800" dirty="0">
              <a:solidFill>
                <a:srgbClr val="BDD7EE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BDD7EE"/>
                </a:solidFill>
              </a:rPr>
              <a:t>Offline --- &gt; on-line </a:t>
            </a:r>
            <a:r>
              <a:rPr lang="en-US" sz="2800" dirty="0" smtClean="0">
                <a:solidFill>
                  <a:srgbClr val="BDD7EE"/>
                </a:solidFill>
              </a:rPr>
              <a:t>(</a:t>
            </a:r>
            <a:r>
              <a:rPr lang="ru-RU" sz="2800" dirty="0" smtClean="0">
                <a:solidFill>
                  <a:srgbClr val="BDD7EE"/>
                </a:solidFill>
              </a:rPr>
              <a:t>реальное время</a:t>
            </a:r>
            <a:r>
              <a:rPr lang="en-US" sz="2800" dirty="0" smtClean="0">
                <a:solidFill>
                  <a:srgbClr val="BDD7EE"/>
                </a:solidFill>
              </a:rPr>
              <a:t>)</a:t>
            </a:r>
            <a:endParaRPr lang="en-US" sz="28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6261"/>
          </a:xfrm>
        </p:spPr>
        <p:txBody>
          <a:bodyPr>
            <a:normAutofit/>
          </a:bodyPr>
          <a:lstStyle/>
          <a:p>
            <a:r>
              <a:rPr lang="en-US" dirty="0"/>
              <a:t>Skills</a:t>
            </a: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 smtClean="0">
                <a:solidFill>
                  <a:srgbClr val="BDD7EE"/>
                </a:solidFill>
              </a:rPr>
              <a:t>Навыки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2169688"/>
            <a:ext cx="4563779" cy="3872338"/>
          </a:xfrm>
        </p:spPr>
        <p:txBody>
          <a:bodyPr>
            <a:normAutofit fontScale="62500" lnSpcReduction="20000"/>
          </a:bodyPr>
          <a:lstStyle/>
          <a:p>
            <a:r>
              <a:rPr lang="en-US" sz="3200" b="1" dirty="0"/>
              <a:t>Effective use  of modern statistical software (R, </a:t>
            </a:r>
            <a:r>
              <a:rPr lang="en-US" sz="3200" b="1" dirty="0" err="1"/>
              <a:t>Rstudio</a:t>
            </a:r>
            <a:r>
              <a:rPr lang="sl-SI" sz="3200" b="1" dirty="0"/>
              <a:t>, …</a:t>
            </a:r>
            <a:r>
              <a:rPr lang="en-US" sz="3200" b="1" dirty="0"/>
              <a:t>)</a:t>
            </a:r>
          </a:p>
          <a:p>
            <a:r>
              <a:rPr lang="en-US" sz="3200" b="1" dirty="0"/>
              <a:t>Communication with clients/public</a:t>
            </a:r>
          </a:p>
          <a:p>
            <a:r>
              <a:rPr lang="en-US" sz="3200" b="1" dirty="0"/>
              <a:t>Effective use of software for marketing of work, results, publications on the web</a:t>
            </a:r>
          </a:p>
          <a:p>
            <a:r>
              <a:rPr lang="en-US" sz="3200" b="1" dirty="0"/>
              <a:t>Effective use of software for manipulation/cleaning of big and small data for extraction of information</a:t>
            </a:r>
          </a:p>
          <a:p>
            <a:r>
              <a:rPr lang="en-US" sz="3200" b="1" dirty="0"/>
              <a:t>Be quick and </a:t>
            </a:r>
            <a:r>
              <a:rPr lang="en-US" sz="3200" b="1" dirty="0" smtClean="0"/>
              <a:t>adaptive</a:t>
            </a:r>
            <a:endParaRPr lang="en-US" sz="3200" b="1" dirty="0"/>
          </a:p>
          <a:p>
            <a:r>
              <a:rPr lang="en-US" sz="3200" b="1" dirty="0"/>
              <a:t>Use  understanding of uncertainty as added value </a:t>
            </a:r>
          </a:p>
          <a:p>
            <a:pPr marL="0" indent="0">
              <a:buFontTx/>
              <a:buNone/>
            </a:pPr>
            <a:r>
              <a:rPr lang="en-US" sz="3200" b="1" dirty="0"/>
              <a:t>   to what others are able to do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None/>
            </a:pPr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33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b="1" dirty="0">
                <a:solidFill>
                  <a:srgbClr val="BDD7EE"/>
                </a:solidFill>
                <a:latin typeface="Times New Roman"/>
                <a:cs typeface="Times New Roman"/>
              </a:rPr>
              <a:t>Эффективное использование современных прикладных программ </a:t>
            </a:r>
            <a:r>
              <a:rPr lang="en-US" b="1" dirty="0">
                <a:solidFill>
                  <a:srgbClr val="BDD7EE"/>
                </a:solidFill>
                <a:latin typeface="Times New Roman"/>
                <a:cs typeface="Times New Roman"/>
              </a:rPr>
              <a:t>(R, </a:t>
            </a:r>
            <a:r>
              <a:rPr lang="en-US" b="1" dirty="0" err="1">
                <a:solidFill>
                  <a:srgbClr val="BDD7EE"/>
                </a:solidFill>
                <a:latin typeface="Times New Roman"/>
                <a:cs typeface="Times New Roman"/>
              </a:rPr>
              <a:t>Rstudio</a:t>
            </a:r>
            <a:r>
              <a:rPr lang="sl-SI" b="1" dirty="0">
                <a:solidFill>
                  <a:srgbClr val="BDD7EE"/>
                </a:solidFill>
                <a:latin typeface="Times New Roman"/>
                <a:cs typeface="Times New Roman"/>
              </a:rPr>
              <a:t>, …</a:t>
            </a:r>
            <a:r>
              <a:rPr lang="en-US" b="1" dirty="0">
                <a:solidFill>
                  <a:srgbClr val="BDD7EE"/>
                </a:solidFill>
                <a:latin typeface="Times New Roman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ru-RU" b="1" dirty="0" smtClean="0">
                <a:solidFill>
                  <a:srgbClr val="BDD7EE"/>
                </a:solidFill>
                <a:latin typeface="Times New Roman"/>
                <a:cs typeface="Times New Roman"/>
              </a:rPr>
              <a:t>Общение с клиентами и публикой </a:t>
            </a:r>
          </a:p>
          <a:p>
            <a:pPr marL="342900" indent="-342900">
              <a:buFont typeface="Arial"/>
              <a:buChar char="•"/>
            </a:pPr>
            <a:r>
              <a:rPr lang="ru-RU" b="1" dirty="0" smtClean="0">
                <a:solidFill>
                  <a:srgbClr val="BDD7EE"/>
                </a:solidFill>
                <a:latin typeface="Times New Roman"/>
                <a:cs typeface="Times New Roman"/>
              </a:rPr>
              <a:t>Эффективное использование программного обеспечения для маркетинга своей работы, результатов, публикаций в интернете </a:t>
            </a:r>
          </a:p>
          <a:p>
            <a:pPr marL="342900" indent="-342900">
              <a:buFont typeface="Arial"/>
              <a:buChar char="•"/>
            </a:pPr>
            <a:r>
              <a:rPr lang="ru-RU" b="1" dirty="0" smtClean="0">
                <a:solidFill>
                  <a:srgbClr val="BDD7EE"/>
                </a:solidFill>
                <a:latin typeface="Times New Roman"/>
                <a:cs typeface="Times New Roman"/>
              </a:rPr>
              <a:t>Эффективное использование программного обеспечения для обработки больших и малых данных для получения информации  </a:t>
            </a:r>
          </a:p>
          <a:p>
            <a:pPr marL="342900" indent="-342900">
              <a:buFont typeface="Arial"/>
              <a:buChar char="•"/>
            </a:pPr>
            <a:r>
              <a:rPr lang="ru-RU" b="1" dirty="0" smtClean="0">
                <a:solidFill>
                  <a:srgbClr val="BDD7EE"/>
                </a:solidFill>
                <a:latin typeface="Times New Roman"/>
                <a:cs typeface="Times New Roman"/>
              </a:rPr>
              <a:t>Быть быстрым и адаптивным</a:t>
            </a:r>
          </a:p>
          <a:p>
            <a:pPr marL="285750" indent="-285750">
              <a:buFont typeface="Arial"/>
              <a:buChar char="•"/>
            </a:pPr>
            <a:r>
              <a:rPr lang="ru-RU" b="1" dirty="0" smtClean="0">
                <a:solidFill>
                  <a:srgbClr val="BDD7EE"/>
                </a:solidFill>
                <a:latin typeface="Times New Roman"/>
                <a:cs typeface="Times New Roman"/>
              </a:rPr>
              <a:t>Понимать неопределенность как источник для создания добавленной стоимости</a:t>
            </a:r>
          </a:p>
          <a:p>
            <a:endParaRPr lang="ru-RU" b="1" dirty="0" smtClean="0">
              <a:solidFill>
                <a:srgbClr val="BDD7EE"/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rgbClr val="BDD7EE"/>
                </a:solidFill>
                <a:latin typeface="Times New Roman"/>
                <a:cs typeface="Times New Roman"/>
              </a:rPr>
              <a:t>Плюс уметь делать все то, что умеют делать другие …</a:t>
            </a:r>
            <a:endParaRPr lang="en-US" b="1" dirty="0">
              <a:solidFill>
                <a:srgbClr val="BDD7E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15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sl-SI" dirty="0" smtClean="0"/>
              <a:t>Thank you for your attention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Спасибо за внимание!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endParaRPr lang="sl-SI" dirty="0" smtClean="0"/>
          </a:p>
          <a:p>
            <a:pPr algn="ctr">
              <a:buNone/>
            </a:pPr>
            <a:r>
              <a:rPr lang="sl-SI" sz="3600" dirty="0" smtClean="0"/>
              <a:t>A Blejec</a:t>
            </a:r>
          </a:p>
          <a:p>
            <a:pPr algn="ctr">
              <a:buNone/>
            </a:pPr>
            <a:r>
              <a:rPr lang="sl-SI" dirty="0" err="1" smtClean="0"/>
              <a:t>andrej.blejec@nib.si</a:t>
            </a:r>
            <a:endParaRPr lang="sl-SI" dirty="0" smtClean="0"/>
          </a:p>
          <a:p>
            <a:pPr algn="ctr">
              <a:buNone/>
            </a:pPr>
            <a:r>
              <a:rPr lang="sl-SI" dirty="0" smtClean="0"/>
              <a:t>http://ablejec.nib.si</a:t>
            </a:r>
          </a:p>
          <a:p>
            <a:pPr algn="ctr">
              <a:buNone/>
            </a:pP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34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08639" cy="1130460"/>
          </a:xfrm>
        </p:spPr>
        <p:txBody>
          <a:bodyPr/>
          <a:lstStyle/>
          <a:p>
            <a:r>
              <a:rPr lang="sl-SI" dirty="0" smtClean="0"/>
              <a:t>Times change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Времена меняются</a:t>
            </a:r>
            <a:endParaRPr lang="sl-SI" dirty="0">
              <a:solidFill>
                <a:srgbClr val="BDD7EE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68526" y="1384949"/>
            <a:ext cx="5401524" cy="407857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49969"/>
            <a:ext cx="4723049" cy="393463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/>
              <a:t>Data collected for 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Size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/>
              <a:t>Ten </a:t>
            </a:r>
            <a:r>
              <a:rPr lang="sl-SI" sz="2400" dirty="0"/>
              <a:t>years for </a:t>
            </a:r>
            <a:r>
              <a:rPr lang="sl-SI" sz="2400" dirty="0" smtClean="0"/>
              <a:t>census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Данные собирались время от времени для определенных целей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Размеры массивов информации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Переписи проводились один раз в 10 лет</a:t>
            </a:r>
            <a:endParaRPr lang="sl-SI" sz="2400" dirty="0">
              <a:solidFill>
                <a:srgbClr val="BDD7E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October 21, 2015</a:t>
            </a:r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717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22442" cy="1158071"/>
          </a:xfrm>
        </p:spPr>
        <p:txBody>
          <a:bodyPr/>
          <a:lstStyle/>
          <a:p>
            <a:r>
              <a:rPr lang="sl-SI" dirty="0" smtClean="0"/>
              <a:t>Times change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Времена меняются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98106"/>
            <a:ext cx="4343400" cy="417088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/>
              <a:t>Data acquired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Size of </a:t>
            </a:r>
            <a:r>
              <a:rPr lang="sl-SI" sz="2400" dirty="0" smtClean="0"/>
              <a:t>data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/>
              <a:t>Ten </a:t>
            </a:r>
            <a:r>
              <a:rPr lang="sl-SI" sz="2400" dirty="0"/>
              <a:t>years for </a:t>
            </a:r>
            <a:r>
              <a:rPr lang="sl-SI" sz="2400" dirty="0" smtClean="0"/>
              <a:t>census ?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BDD7EE"/>
                </a:solidFill>
              </a:rPr>
              <a:t>Данные </a:t>
            </a:r>
            <a:r>
              <a:rPr lang="ru-RU" sz="2400" dirty="0" smtClean="0">
                <a:solidFill>
                  <a:srgbClr val="BDD7EE"/>
                </a:solidFill>
              </a:rPr>
              <a:t>собираются автоматически</a:t>
            </a:r>
            <a:endParaRPr lang="ru-RU" sz="2400" dirty="0">
              <a:solidFill>
                <a:srgbClr val="BDD7E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BDD7EE"/>
                </a:solidFill>
              </a:rPr>
              <a:t>Размеры массивов информации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Перепись один </a:t>
            </a:r>
            <a:r>
              <a:rPr lang="ru-RU" sz="2400" dirty="0">
                <a:solidFill>
                  <a:srgbClr val="BDD7EE"/>
                </a:solidFill>
              </a:rPr>
              <a:t>раз в</a:t>
            </a:r>
            <a:r>
              <a:rPr lang="ru-RU" sz="2400" dirty="0" smtClean="0">
                <a:solidFill>
                  <a:srgbClr val="BDD7EE"/>
                </a:solidFill>
              </a:rPr>
              <a:t> </a:t>
            </a:r>
            <a:r>
              <a:rPr lang="ru-RU" sz="2400" dirty="0">
                <a:solidFill>
                  <a:srgbClr val="BDD7EE"/>
                </a:solidFill>
              </a:rPr>
              <a:t>10 </a:t>
            </a:r>
            <a:r>
              <a:rPr lang="ru-RU" sz="2400" dirty="0" smtClean="0">
                <a:solidFill>
                  <a:srgbClr val="BDD7EE"/>
                </a:solidFill>
              </a:rPr>
              <a:t>лет?</a:t>
            </a:r>
            <a:endParaRPr lang="sl-SI" sz="2400" dirty="0">
              <a:solidFill>
                <a:srgbClr val="BDD7E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5</a:t>
            </a:fld>
            <a:endParaRPr lang="sl-SI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83188" y="1400938"/>
            <a:ext cx="6172200" cy="40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47" y="309902"/>
            <a:ext cx="10939694" cy="1291563"/>
          </a:xfrm>
        </p:spPr>
        <p:txBody>
          <a:bodyPr>
            <a:normAutofit fontScale="90000"/>
          </a:bodyPr>
          <a:lstStyle/>
          <a:p>
            <a:r>
              <a:rPr lang="sl-SI" dirty="0"/>
              <a:t>Statistics is the science of uncertainty</a:t>
            </a:r>
            <a:r>
              <a:rPr lang="sl-SI" baseline="30000" dirty="0"/>
              <a:t>1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>
                <a:solidFill>
                  <a:srgbClr val="BDD7EE"/>
                </a:solidFill>
              </a:rPr>
              <a:t>Статистика </a:t>
            </a:r>
            <a:r>
              <a:rPr lang="ru-RU" dirty="0" smtClean="0">
                <a:solidFill>
                  <a:srgbClr val="BDD7EE"/>
                </a:solidFill>
              </a:rPr>
              <a:t>это наука о неопределенности</a:t>
            </a:r>
            <a:r>
              <a:rPr lang="ru-RU" baseline="30000" dirty="0" smtClean="0">
                <a:solidFill>
                  <a:srgbClr val="BDD7EE"/>
                </a:solidFill>
              </a:rPr>
              <a:t>1</a:t>
            </a:r>
            <a:endParaRPr lang="sl-SI" baseline="30000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5069726" cy="36797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sl-SI" dirty="0"/>
              <a:t>Reasoning about uncertainty</a:t>
            </a:r>
          </a:p>
          <a:p>
            <a:r>
              <a:rPr lang="sl-SI" dirty="0"/>
              <a:t>Communication and visualization</a:t>
            </a:r>
          </a:p>
          <a:p>
            <a:r>
              <a:rPr lang="sl-SI" dirty="0"/>
              <a:t>Statistical computing</a:t>
            </a:r>
          </a:p>
          <a:p>
            <a:r>
              <a:rPr lang="sl-SI" dirty="0"/>
              <a:t>Coping with data (small and big)</a:t>
            </a:r>
          </a:p>
          <a:p>
            <a:r>
              <a:rPr lang="sl-SI" dirty="0"/>
              <a:t>Reproducibility  of research</a:t>
            </a:r>
            <a:endParaRPr lang="en-US" dirty="0"/>
          </a:p>
          <a:p>
            <a:r>
              <a:rPr lang="en-US" dirty="0"/>
              <a:t>Produce results in reasonable time</a:t>
            </a:r>
            <a:endParaRPr lang="sl-SI" dirty="0"/>
          </a:p>
          <a:p>
            <a:pPr lvl="1"/>
            <a:endParaRPr lang="en-US" baseline="0" dirty="0" smtClean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6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400" dirty="0">
                <a:solidFill>
                  <a:srgbClr val="BDD7EE"/>
                </a:solidFill>
              </a:rPr>
              <a:t>Рассуждая о </a:t>
            </a:r>
            <a:r>
              <a:rPr lang="ru-RU" sz="2400" dirty="0" smtClean="0">
                <a:solidFill>
                  <a:srgbClr val="BDD7EE"/>
                </a:solidFill>
              </a:rPr>
              <a:t>неопределенности</a:t>
            </a:r>
          </a:p>
          <a:p>
            <a:pPr marL="457200" indent="-457200">
              <a:buFont typeface="Arial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 Общение </a:t>
            </a:r>
            <a:r>
              <a:rPr lang="ru-RU" sz="2400" dirty="0">
                <a:solidFill>
                  <a:srgbClr val="BDD7EE"/>
                </a:solidFill>
              </a:rPr>
              <a:t>и визуализация </a:t>
            </a:r>
            <a:endParaRPr lang="ru-RU" sz="2400" dirty="0" smtClean="0">
              <a:solidFill>
                <a:srgbClr val="BDD7EE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Статистические вычисления</a:t>
            </a:r>
          </a:p>
          <a:p>
            <a:pPr marL="457200" indent="-457200">
              <a:buFont typeface="Arial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Операции </a:t>
            </a:r>
            <a:r>
              <a:rPr lang="ru-RU" sz="2400" dirty="0">
                <a:solidFill>
                  <a:srgbClr val="BDD7EE"/>
                </a:solidFill>
              </a:rPr>
              <a:t>с данными (</a:t>
            </a:r>
            <a:r>
              <a:rPr lang="ru-RU" sz="2400" dirty="0" smtClean="0">
                <a:solidFill>
                  <a:srgbClr val="BDD7EE"/>
                </a:solidFill>
              </a:rPr>
              <a:t>маленькими </a:t>
            </a:r>
            <a:r>
              <a:rPr lang="ru-RU" sz="2400" dirty="0">
                <a:solidFill>
                  <a:srgbClr val="BDD7EE"/>
                </a:solidFill>
              </a:rPr>
              <a:t>и </a:t>
            </a:r>
            <a:r>
              <a:rPr lang="ru-RU" sz="2400" dirty="0" smtClean="0">
                <a:solidFill>
                  <a:srgbClr val="BDD7EE"/>
                </a:solidFill>
              </a:rPr>
              <a:t>большими) </a:t>
            </a:r>
          </a:p>
          <a:p>
            <a:pPr marL="457200" indent="-457200">
              <a:buFont typeface="Arial"/>
              <a:buChar char="•"/>
            </a:pPr>
            <a:r>
              <a:rPr lang="ru-RU" sz="2400" dirty="0" err="1" smtClean="0">
                <a:solidFill>
                  <a:srgbClr val="BDD7EE"/>
                </a:solidFill>
              </a:rPr>
              <a:t>Воспроизводимость</a:t>
            </a:r>
            <a:r>
              <a:rPr lang="ru-RU" sz="2400" dirty="0" smtClean="0">
                <a:solidFill>
                  <a:srgbClr val="BDD7EE"/>
                </a:solidFill>
              </a:rPr>
              <a:t> </a:t>
            </a:r>
            <a:r>
              <a:rPr lang="ru-RU" sz="2400" dirty="0">
                <a:solidFill>
                  <a:srgbClr val="BDD7EE"/>
                </a:solidFill>
              </a:rPr>
              <a:t>исследований </a:t>
            </a:r>
            <a:endParaRPr lang="ru-RU" sz="2400" dirty="0" smtClean="0">
              <a:solidFill>
                <a:srgbClr val="BDD7EE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ru-RU" sz="2400" dirty="0" smtClean="0">
                <a:solidFill>
                  <a:srgbClr val="BDD7EE"/>
                </a:solidFill>
              </a:rPr>
              <a:t>Производить </a:t>
            </a:r>
            <a:r>
              <a:rPr lang="ru-RU" sz="2400" dirty="0">
                <a:solidFill>
                  <a:srgbClr val="BDD7EE"/>
                </a:solidFill>
              </a:rPr>
              <a:t>результаты в разумные сроки</a:t>
            </a:r>
            <a:endParaRPr lang="sl-SI" sz="2400" dirty="0">
              <a:solidFill>
                <a:srgbClr val="BDD7E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000" y="5439460"/>
            <a:ext cx="10735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aseline="30000" dirty="0"/>
              <a:t>1</a:t>
            </a:r>
            <a:r>
              <a:rPr lang="sl-SI" dirty="0"/>
              <a:t>Statistics and Science, A report of the London Worksop on the future of the Statistical Sciences, </a:t>
            </a:r>
            <a:r>
              <a:rPr lang="sl-SI" dirty="0" smtClean="0"/>
              <a:t>2013</a:t>
            </a:r>
            <a:endParaRPr lang="ru-RU" dirty="0" smtClean="0"/>
          </a:p>
          <a:p>
            <a:r>
              <a:rPr lang="ru-RU" baseline="30000" dirty="0" smtClean="0"/>
              <a:t>1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BDD7EE"/>
                </a:solidFill>
              </a:rPr>
              <a:t>Статистика и наука, Доклад на Лондонском семинаре по будущему статистической науки, 2013</a:t>
            </a:r>
            <a:endParaRPr lang="en-US" dirty="0">
              <a:solidFill>
                <a:srgbClr val="BDD7EE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5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Reasoning about uncertainty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Размышляя о неопределенности</a:t>
            </a:r>
            <a:endParaRPr lang="en-US" dirty="0">
              <a:solidFill>
                <a:srgbClr val="BDD7E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A. Blejec,   1st ORSC,  Novosibirsk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Communication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BDD7EE"/>
                </a:solidFill>
              </a:rPr>
              <a:t>Общение</a:t>
            </a:r>
            <a:endParaRPr lang="sl-SI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589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sl-SI" dirty="0"/>
              <a:t>Communicating with clients / consultations</a:t>
            </a:r>
          </a:p>
          <a:p>
            <a:r>
              <a:rPr lang="sl-SI" dirty="0"/>
              <a:t>Communicating with general public</a:t>
            </a:r>
          </a:p>
          <a:p>
            <a:r>
              <a:rPr lang="sl-SI" dirty="0"/>
              <a:t>Modern ways of communication</a:t>
            </a:r>
            <a:r>
              <a:rPr lang="en-US" dirty="0"/>
              <a:t> </a:t>
            </a:r>
          </a:p>
          <a:p>
            <a:r>
              <a:rPr lang="en-US" dirty="0"/>
              <a:t>Promotion of our work, methods, results</a:t>
            </a:r>
          </a:p>
          <a:p>
            <a:pPr lvl="1"/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8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18658" y="2098473"/>
            <a:ext cx="528676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Общение с клиентами / консультации 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Общение с широкой публикой Современные методы коммуникации 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Пропаганда своей работы, методов,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124915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57" y="165669"/>
            <a:ext cx="11470764" cy="196041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Statistics + marketing = data mining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                                                                           </a:t>
            </a:r>
            <a:r>
              <a:rPr lang="en-US" sz="2400" dirty="0" smtClean="0"/>
              <a:t>Brian </a:t>
            </a:r>
            <a:r>
              <a:rPr lang="en-US" sz="2400" dirty="0"/>
              <a:t>Ripley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rgbClr val="BDD7EE"/>
                </a:solidFill>
              </a:rPr>
              <a:t>Статистика + маркетинг = обеспечение данными</a:t>
            </a:r>
            <a:r>
              <a:rPr lang="ru-RU" dirty="0" smtClean="0">
                <a:solidFill>
                  <a:srgbClr val="BDD7EE"/>
                </a:solidFill>
              </a:rPr>
              <a:t/>
            </a:r>
            <a:br>
              <a:rPr lang="ru-RU" dirty="0" smtClean="0">
                <a:solidFill>
                  <a:srgbClr val="BDD7EE"/>
                </a:solidFill>
              </a:rPr>
            </a:br>
            <a:r>
              <a:rPr lang="ru-RU" dirty="0" smtClean="0">
                <a:solidFill>
                  <a:srgbClr val="BDD7EE"/>
                </a:solidFill>
              </a:rPr>
              <a:t>                                                                           </a:t>
            </a:r>
            <a:r>
              <a:rPr lang="ru-RU" sz="2200" dirty="0" err="1" smtClean="0">
                <a:solidFill>
                  <a:srgbClr val="BDD7EE"/>
                </a:solidFill>
              </a:rPr>
              <a:t>Брайн</a:t>
            </a:r>
            <a:r>
              <a:rPr lang="ru-RU" sz="2200" dirty="0" smtClean="0">
                <a:solidFill>
                  <a:srgbClr val="BDD7EE"/>
                </a:solidFill>
              </a:rPr>
              <a:t> </a:t>
            </a:r>
            <a:r>
              <a:rPr lang="ru-RU" sz="2200" dirty="0" err="1" smtClean="0">
                <a:solidFill>
                  <a:srgbClr val="BDD7EE"/>
                </a:solidFill>
              </a:rPr>
              <a:t>Рипли</a:t>
            </a:r>
            <a:endParaRPr lang="sl-SI" sz="2200" dirty="0">
              <a:solidFill>
                <a:srgbClr val="BDD7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98472"/>
            <a:ext cx="4558994" cy="39435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Scientific papers</a:t>
            </a:r>
          </a:p>
          <a:p>
            <a:r>
              <a:rPr lang="en-US" dirty="0"/>
              <a:t>Web (blog, …)</a:t>
            </a:r>
          </a:p>
          <a:p>
            <a:r>
              <a:rPr lang="en-US" dirty="0"/>
              <a:t>Open source software, e.g. R packages</a:t>
            </a:r>
          </a:p>
          <a:p>
            <a:pPr marL="457200" lvl="1" indent="0">
              <a:buNone/>
            </a:pPr>
            <a:endParaRPr lang="en-US" baseline="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October 21, 2015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</a:t>
            </a:r>
            <a:r>
              <a:rPr lang="en-US" baseline="0" dirty="0" smtClean="0"/>
              <a:t> Blejec,   </a:t>
            </a:r>
            <a:r>
              <a:rPr lang="sl-SI" baseline="0" dirty="0" smtClean="0"/>
              <a:t>1st ORSC</a:t>
            </a:r>
            <a:r>
              <a:rPr lang="en-US" baseline="0" dirty="0" smtClean="0"/>
              <a:t>,  </a:t>
            </a:r>
            <a:r>
              <a:rPr lang="sl-SI" baseline="0" dirty="0" smtClean="0"/>
              <a:t>Novosibirsk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A337-9839-42ED-BDFB-64B2BF23BB9F}" type="slidenum">
              <a:rPr lang="sl-SI" smtClean="0"/>
              <a:pPr/>
              <a:t>9</a:t>
            </a:fld>
            <a:endParaRPr lang="sl-SI"/>
          </a:p>
        </p:txBody>
      </p:sp>
      <p:sp>
        <p:nvSpPr>
          <p:cNvPr id="8" name="TextBox 7"/>
          <p:cNvSpPr txBox="1"/>
          <p:nvPr/>
        </p:nvSpPr>
        <p:spPr>
          <a:xfrm>
            <a:off x="6432461" y="2526451"/>
            <a:ext cx="5286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Научные статьи</a:t>
            </a:r>
            <a:endParaRPr lang="en-US" sz="2800" dirty="0">
              <a:solidFill>
                <a:srgbClr val="BDD7EE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Интернет</a:t>
            </a:r>
            <a:r>
              <a:rPr lang="en-US" sz="2800" dirty="0" smtClean="0">
                <a:solidFill>
                  <a:srgbClr val="BDD7EE"/>
                </a:solidFill>
              </a:rPr>
              <a:t> (</a:t>
            </a:r>
            <a:r>
              <a:rPr lang="ru-RU" sz="2800" dirty="0" smtClean="0">
                <a:solidFill>
                  <a:srgbClr val="BDD7EE"/>
                </a:solidFill>
              </a:rPr>
              <a:t>блоги</a:t>
            </a:r>
            <a:r>
              <a:rPr lang="en-US" sz="2800" dirty="0" smtClean="0">
                <a:solidFill>
                  <a:srgbClr val="BDD7EE"/>
                </a:solidFill>
              </a:rPr>
              <a:t>, </a:t>
            </a:r>
            <a:r>
              <a:rPr lang="en-US" sz="2800" dirty="0">
                <a:solidFill>
                  <a:srgbClr val="BDD7EE"/>
                </a:solidFill>
              </a:rPr>
              <a:t>…)</a:t>
            </a: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rgbClr val="BDD7EE"/>
                </a:solidFill>
              </a:rPr>
              <a:t>Открытое программное обеспечение, так называемые пакеты прикладных программ</a:t>
            </a:r>
            <a:endParaRPr lang="en-US" sz="28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1373</Words>
  <Application>Microsoft Office PowerPoint</Application>
  <PresentationFormat>Произвольный</PresentationFormat>
  <Paragraphs>375</Paragraphs>
  <Slides>34</Slides>
  <Notes>34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Office Theme</vt:lpstr>
      <vt:lpstr>Acrobat Document</vt:lpstr>
      <vt:lpstr>Skills needed for  modern day statisticians Что должны уметь современные статистики</vt:lpstr>
      <vt:lpstr>Position of statistics in the society Положение статистики в обществе</vt:lpstr>
      <vt:lpstr>Position of statistics in the society Положение статистики в обществе</vt:lpstr>
      <vt:lpstr>Times change Времена меняются</vt:lpstr>
      <vt:lpstr>Times change Времена меняются</vt:lpstr>
      <vt:lpstr>Statistics is the science of uncertainty1  Статистика это наука о неопределенности1</vt:lpstr>
      <vt:lpstr>Reasoning about uncertainty Размышляя о неопределенности</vt:lpstr>
      <vt:lpstr>Communication Общение</vt:lpstr>
      <vt:lpstr>Statistics + marketing = data mining                                                                            Brian Ripley Статистика + маркетинг = обеспечение данными                                                                            Брайн Рипли</vt:lpstr>
      <vt:lpstr>Visualization Визуализация </vt:lpstr>
      <vt:lpstr>Confidence interval Доверительный интервал</vt:lpstr>
      <vt:lpstr>PLOS ONE – Measuring Article Impact PLOS ONE – измерение значимости статей</vt:lpstr>
      <vt:lpstr>PLOS ONE – Measuring Article Impact PLOS ONE – измерение значимости статей</vt:lpstr>
      <vt:lpstr>Statistical computing Компьютерная обработка статистических данных</vt:lpstr>
      <vt:lpstr>How many fingers do you see? Сколько пальцев Вы видите?</vt:lpstr>
      <vt:lpstr>Abacus          Счёты</vt:lpstr>
      <vt:lpstr>Odhner machine Арифмометр</vt:lpstr>
      <vt:lpstr>FACIT</vt:lpstr>
      <vt:lpstr>Burroughs C 3300</vt:lpstr>
      <vt:lpstr>IBM 1130</vt:lpstr>
      <vt:lpstr>Programmable calculators Программируемые калькуляторы</vt:lpstr>
      <vt:lpstr>Mainframe computer VAX  and  VT100 terminal</vt:lpstr>
      <vt:lpstr>Variety of software Разнообразие программного обеспечения </vt:lpstr>
      <vt:lpstr>Презентация PowerPoint</vt:lpstr>
      <vt:lpstr>Big Data Большие данные</vt:lpstr>
      <vt:lpstr>Big Data Большие данные</vt:lpstr>
      <vt:lpstr>Big Data Большие данные</vt:lpstr>
      <vt:lpstr>Big Data Большие данные</vt:lpstr>
      <vt:lpstr>Programming Программирование</vt:lpstr>
      <vt:lpstr>Data science Наука о данных</vt:lpstr>
      <vt:lpstr>Reproducibility of research Воспроизводимость исследований</vt:lpstr>
      <vt:lpstr>Time Время</vt:lpstr>
      <vt:lpstr>Skills Навыки</vt:lpstr>
      <vt:lpstr>  Thank you for your attention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Skils needed for  modern day statisticians</dc:title>
  <dc:creator>Andrej Blejec</dc:creator>
  <cp:lastModifiedBy>Кафедра статистики ( преподаватели )</cp:lastModifiedBy>
  <cp:revision>133</cp:revision>
  <dcterms:created xsi:type="dcterms:W3CDTF">2014-07-11T08:05:34Z</dcterms:created>
  <dcterms:modified xsi:type="dcterms:W3CDTF">2015-10-19T05:33:52Z</dcterms:modified>
</cp:coreProperties>
</file>