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1CE"/>
    <a:srgbClr val="F6EBD6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602D6-5556-47C6-A095-AB48798ECED6}" type="datetimeFigureOut">
              <a:rPr lang="ru-RU" smtClean="0"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F082-E2F7-432B-8F50-7C203AE6B2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The Attitude in Russian Universities and Russian Academy of Science to the Western Economic Thought</a:t>
            </a:r>
            <a:endParaRPr lang="ru-RU" sz="2400" b="1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23850" y="188913"/>
            <a:ext cx="8569325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endParaRPr lang="en-US" sz="4000" b="1" i="1" dirty="0">
              <a:latin typeface="Verdana" pitchFamily="34" charset="0"/>
            </a:endParaRPr>
          </a:p>
          <a:p>
            <a:pPr algn="ctr">
              <a:defRPr/>
            </a:pPr>
            <a:endParaRPr lang="en-US" sz="4000" b="1" i="1" dirty="0">
              <a:latin typeface="Verdana" pitchFamily="34" charset="0"/>
            </a:endParaRPr>
          </a:p>
          <a:p>
            <a:pPr algn="r">
              <a:defRPr/>
            </a:pPr>
            <a:endParaRPr 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endParaRPr lang="en-US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5085184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I.I.Eliseeva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r">
              <a:defRPr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Saint-Petersburg State </a:t>
            </a:r>
            <a:r>
              <a:rPr lang="en-US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Economi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University</a:t>
            </a:r>
          </a:p>
        </p:txBody>
      </p:sp>
      <p:pic>
        <p:nvPicPr>
          <p:cNvPr id="2052" name="Picture 3" descr="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35696" y="5380672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И.И.Елисеева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член-корреспондент РАН,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заслуж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науки РФ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Санкт-Петербургский государственный экономический университет / Социологический институт РАН </a:t>
            </a:r>
          </a:p>
          <a:p>
            <a:pPr algn="r"/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184482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8640"/>
            <a:ext cx="8640960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/>
              <a:t>Статистические конгрессы в России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88668"/>
            <a:ext cx="347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октября 2015г., Новосибирск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Международный статистический конгресс в Санкт-Петербурге, который проводился с 7 по 18 августа 1872 г., стал первым международным съездом ученых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arimbamix.ru/wp-content/uploads/2014/05/filarmoniya_spb_bolshoy_zal_foto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128792" cy="4755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55576" y="404665"/>
            <a:ext cx="8064896" cy="60992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7-го августа 1872 г. речью вице-председателя Организационной комиссии П.П. Семенова открылось предварительное собрание петербургской сессии Международного статистического конгресса. </a:t>
            </a:r>
          </a:p>
          <a:p>
            <a:pPr marL="0" marR="0" lvl="0" indent="450850" algn="just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нем был утвержден порядок сессии, определены пять отделений (направлений) конгресса: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конгресса. Методология статистики. Статистика населения. Медицинская статистика.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Перепись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Статистика промышленности обрабатывающей. Горный помысел. Номенклатура профессий.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Статистика торговых и почтовых сношений.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2413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Уголовная статистика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650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«Постановление предварительного собрания официальных делегатов относительно работ по международно-статистическому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изданию»:</a:t>
            </a:r>
          </a:p>
          <a:p>
            <a:pPr>
              <a:lnSpc>
                <a:spcPct val="11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своей силе прежнее решение составить международную статистику посредством совокупного труда статистических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бюро.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приглашаются руководствоваться, на сколько это будет возможно, прежде принятыми Конгрессом формами; впрочем им предоставляется изменять эти формы, если того потребует свойство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всего сотрудники должны обращаться к официальным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изданиям.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сообщают статистическим учреждениям других стран план работы, взятой ими на себя, равно как и сведения о состоянии печатных материалов, находящихся в их распоряжении; они должны также указывать на пробелы в этих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материалах.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Статистические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учреждения должны, с своей стороны, озаботиться, для пополнения пробелов, присылкою официальных изданий и извлечениями из рукописных документов, и наконец, пополнением данных через особые официальные исследования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5"/>
            <a:ext cx="792088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8-го августа участникам Предварительного собрания был представлен проект об учреждении Постоянной Комиссии Международного Статистического Конгресса.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Постоянная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комиссия должна была составлять план международной статистики.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этого было решено собираться хотя бы один раз  в перерывах между сессиями МСК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2"/>
            <a:ext cx="525658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10-го августа в большом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зале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Дворянского Собрания состоялось торжественное открытие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Международного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статистического конгресса.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приветственной речью к делегатам выступил почетный председатель конгресса Его Императорское Высочество Великий Князь Константин Николаевич.</a:t>
            </a:r>
          </a:p>
        </p:txBody>
      </p:sp>
      <p:pic>
        <p:nvPicPr>
          <p:cNvPr id="29698" name="Picture 2" descr="http://cs606922.vk.me/v606922897/af7/n3pZzB9Za0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3195016" cy="3718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9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Результаты деятельности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статистического конгресса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подводили газеты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Во-первых, установление постоянной международной комиссии, которая озаботится выполнением, на сколько то окажется возможным, резолюции конгресса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во-вторых, окончательное согласие насчет международного издания по сравнительной статистике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самый существенный результат, на который следует указать, это те благоприятные впечатления, которые, несомненно, именитые гости вынесут о России.»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178768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смену МСК  в 1885 г. был организован Международный статистический институт (МСИ).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его учреждении существенную роль сыграли российские статистики.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первой сессии МСИ в Риме в 1887 г. принимал участие Н.А.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Тройницкий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(1842-1913)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http://www.kirov.izbirkom.ru/etc/gubervyatki2013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72816"/>
            <a:ext cx="2447925" cy="31813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157192"/>
            <a:ext cx="8568952" cy="1508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первый состав Международного статистического института  вошли и представители российской статистики: П.П. Семенов, В.П. Безобразов, И.И. Вильсон (почетные члены); Н.А.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Тройницкий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И.И. Кауфман, Ю.Э. Янсон, А.И. Чупров,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Стрельбицкий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(действительные члены); А.С Ермолов, А.К. Веселовский (члены-корреспонденты).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79512" y="117213"/>
            <a:ext cx="8712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1897 г. очередная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-я сессия МСИ  была проведена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Санкт-Петербурге.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Открытие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VI-й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сессии Международного статистического института состоялось 18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августа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Большом конференц-зале Императорской Академии Наук.</a:t>
            </a:r>
          </a:p>
        </p:txBody>
      </p:sp>
      <p:pic>
        <p:nvPicPr>
          <p:cNvPr id="33797" name="Picture 5" descr="http://vivat-fomenko.narod.ru/lib/alek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840760" cy="3351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3"/>
            <a:ext cx="8280920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Объявленные секции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историческая статистика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общие вопросы статистики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демографическая статистика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статистические методы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статистика сельского хозяйства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статистика торговли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статистика промышленности и благородных металлов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статистика финансовая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призрения.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93807"/>
            <a:ext cx="7344816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Съезды русских естествоиспытателей и врачей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1-ый -  1867 г. (Санкт-Петербург)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2-й - 1869 (Москва)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3-й 1871 (Киев)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4-й - 1873 (Казань)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5-ый – 1876 (Варшава)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6-ой -1979 (Санкт-Петербург)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7-ой -1883 (Одесса)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8-ой – 1889 (Санкт-Петербург)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9-ый - 1894 (Москва)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10-ый – 1898 (Киев)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11-ый – 1901 (Санкт-Петербург)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12-ый – 1909 (Москва)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13-ый – 1913 (Тифлис)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Российские статистические съезды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1887г. по 1917г. состоялось 17 съездов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75856" y="5517232"/>
            <a:ext cx="3071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Адольф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Кетле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1796-1874)</a:t>
            </a:r>
          </a:p>
        </p:txBody>
      </p:sp>
      <p:pic>
        <p:nvPicPr>
          <p:cNvPr id="18436" name="Picture 4" descr="http://www.browsebiography.com/images/6/15241-Adolphe_Quetelet_bio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81675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5832648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Генеральной ассамблеей ООН был учрежден Всемирный день статистики, который должен праздноваться каждые 5 лет.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Первый Всемирный день статистики был отмечен 20 октября 2010г. (20.10.2010) под лозунгом: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Доступность, Профессионализм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Честность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140 стран приняли участие в праздновании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Всемирного дня статистики 	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Всемирный день статистики</a:t>
            </a: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октября 2015г.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раз весь мир празднует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World Statistics Day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лозунгом</a:t>
            </a: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Better Data, Better Lives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our-prestige.ru/uploaded/grifon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056784" cy="564542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864096"/>
          </a:xfrm>
          <a:solidFill>
            <a:srgbClr val="FEF1CE"/>
          </a:solidFill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hotosearth.com/images/Grand_place_brussels_WQ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6"/>
            <a:ext cx="7620000" cy="34861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Первый Международный статистический конгресс состоялся в Брюсселе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1853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situry.com.ua/uploads/6/1993/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35818"/>
            <a:ext cx="6552728" cy="43248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16633"/>
            <a:ext cx="87129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Участвовало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153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делегата.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Основная цель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конгресса,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как было заявлено, состояла «в развитии статистических работ и приведении их к возможному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единству»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301208"/>
            <a:ext cx="13179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Брюссель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93467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первом МСК были определены  основные положения в области сбора и регистрации первичных данных.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92696"/>
            <a:ext cx="8280920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последующих конгрессах вопросы статистической практики сохраняли приоритетность.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обсудить: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какую задачу имеет статистика, как наука, и удовлетворяется ли эта задача административной статистикой?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из чего состоят данные для той и другой?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как должны разрабатываться статистические материалы?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должно пользоваться ими, для истинной пользы знанию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otos.streamphoto.ru/f/1/1/75e925ff15b6c05eed424b104584d11f.jpg"/>
          <p:cNvPicPr>
            <a:picLocks noChangeAspect="1" noChangeArrowheads="1"/>
          </p:cNvPicPr>
          <p:nvPr/>
        </p:nvPicPr>
        <p:blipFill>
          <a:blip r:embed="rId2" cstate="print"/>
          <a:srcRect r="273" b="18144"/>
          <a:stretch>
            <a:fillRect/>
          </a:stretch>
        </p:blipFill>
        <p:spPr bwMode="auto">
          <a:xfrm>
            <a:off x="179512" y="908720"/>
            <a:ext cx="3096344" cy="17281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1052736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Париж, 1855</a:t>
            </a:r>
          </a:p>
        </p:txBody>
      </p:sp>
      <p:pic>
        <p:nvPicPr>
          <p:cNvPr id="21510" name="Picture 6" descr="http://cdn.advisor.travel/fs978x654px-fc721573b7f2a54bfd29ec65626a1a40.jpg"/>
          <p:cNvPicPr>
            <a:picLocks noChangeAspect="1" noChangeArrowheads="1"/>
          </p:cNvPicPr>
          <p:nvPr/>
        </p:nvPicPr>
        <p:blipFill>
          <a:blip r:embed="rId3" cstate="print"/>
          <a:srcRect r="-555" b="17493"/>
          <a:stretch>
            <a:fillRect/>
          </a:stretch>
        </p:blipFill>
        <p:spPr bwMode="auto">
          <a:xfrm>
            <a:off x="3419872" y="908720"/>
            <a:ext cx="2808312" cy="17281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908720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Вена, 1857</a:t>
            </a:r>
          </a:p>
        </p:txBody>
      </p:sp>
      <p:pic>
        <p:nvPicPr>
          <p:cNvPr id="21512" name="Picture 8" descr="http://hotelesturismo.es/wp-content/uploads/2013/05/londres.jpg"/>
          <p:cNvPicPr>
            <a:picLocks noChangeAspect="1" noChangeArrowheads="1"/>
          </p:cNvPicPr>
          <p:nvPr/>
        </p:nvPicPr>
        <p:blipFill>
          <a:blip r:embed="rId4" cstate="print"/>
          <a:srcRect r="3929" b="5204"/>
          <a:stretch>
            <a:fillRect/>
          </a:stretch>
        </p:blipFill>
        <p:spPr bwMode="auto">
          <a:xfrm>
            <a:off x="6407696" y="908720"/>
            <a:ext cx="2628800" cy="172819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452320" y="836712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Лондон, 1860</a:t>
            </a:r>
          </a:p>
        </p:txBody>
      </p:sp>
      <p:pic>
        <p:nvPicPr>
          <p:cNvPr id="21514" name="Picture 10" descr="http://2.bp.blogspot.com/-PwzyrglUF_8/U8bNkfhUPKI/AAAAAAAAApA/7-AOukwR7II/s1600/o-BERLIN-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2780928"/>
            <a:ext cx="3096344" cy="191678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7504" y="3356992"/>
            <a:ext cx="150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Берлин, 1863</a:t>
            </a:r>
          </a:p>
        </p:txBody>
      </p:sp>
      <p:pic>
        <p:nvPicPr>
          <p:cNvPr id="21516" name="Picture 12" descr="http://i.ck.cz/f/71076/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1" y="2780928"/>
            <a:ext cx="2880319" cy="187220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95936" y="2780928"/>
            <a:ext cx="190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Флоренция, 1867</a:t>
            </a:r>
          </a:p>
        </p:txBody>
      </p:sp>
      <p:pic>
        <p:nvPicPr>
          <p:cNvPr id="21518" name="Picture 14" descr="http://tsvz.ru/images/nl/gaaga/gaaga.jpg"/>
          <p:cNvPicPr>
            <a:picLocks noChangeAspect="1" noChangeArrowheads="1"/>
          </p:cNvPicPr>
          <p:nvPr/>
        </p:nvPicPr>
        <p:blipFill>
          <a:blip r:embed="rId7" cstate="print"/>
          <a:srcRect r="10000" b="6250"/>
          <a:stretch>
            <a:fillRect/>
          </a:stretch>
        </p:blipFill>
        <p:spPr bwMode="auto">
          <a:xfrm>
            <a:off x="6444208" y="2780928"/>
            <a:ext cx="2592288" cy="1872208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7740352" y="2780928"/>
            <a:ext cx="127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Гаага, 1869</a:t>
            </a:r>
          </a:p>
        </p:txBody>
      </p:sp>
      <p:pic>
        <p:nvPicPr>
          <p:cNvPr id="21520" name="Picture 16" descr="http://www.etoretro.ru/data/media/20/13662024316e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4768379"/>
            <a:ext cx="3203848" cy="208962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2267744" y="472514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Санкт-Петербург</a:t>
            </a:r>
            <a:r>
              <a:rPr lang="ru-RU" b="1" dirty="0" smtClean="0"/>
              <a:t>,</a:t>
            </a:r>
          </a:p>
          <a:p>
            <a:pPr algn="r"/>
            <a:r>
              <a:rPr lang="ru-RU" b="1" dirty="0" smtClean="0"/>
              <a:t> </a:t>
            </a:r>
            <a:r>
              <a:rPr lang="ru-RU" b="1" dirty="0"/>
              <a:t>1872</a:t>
            </a:r>
          </a:p>
        </p:txBody>
      </p:sp>
      <p:pic>
        <p:nvPicPr>
          <p:cNvPr id="21522" name="Picture 18" descr="http://farm9.staticflickr.com/8393/8636222613_68f7c9833b_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20072" y="4739730"/>
            <a:ext cx="3168352" cy="211827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6660232" y="4725144"/>
            <a:ext cx="1735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Будапешт, 1876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0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статистические конгрессы (МСК) проводились в различных европейских государствах раз в два-три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013.radikal.ru/1106/c2/f3068e05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3404"/>
            <a:ext cx="4032448" cy="6503948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004048" y="476672"/>
            <a:ext cx="39604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А.Б.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Бушен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(1831 – 1876) действительный член Императорского Русского географического общества,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1852 г. - председатель Отделении статистики РГО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laff.at.ua/_ph/17/805717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691357" cy="63813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332656"/>
            <a:ext cx="3672408" cy="3384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А.Б.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Бушен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вместе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Бларамбергом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представил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сведения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народонаселении,  распределении его по сословиям и вероисповеданиям, а также о военно-морских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силах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tatic4.read.ru/covers_rr/b/59/76/2907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7190"/>
            <a:ext cx="1800200" cy="254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1811 году было образовано Статистическое отделение при Министерстве полиции,  которое возглавил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К.Ф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Герман (1767—1838).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12776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Организационную комиссию по подготовке сессии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Санкт-Петербурге в 1872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Международного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статистического конгресса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возглавил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директор Центрального Статистического Комитета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Петрович Семенов (1827-1914). </a:t>
            </a:r>
          </a:p>
        </p:txBody>
      </p:sp>
      <p:pic>
        <p:nvPicPr>
          <p:cNvPr id="27652" name="Picture 4" descr="https://1.avatars.mds.yandex.net/get-entity_search/30003/40261857/S120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2520280" cy="34023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35896" y="3429000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Кроме него в состав комиссии вошли видные российские статистики: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Э. Янсон,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3360" y="602128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Д.И. Журавский, А.Б.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фон-Бушен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Г. Тернер,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Е.И. Ламанский, Э.И.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А.И.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Макшеев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4" name="Picture 6" descr="http://spbu.ru/i/upload/history/yans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068960"/>
            <a:ext cx="2304257" cy="290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986</Words>
  <Application>Microsoft Office PowerPoint</Application>
  <PresentationFormat>Экран (4:3)</PresentationFormat>
  <Paragraphs>133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Тема Office</vt:lpstr>
      <vt:lpstr>The Attitude in Russian Universities and Russian Academy of Science to the Western Economic Thought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Международный статистический конгресс в Санкт-Петербурге, который проводился с 7 по 18 августа 1872 г., стал первым международным съездом ученых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Российские статистические съезды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Attitude in Russian Universities and Russian Academy of Science to the Western Economic Thought</dc:title>
  <dc:creator>z</dc:creator>
  <cp:lastModifiedBy>user</cp:lastModifiedBy>
  <cp:revision>25</cp:revision>
  <dcterms:created xsi:type="dcterms:W3CDTF">2015-10-16T14:09:41Z</dcterms:created>
  <dcterms:modified xsi:type="dcterms:W3CDTF">2015-10-20T02:20:59Z</dcterms:modified>
</cp:coreProperties>
</file>