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59" r:id="rId4"/>
    <p:sldId id="260" r:id="rId5"/>
    <p:sldId id="262" r:id="rId6"/>
    <p:sldId id="261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9" d="100"/>
          <a:sy n="119" d="100"/>
        </p:scale>
        <p:origin x="-1404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53B902-443E-4A3A-A7B4-9E38DC3E1AB1}" type="datetimeFigureOut">
              <a:rPr lang="ru-RU" smtClean="0"/>
              <a:t>17.12.2018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45E4B2-2C0D-49EC-9D00-FE4C2B24190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414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EF9DE-8485-48DF-85B1-69A80105DEDF}" type="datetime1">
              <a:rPr lang="de-DE" smtClean="0"/>
              <a:t>17.12.2018</a:t>
            </a:fld>
            <a:endParaRPr lang="de-DE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2CFFA-BCA6-4023-8103-6F4528D24B04}" type="datetime1">
              <a:rPr lang="de-DE" smtClean="0"/>
              <a:t>17.12.2018</a:t>
            </a:fld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81EAF2-A82E-465C-9661-9FB80DEEF335}" type="datetime1">
              <a:rPr lang="de-DE" smtClean="0"/>
              <a:t>17.12.2018</a:t>
            </a:fld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EBE31-62D2-4904-A576-542609AA8495}" type="datetime1">
              <a:rPr lang="de-DE" smtClean="0"/>
              <a:t>17.12.2018</a:t>
            </a:fld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4B0B-86F5-4477-BEC7-FDC7385105AC}" type="datetime1">
              <a:rPr lang="de-DE" smtClean="0"/>
              <a:t>17.12.2018</a:t>
            </a:fld>
            <a:endParaRPr lang="de-DE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D60DFC-48F8-4423-9B30-CF57D1AABA59}" type="datetime1">
              <a:rPr lang="de-DE" smtClean="0"/>
              <a:t>17.12.2018</a:t>
            </a:fld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B6E08-9CDE-4D17-A731-B9541DB735CF}" type="datetime1">
              <a:rPr lang="de-DE" smtClean="0"/>
              <a:t>17.12.2018</a:t>
            </a:fld>
            <a:endParaRPr lang="de-DE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A6A1C5-D69B-426E-80FE-4BB03BC46C41}" type="datetime1">
              <a:rPr lang="de-DE" smtClean="0"/>
              <a:t>17.12.2018</a:t>
            </a:fld>
            <a:endParaRPr lang="de-DE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F030F-1F34-4938-838B-F019EE8FDDA6}" type="datetime1">
              <a:rPr lang="de-DE" smtClean="0"/>
              <a:t>17.12.2018</a:t>
            </a:fld>
            <a:endParaRPr lang="de-DE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73BD3-4238-4D01-8A0A-BE54A99E6653}" type="datetime1">
              <a:rPr lang="de-DE" smtClean="0"/>
              <a:t>17.12.2018</a:t>
            </a:fld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C994-4DB7-4669-BAD6-2BD978DB2645}" type="datetime1">
              <a:rPr lang="de-DE" smtClean="0"/>
              <a:t>17.12.2018</a:t>
            </a:fld>
            <a:endParaRPr lang="de-D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B903086-7237-437B-AF32-2F978F8B1C43}" type="datetime1">
              <a:rPr lang="de-DE" smtClean="0"/>
              <a:t>17.12.2018</a:t>
            </a:fld>
            <a:endParaRPr lang="de-DE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de-DE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934683B-A133-40D0-96DD-B5AD6FC97D68}" type="slidenum">
              <a:rPr lang="de-DE" smtClean="0"/>
              <a:t>‹#›</a:t>
            </a:fld>
            <a:endParaRPr lang="de-DE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3069102"/>
          </a:xfrm>
        </p:spPr>
        <p:txBody>
          <a:bodyPr>
            <a:normAutofit fontScale="90000"/>
          </a:bodyPr>
          <a:lstStyle/>
          <a:p>
            <a:r>
              <a:rPr lang="ru-RU" dirty="0"/>
              <a:t>ЭФФЕКТИВНОСТЬ СТРАХОВОЙ ДЕЯТЕЛЬНОСТИ: НАПРАВЛЕНИЯ ИССЛЕДОВАНИЯ И ПРОБЛЕМЫ ОЦЕНКИ</a:t>
            </a:r>
            <a:endParaRPr lang="de-DE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789040"/>
            <a:ext cx="7406640" cy="1752600"/>
          </a:xfrm>
        </p:spPr>
        <p:txBody>
          <a:bodyPr>
            <a:normAutofit fontScale="77500" lnSpcReduction="20000"/>
          </a:bodyPr>
          <a:lstStyle/>
          <a:p>
            <a:r>
              <a:rPr lang="ru-RU" sz="4200" b="1" dirty="0" err="1"/>
              <a:t>Нерадовская</a:t>
            </a:r>
            <a:r>
              <a:rPr lang="ru-RU" sz="4200" b="1" dirty="0"/>
              <a:t> Ю.В.</a:t>
            </a:r>
          </a:p>
          <a:p>
            <a:r>
              <a:rPr lang="ru-RU" dirty="0"/>
              <a:t>кандидат экономических наук, </a:t>
            </a:r>
          </a:p>
          <a:p>
            <a:r>
              <a:rPr lang="ru-RU" dirty="0"/>
              <a:t>доцент кафедры статистики и эконометрики</a:t>
            </a:r>
          </a:p>
          <a:p>
            <a:r>
              <a:rPr lang="ru-RU" dirty="0"/>
              <a:t>Санкт-Петербургского государственного </a:t>
            </a:r>
          </a:p>
          <a:p>
            <a:r>
              <a:rPr lang="ru-RU" dirty="0"/>
              <a:t>экономического университета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715802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2171A08-1966-44EB-96B5-FECAFD4257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A257066-B0FE-4D95-9841-4D85DAF9C6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/>
              <a:t>Банк России</a:t>
            </a:r>
          </a:p>
          <a:p>
            <a:r>
              <a:rPr lang="ru-RU" dirty="0"/>
              <a:t>период с 2011г.</a:t>
            </a:r>
          </a:p>
          <a:p>
            <a:r>
              <a:rPr lang="ru-RU" dirty="0"/>
              <a:t>данные по отдельным страховым организациям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B1D2010-D3FC-4F9D-A4D8-15D8CFABC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4517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0A6486D-B448-424B-9420-BAEA3F772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Число страховых организаций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60E0CF5F-F903-46E5-9644-EA737D3EE8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688" y="1628800"/>
            <a:ext cx="6480720" cy="4558911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DD40AA4-C55D-4A3E-A174-1B4753E35F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33771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9935582-F936-4B84-B9D4-5CC08EABE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Прибыльные и убыточные страховые организации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347E03BB-C7D5-4089-B35C-F06AD3DEE4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21605" y="1844824"/>
            <a:ext cx="7612083" cy="4575348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F8138CC7-C8F7-4F03-B4FE-99CE88A969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43183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714286-C9CD-42D1-973B-38046D88C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Уровень выплат по рисковым видам страхования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7E1C3201-4602-4F8B-936C-8037DC1B5C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661964"/>
            <a:ext cx="7132879" cy="4287316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EA92793-58E9-41A8-A6E6-FCBCB463F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74477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9C1E89A-6EFA-4340-BFF1-DF41820A6E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Уровень выплат: ДМС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E68B436B-716A-40C1-BF81-4491FDA3A6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41918" y="1700808"/>
            <a:ext cx="6765730" cy="4066636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9FB3A29-A8A6-470E-80C3-A800FDB404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722530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C338D9-5279-47E5-B24E-A17050DB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Уровень выплат: добровольное страхование ответственности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5D339603-3D1B-47B8-9A76-BA5535BFA08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35696" y="1835089"/>
            <a:ext cx="6605246" cy="3970175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E2635533-9A17-440D-9B40-E55103CCB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8412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6B9AEC-5619-447B-8D13-1EC6215FC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Уровень выплат: обязательные виды страхования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FBE41E30-17EA-4136-A17A-4CEC8A5AD6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47664" y="1661964"/>
            <a:ext cx="6773477" cy="4071292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3417319A-9A5B-4854-AD50-EDD19D3C5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9271598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9A55C8E-B0A8-4A3C-834C-F300E1548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Уровень рентабельности затрат страховщиков (ЕМИСС)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80AA2C70-5667-41B7-88EB-E8620E985DA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63688" y="1791808"/>
            <a:ext cx="6916855" cy="4157472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6AB27113-4A68-42F5-888C-A880A2DA9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079201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5B4A53-7E0F-4289-BE19-D67725396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Уровень рентабельности затрат по рисковым видам (ЦБ РФ)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xmlns="" id="{A479B70B-5CFE-49D9-9DB4-5B70CCC5CE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19672" y="1705245"/>
            <a:ext cx="6821270" cy="4100019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468698A9-C315-46C1-A965-2C5A26DB4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64959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841D3775-8FBE-44A4-BBA6-3FC40FB8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Заголовок 5">
            <a:extLst>
              <a:ext uri="{FF2B5EF4-FFF2-40B4-BE49-F238E27FC236}">
                <a16:creationId xmlns:a16="http://schemas.microsoft.com/office/drawing/2014/main" xmlns="" id="{ADE26899-3850-412A-B5A6-AE8BB0BC1628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763688" y="2492896"/>
            <a:ext cx="6567487" cy="2286000"/>
          </a:xfrm>
        </p:spPr>
        <p:txBody>
          <a:bodyPr/>
          <a:lstStyle/>
          <a:p>
            <a:r>
              <a:rPr lang="ru-RU" dirty="0"/>
              <a:t>Благодарю за внимание !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1737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2B0A368-9CBF-4F82-92C5-C08067EB4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ОПРЕДЕЛЕНИЕ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DB7712D-5428-434F-8058-01C18CCC8C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/>
              <a:t>Эффективность: соотнесение результатов и затрат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DCA9BDF-C121-4CFD-BBC0-8CC5CA9D5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69298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2E3E27E-DD26-4027-ACEC-1AC907AA2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dirty="0"/>
              <a:t>Классификация показателей эффективности страховой деятельности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5FC27D6-1003-414C-98E6-00C17D9D8A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Макроуровень</a:t>
            </a:r>
          </a:p>
          <a:p>
            <a:r>
              <a:rPr lang="ru-RU" dirty="0"/>
              <a:t>Микроуровень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3DDC1AD-3C57-49A6-B1DC-679491FA8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0237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6C210C-3B38-4A5A-966A-79EDC75BAF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Микроуровень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039AF4B3-BEC7-4D0B-A72E-716A821775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/>
              <a:t>Страховщик</a:t>
            </a:r>
            <a:endParaRPr lang="en-US" dirty="0"/>
          </a:p>
          <a:p>
            <a:pPr marL="82296" indent="0">
              <a:buNone/>
            </a:pPr>
            <a:r>
              <a:rPr lang="ru-RU" dirty="0"/>
              <a:t>Цель: максимум прибыли при минимуме затрат</a:t>
            </a:r>
          </a:p>
          <a:p>
            <a:r>
              <a:rPr lang="ru-RU" dirty="0"/>
              <a:t>рентабельность</a:t>
            </a:r>
            <a:r>
              <a:rPr lang="en-US" dirty="0"/>
              <a:t> </a:t>
            </a:r>
            <a:r>
              <a:rPr lang="ru-RU" dirty="0"/>
              <a:t>затрат</a:t>
            </a:r>
          </a:p>
          <a:p>
            <a:r>
              <a:rPr lang="ru-RU" dirty="0"/>
              <a:t>рентабельность страхования</a:t>
            </a:r>
          </a:p>
          <a:p>
            <a:pPr marL="82296" indent="0">
              <a:buNone/>
            </a:pPr>
            <a:r>
              <a:rPr lang="ru-RU" dirty="0"/>
              <a:t>Источник информации:</a:t>
            </a:r>
          </a:p>
          <a:p>
            <a:pPr marL="82296" indent="0">
              <a:buNone/>
            </a:pPr>
            <a:r>
              <a:rPr lang="ru-RU" dirty="0"/>
              <a:t>бухгалтерская отчетность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CEF02A8C-84E1-4FB4-9589-1309DC50F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897338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C8C737-2EE2-4F26-BC7D-212B7D920E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Микроуровень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EFD113-037E-48A1-9CC9-E643A4E43A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/>
              <a:t>Страховщик</a:t>
            </a:r>
          </a:p>
          <a:p>
            <a:r>
              <a:rPr lang="ru-RU" dirty="0"/>
              <a:t>косвенная оценка эффективности: продолжение деятельности</a:t>
            </a:r>
          </a:p>
          <a:p>
            <a:r>
              <a:rPr lang="ru-RU" dirty="0"/>
              <a:t>доля убыточных организаций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82AF2258-36FD-4AC8-89AE-44996DCE6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1798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6B05E2B-1691-4336-9282-5D716B3CF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Микроуровень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87B7413-A740-4701-8550-2EDCFA269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/>
              <a:t>Страхователь</a:t>
            </a:r>
          </a:p>
          <a:p>
            <a:pPr marL="82296" indent="0">
              <a:buNone/>
            </a:pPr>
            <a:r>
              <a:rPr lang="ru-RU" dirty="0"/>
              <a:t>Цели:</a:t>
            </a:r>
          </a:p>
          <a:p>
            <a:r>
              <a:rPr lang="ru-RU" dirty="0"/>
              <a:t>защита имущественных интересов (от финансовых потерь)</a:t>
            </a:r>
          </a:p>
          <a:p>
            <a:r>
              <a:rPr lang="ru-RU" dirty="0"/>
              <a:t>оптимизация денежных потоков</a:t>
            </a:r>
          </a:p>
          <a:p>
            <a:r>
              <a:rPr lang="ru-RU" dirty="0"/>
              <a:t>инвестиции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B35B163D-9EA4-4182-B7AD-47DE38CFB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80D97692-5214-41E8-AC3B-16AC1DA11630}" type="slidenum">
              <a:rPr lang="de-D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fld>
            <a:endParaRPr lang="de-D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9473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A05FF34-6EE9-443D-B616-738AD0A439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Микроуровень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74BCBB6-CD36-4C2C-8733-E587B9AF96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>
              <a:buNone/>
            </a:pPr>
            <a:r>
              <a:rPr lang="ru-RU" dirty="0"/>
              <a:t>Страхователь</a:t>
            </a:r>
          </a:p>
          <a:p>
            <a:pPr marL="82296" indent="0">
              <a:buNone/>
            </a:pPr>
            <a:r>
              <a:rPr lang="ru-RU" dirty="0"/>
              <a:t>Затраты</a:t>
            </a:r>
          </a:p>
          <a:p>
            <a:r>
              <a:rPr lang="ru-RU" dirty="0"/>
              <a:t>страховые взносы</a:t>
            </a:r>
          </a:p>
          <a:p>
            <a:pPr marL="82296" indent="0">
              <a:buNone/>
            </a:pPr>
            <a:r>
              <a:rPr lang="ru-RU" dirty="0"/>
              <a:t>Результаты</a:t>
            </a:r>
          </a:p>
          <a:p>
            <a:r>
              <a:rPr lang="ru-RU" dirty="0"/>
              <a:t>страховая выплата</a:t>
            </a:r>
          </a:p>
          <a:p>
            <a:pPr marL="82296" indent="0">
              <a:buNone/>
            </a:pPr>
            <a:r>
              <a:rPr lang="ru-RU" dirty="0"/>
              <a:t>Показатель</a:t>
            </a:r>
          </a:p>
          <a:p>
            <a:r>
              <a:rPr lang="ru-RU" dirty="0"/>
              <a:t>уровень выплат страхового возмещения</a:t>
            </a:r>
          </a:p>
          <a:p>
            <a:pPr marL="82296" indent="0">
              <a:buNone/>
            </a:pPr>
            <a:r>
              <a:rPr lang="ru-RU" dirty="0"/>
              <a:t>Источники информации</a:t>
            </a:r>
          </a:p>
          <a:p>
            <a:r>
              <a:rPr lang="ru-RU" dirty="0"/>
              <a:t>отчетность страховых организаций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24E46FC8-BDC6-4242-AAC1-80337BCF14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676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0A2534-C07C-44B5-92B4-386D54EBD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Макроуровень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0B615AE-395D-4389-AE59-D0B27C98A4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/>
              <a:t>Финансовая результативность</a:t>
            </a:r>
          </a:p>
          <a:p>
            <a:r>
              <a:rPr lang="ru-RU" dirty="0"/>
              <a:t>рентабельность затрат страховых организаций</a:t>
            </a:r>
          </a:p>
          <a:p>
            <a:pPr marL="82296" indent="0">
              <a:buNone/>
            </a:pPr>
            <a:r>
              <a:rPr lang="ru-RU" dirty="0"/>
              <a:t>Эффективность исполнения функции страхования</a:t>
            </a:r>
          </a:p>
          <a:p>
            <a:r>
              <a:rPr lang="ru-RU" dirty="0"/>
              <a:t>уровень выплат страхового возмещения</a:t>
            </a:r>
          </a:p>
          <a:p>
            <a:r>
              <a:rPr lang="ru-RU" dirty="0"/>
              <a:t>доля неисполненных правомерных исков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18AF7023-6DA1-49E9-8DDF-CB936C3FB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9579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7C78441-B6DD-42FD-90C2-5A44760ED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Информация 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10EDCD8-936A-455A-9DC0-5595B257E3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ru-RU" dirty="0"/>
              <a:t>ФСГС</a:t>
            </a:r>
          </a:p>
          <a:p>
            <a:pPr marL="82296" indent="0">
              <a:buNone/>
            </a:pPr>
            <a:r>
              <a:rPr lang="ru-RU" dirty="0"/>
              <a:t>Период с 1992г.</a:t>
            </a:r>
          </a:p>
          <a:p>
            <a:pPr marL="82296" indent="0">
              <a:buNone/>
            </a:pPr>
            <a:r>
              <a:rPr lang="ru-RU" dirty="0"/>
              <a:t>Проблемы анализа</a:t>
            </a:r>
          </a:p>
          <a:p>
            <a:r>
              <a:rPr lang="ru-RU" dirty="0"/>
              <a:t>изменение программы статистического наблюдения</a:t>
            </a:r>
          </a:p>
          <a:p>
            <a:r>
              <a:rPr lang="ru-RU" dirty="0"/>
              <a:t>изменение классификации видов страхования</a:t>
            </a:r>
          </a:p>
          <a:p>
            <a:r>
              <a:rPr lang="ru-RU" dirty="0"/>
              <a:t>ошибки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00691058-D730-4622-A4AC-2D934825C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7261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469</TotalTime>
  <Words>202</Words>
  <Application>Microsoft Office PowerPoint</Application>
  <PresentationFormat>Экран (4:3)</PresentationFormat>
  <Paragraphs>65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Солнцестояние</vt:lpstr>
      <vt:lpstr>ЭФФЕКТИВНОСТЬ СТРАХОВОЙ ДЕЯТЕЛЬНОСТИ: НАПРАВЛЕНИЯ ИССЛЕДОВАНИЯ И ПРОБЛЕМЫ ОЦЕНКИ</vt:lpstr>
      <vt:lpstr>ОПРЕДЕЛЕНИЕ</vt:lpstr>
      <vt:lpstr>Классификация показателей эффективности страховой деятельности</vt:lpstr>
      <vt:lpstr>Микроуровень</vt:lpstr>
      <vt:lpstr>Микроуровень</vt:lpstr>
      <vt:lpstr>Микроуровень</vt:lpstr>
      <vt:lpstr>Микроуровень</vt:lpstr>
      <vt:lpstr>Макроуровень</vt:lpstr>
      <vt:lpstr>Информация </vt:lpstr>
      <vt:lpstr>Информация</vt:lpstr>
      <vt:lpstr>Число страховых организаций</vt:lpstr>
      <vt:lpstr>Прибыльные и убыточные страховые организации</vt:lpstr>
      <vt:lpstr>Уровень выплат по рисковым видам страхования</vt:lpstr>
      <vt:lpstr>Уровень выплат: ДМС</vt:lpstr>
      <vt:lpstr>Уровень выплат: добровольное страхование ответственности</vt:lpstr>
      <vt:lpstr>Уровень выплат: обязательные виды страхования</vt:lpstr>
      <vt:lpstr>Уровень рентабельности затрат страховщиков (ЕМИСС)</vt:lpstr>
      <vt:lpstr>Уровень рентабельности затрат по рисковым видам (ЦБ РФ)</vt:lpstr>
      <vt:lpstr>Благодарю за внимание 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Н.</dc:creator>
  <cp:lastModifiedBy>Ankou</cp:lastModifiedBy>
  <cp:revision>40</cp:revision>
  <dcterms:created xsi:type="dcterms:W3CDTF">2016-01-26T15:17:53Z</dcterms:created>
  <dcterms:modified xsi:type="dcterms:W3CDTF">2018-12-17T17:53:15Z</dcterms:modified>
</cp:coreProperties>
</file>