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</p:sldMasterIdLst>
  <p:notesMasterIdLst>
    <p:notesMasterId r:id="rId13"/>
  </p:notesMasterIdLst>
  <p:handoutMasterIdLst>
    <p:handoutMasterId r:id="rId14"/>
  </p:handoutMasterIdLst>
  <p:sldIdLst>
    <p:sldId id="256" r:id="rId3"/>
    <p:sldId id="290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ECEC"/>
    <a:srgbClr val="DDDDDD"/>
    <a:srgbClr val="B4B6B8"/>
    <a:srgbClr val="939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53" autoAdjust="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9B3C9-FFCF-4EBB-A650-D82E4FD1F870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E166A-CF7F-4A56-8CFD-42B7FE5992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64251-08A0-4442-80B7-ADC70395E714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0BBEF-3C4B-4BED-A031-C90E7AE270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0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0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3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1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2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8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6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3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85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44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BBEF-3C4B-4BED-A031-C90E7AE2704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6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02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5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9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9137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4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1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07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00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3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5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46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49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83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50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16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52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68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71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05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6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3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0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2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5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1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0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29A0F-5E20-438F-9FB0-005D118BDDA6}" type="datetimeFigureOut">
              <a:rPr lang="ru-RU" smtClean="0"/>
              <a:pPr/>
              <a:t>07.08.2017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A74C6-C61E-41CD-826B-A65DB413D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13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29A0F-5E20-438F-9FB0-005D118BDD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A74C6-C61E-41CD-826B-A65DB413DC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DDDDD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41" y="2554663"/>
            <a:ext cx="6742428" cy="1735681"/>
          </a:xfrm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results  of </a:t>
            </a:r>
            <a:b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ODIN.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1535" y="4439486"/>
            <a:ext cx="8069344" cy="1631375"/>
          </a:xfrm>
        </p:spPr>
        <p:txBody>
          <a:bodyPr anchor="b"/>
          <a:lstStyle/>
          <a:p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Alexey Ponomarenko</a:t>
            </a:r>
          </a:p>
          <a:p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 Association of Statisticians</a:t>
            </a:r>
          </a:p>
          <a:p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July, 18, 2017</a:t>
            </a:r>
            <a:endParaRPr lang="ru-RU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Рисунок 2" descr="http://www.rusasstat.ru/userfile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69" y="2816929"/>
            <a:ext cx="2316731" cy="119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841" y="158148"/>
            <a:ext cx="8946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71" y="307971"/>
            <a:ext cx="1613914" cy="159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884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492443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first results of 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ODIN.Russia</a:t>
              </a:r>
              <a:endPara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Marrakesh, July 18,  2017</a:t>
              </a:r>
              <a:endPara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534400" y="6464594"/>
            <a:ext cx="55923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10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343711" y="1164941"/>
            <a:ext cx="8543925" cy="529965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СПАСИБО!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      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            THANK YOU!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ODINRUSSIA.RU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RUSASSTAT.RU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ponomarenko26212@gmail.com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Imag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1" y="61678"/>
            <a:ext cx="745787" cy="70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5" y="1164941"/>
            <a:ext cx="5555660" cy="37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0899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492443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first results of 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ODIN.Russia</a:t>
              </a:r>
              <a:endPara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Marrakesh, July 18,  2017</a:t>
              </a:r>
              <a:endPara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534400" y="6464594"/>
            <a:ext cx="55923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2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300037" y="1265111"/>
            <a:ext cx="8543925" cy="492442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/>
              <a:t>About the Project.</a:t>
            </a:r>
          </a:p>
          <a:p>
            <a:r>
              <a:rPr lang="en-US" sz="2400" b="1" dirty="0"/>
              <a:t>The Open Data Inventory </a:t>
            </a:r>
            <a:r>
              <a:rPr lang="mr-IN" sz="2400" b="1" dirty="0"/>
              <a:t>–</a:t>
            </a:r>
            <a:r>
              <a:rPr lang="en-US" sz="2400" b="1" dirty="0"/>
              <a:t> Russia (</a:t>
            </a:r>
            <a:r>
              <a:rPr lang="en-US" sz="2400" b="1" dirty="0" err="1"/>
              <a:t>ODIN.Russia</a:t>
            </a:r>
            <a:r>
              <a:rPr lang="en-US" sz="2400" b="1" dirty="0"/>
              <a:t> ) </a:t>
            </a:r>
            <a:r>
              <a:rPr lang="en-US" sz="2400" dirty="0"/>
              <a:t>provides an assessment of the breadth of coverage and openness of of official statistics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Conducted by</a:t>
            </a:r>
          </a:p>
          <a:p>
            <a:r>
              <a:rPr lang="en-US" sz="2400" b="1" dirty="0"/>
              <a:t>Russian Association of Statisticians (</a:t>
            </a:r>
            <a:r>
              <a:rPr lang="en-US" sz="2400" b="1" dirty="0" err="1"/>
              <a:t>RASt</a:t>
            </a:r>
            <a:r>
              <a:rPr lang="en-US" sz="2400" b="1" dirty="0"/>
              <a:t>)</a:t>
            </a:r>
          </a:p>
          <a:p>
            <a:endParaRPr lang="en-US" sz="2400" b="1" dirty="0"/>
          </a:p>
          <a:p>
            <a:r>
              <a:rPr lang="en-US" sz="2400" b="1" dirty="0"/>
              <a:t>Partner project: </a:t>
            </a:r>
          </a:p>
          <a:p>
            <a:r>
              <a:rPr lang="ru-RU" sz="2400" b="1" dirty="0" err="1"/>
              <a:t>The</a:t>
            </a:r>
            <a:r>
              <a:rPr lang="ru-RU" sz="2400" b="1" dirty="0"/>
              <a:t> </a:t>
            </a:r>
            <a:r>
              <a:rPr lang="ru-RU" sz="2400" b="1" dirty="0" err="1"/>
              <a:t>Open</a:t>
            </a:r>
            <a:r>
              <a:rPr lang="ru-RU" sz="2400" b="1" dirty="0"/>
              <a:t> </a:t>
            </a:r>
            <a:r>
              <a:rPr lang="ru-RU" sz="2400" b="1" dirty="0" err="1"/>
              <a:t>Data</a:t>
            </a:r>
            <a:r>
              <a:rPr lang="ru-RU" sz="2400" b="1" dirty="0"/>
              <a:t> </a:t>
            </a:r>
            <a:r>
              <a:rPr lang="ru-RU" sz="2400" b="1" dirty="0" err="1"/>
              <a:t>Inventory</a:t>
            </a:r>
            <a:r>
              <a:rPr lang="ru-RU" sz="2400" b="1" dirty="0"/>
              <a:t> </a:t>
            </a:r>
            <a:r>
              <a:rPr lang="en-US" sz="2400" b="1" dirty="0"/>
              <a:t>(ODIN)</a:t>
            </a:r>
            <a:endParaRPr lang="ru-RU" sz="2400" b="1" dirty="0"/>
          </a:p>
          <a:p>
            <a:endParaRPr lang="ru-RU" sz="2400" b="1" dirty="0"/>
          </a:p>
          <a:p>
            <a:r>
              <a:rPr lang="en-US" sz="2400" b="1" dirty="0"/>
              <a:t>Partner organization:</a:t>
            </a:r>
            <a:endParaRPr lang="ru-RU" sz="2400" b="1" dirty="0"/>
          </a:p>
          <a:p>
            <a:r>
              <a:rPr lang="ru-RU" sz="2400" b="1" dirty="0" err="1"/>
              <a:t>Open</a:t>
            </a:r>
            <a:r>
              <a:rPr lang="ru-RU" sz="2400" b="1" dirty="0"/>
              <a:t> </a:t>
            </a:r>
            <a:r>
              <a:rPr lang="ru-RU" sz="2400" b="1" dirty="0" err="1"/>
              <a:t>Data</a:t>
            </a:r>
            <a:r>
              <a:rPr lang="ru-RU" sz="2400" b="1" dirty="0"/>
              <a:t> </a:t>
            </a:r>
            <a:r>
              <a:rPr lang="ru-RU" sz="2400" b="1" dirty="0" err="1"/>
              <a:t>Watch</a:t>
            </a:r>
            <a:r>
              <a:rPr lang="ru-RU" sz="2400" b="1" dirty="0"/>
              <a:t> (</a:t>
            </a:r>
            <a:r>
              <a:rPr lang="en-US" sz="2400" b="1" dirty="0"/>
              <a:t>ODW)</a:t>
            </a:r>
            <a:endParaRPr lang="ru-RU" sz="2400" b="1" dirty="0"/>
          </a:p>
          <a:p>
            <a:endParaRPr lang="ru-RU" sz="2400" b="1" dirty="0"/>
          </a:p>
          <a:p>
            <a:endParaRPr lang="en-US" sz="2400" b="1" dirty="0"/>
          </a:p>
          <a:p>
            <a:endParaRPr lang="ru-RU" sz="2400" b="1" dirty="0"/>
          </a:p>
        </p:txBody>
      </p:sp>
      <p:pic>
        <p:nvPicPr>
          <p:cNvPr id="14343" name="Picture 7" descr="C:\Documents and Settings\kaf-stat\Рабочий стол\logo-with-name-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4305" y="5217423"/>
            <a:ext cx="3048000" cy="723900"/>
          </a:xfrm>
          <a:prstGeom prst="rect">
            <a:avLst/>
          </a:prstGeom>
          <a:noFill/>
        </p:spPr>
      </p:pic>
      <p:pic>
        <p:nvPicPr>
          <p:cNvPr id="14345" name="Picture 9" descr="Картинки по запросу open data invento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1616" y="4276171"/>
            <a:ext cx="1673337" cy="941252"/>
          </a:xfrm>
          <a:prstGeom prst="rect">
            <a:avLst/>
          </a:prstGeom>
          <a:noFill/>
        </p:spPr>
      </p:pic>
      <p:pic>
        <p:nvPicPr>
          <p:cNvPr id="12" name="Imag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1" y="61678"/>
            <a:ext cx="745787" cy="70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2" descr="http://www.rusasstat.ru/userfiles/images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99" y="2960495"/>
            <a:ext cx="2316731" cy="119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984294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492443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first results of 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ODIN.Russia</a:t>
              </a:r>
              <a:endPara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Marrakesh, July 18,  2017</a:t>
              </a:r>
              <a:endPara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534400" y="6464594"/>
            <a:ext cx="55923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3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343711" y="1146087"/>
            <a:ext cx="8543925" cy="492442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endParaRPr lang="ru-RU" sz="2400" b="1" dirty="0"/>
          </a:p>
          <a:p>
            <a:r>
              <a:rPr lang="en-US" sz="2400" b="1" dirty="0"/>
              <a:t>How it works:</a:t>
            </a:r>
          </a:p>
          <a:p>
            <a:pPr marL="457200" indent="-457200">
              <a:buAutoNum type="arabicPeriod"/>
            </a:pPr>
            <a:r>
              <a:rPr lang="en-US" sz="2400" b="1" dirty="0"/>
              <a:t>Volunteers examine the site of the statistical agency and assess the availability, aggregation level and format of the standard set of the most demanded statistical indicators.</a:t>
            </a:r>
            <a:endParaRPr lang="ru-RU" sz="2400" b="1" dirty="0"/>
          </a:p>
          <a:p>
            <a:pPr marL="457200" indent="-457200">
              <a:buAutoNum type="arabicPeriod"/>
            </a:pPr>
            <a:r>
              <a:rPr lang="en-US" sz="2400" b="1" dirty="0"/>
              <a:t>Set includes about 50 indicators grouped to three categories: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b="1" dirty="0"/>
              <a:t>Social statistics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b="1" dirty="0"/>
              <a:t>Economic and financial statistics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b="1" dirty="0"/>
              <a:t>Environment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Assessment criteria evaluate the topical, temporal, and geographic coverage. Criteria for openness are based on the Open Definition.</a:t>
            </a:r>
          </a:p>
          <a:p>
            <a:pPr marL="457200" indent="-457200">
              <a:buFont typeface="Arial" charset="0"/>
              <a:buChar char="•"/>
            </a:pPr>
            <a:endParaRPr lang="ru-RU" sz="2400" b="1" dirty="0"/>
          </a:p>
        </p:txBody>
      </p:sp>
      <p:pic>
        <p:nvPicPr>
          <p:cNvPr id="12" name="Imag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1" y="61678"/>
            <a:ext cx="745787" cy="703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046244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492443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first results of 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ODIN.Russia</a:t>
              </a:r>
              <a:endPara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Marrakesh, July 18,  2017</a:t>
              </a:r>
              <a:endPara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534400" y="6464594"/>
            <a:ext cx="55923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4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300037" y="1146086"/>
            <a:ext cx="8543925" cy="529965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endParaRPr lang="ru-RU" sz="2400" b="1" dirty="0"/>
          </a:p>
          <a:p>
            <a:r>
              <a:rPr lang="en-US" sz="2400" b="1" dirty="0" err="1"/>
              <a:t>RASt</a:t>
            </a:r>
            <a:r>
              <a:rPr lang="en-US" sz="2400" b="1" dirty="0"/>
              <a:t>/ODW cooperation: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Methodology is practically the same (general approaches, assessment rules, set of indicators, criteria).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Timing is coordinated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Training, consultations and cross-checking the results  </a:t>
            </a:r>
          </a:p>
          <a:p>
            <a:r>
              <a:rPr lang="en-US" sz="2400" b="1" dirty="0"/>
              <a:t>Differences:</a:t>
            </a:r>
          </a:p>
          <a:p>
            <a:r>
              <a:rPr lang="en-US" sz="2400" dirty="0"/>
              <a:t>ODW investigates only the web-site of the national statistical office and few sites of agencies directly linked to it are examined. </a:t>
            </a:r>
          </a:p>
          <a:p>
            <a:r>
              <a:rPr lang="en-US" sz="2400" b="1" dirty="0" err="1"/>
              <a:t>RASt</a:t>
            </a:r>
            <a:r>
              <a:rPr lang="en-US" sz="2400" b="1" dirty="0"/>
              <a:t> surveys sites of all agencies of NSS to </a:t>
            </a:r>
            <a:r>
              <a:rPr lang="en-US" sz="2400" b="1" dirty="0">
                <a:solidFill>
                  <a:srgbClr val="FF0000"/>
                </a:solidFill>
              </a:rPr>
              <a:t>rank agencies </a:t>
            </a:r>
            <a:r>
              <a:rPr lang="en-US" sz="2400" b="1" dirty="0"/>
              <a:t>involved in statistics.</a:t>
            </a:r>
          </a:p>
          <a:p>
            <a:r>
              <a:rPr lang="en-US" sz="2400" b="1" dirty="0"/>
              <a:t>In perspective, </a:t>
            </a:r>
            <a:r>
              <a:rPr lang="en-US" sz="2400" b="1" dirty="0" err="1"/>
              <a:t>RASt</a:t>
            </a:r>
            <a:r>
              <a:rPr lang="en-US" sz="2400" b="1" dirty="0"/>
              <a:t> will survey also regional statistics to </a:t>
            </a:r>
            <a:r>
              <a:rPr lang="en-US" sz="2400" b="1" dirty="0">
                <a:solidFill>
                  <a:srgbClr val="FF0000"/>
                </a:solidFill>
              </a:rPr>
              <a:t>rank Russian regions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2" name="Imag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1" y="61678"/>
            <a:ext cx="745787" cy="703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038018"/>
      </p:ext>
    </p:extLst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492443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first results of 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ODIN.Russia</a:t>
              </a:r>
              <a:endPara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Marrakesh, July 18,  2017</a:t>
              </a:r>
              <a:endPara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534400" y="6464594"/>
            <a:ext cx="55923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5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300037" y="1146086"/>
            <a:ext cx="8543925" cy="529965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endParaRPr lang="en-US" sz="2400" b="1" dirty="0"/>
          </a:p>
          <a:p>
            <a:r>
              <a:rPr lang="en-US" sz="2400" b="1" dirty="0"/>
              <a:t>Training in Moscow: </a:t>
            </a:r>
          </a:p>
          <a:p>
            <a:endParaRPr lang="en-US" sz="2400" b="1" dirty="0"/>
          </a:p>
          <a:p>
            <a:r>
              <a:rPr lang="en-US" sz="2400" b="1" dirty="0"/>
              <a:t>Volunteers from Moscow,</a:t>
            </a:r>
          </a:p>
          <a:p>
            <a:r>
              <a:rPr lang="en-US" sz="2400" b="1" dirty="0"/>
              <a:t>Sankt-Petersburg, Novosibirsk</a:t>
            </a:r>
          </a:p>
          <a:p>
            <a:r>
              <a:rPr lang="en-US" sz="2400" b="1" dirty="0"/>
              <a:t>and other Russian regions </a:t>
            </a:r>
          </a:p>
          <a:p>
            <a:r>
              <a:rPr lang="en-US" sz="2400" b="1" dirty="0"/>
              <a:t>as well as from Armenia and </a:t>
            </a:r>
          </a:p>
          <a:p>
            <a:r>
              <a:rPr lang="en-US" sz="2400" b="1" dirty="0"/>
              <a:t>Belorussia</a:t>
            </a:r>
          </a:p>
          <a:p>
            <a:endParaRPr lang="en-US" sz="2400" b="1" dirty="0"/>
          </a:p>
          <a:p>
            <a:r>
              <a:rPr lang="en-US" sz="2400" b="1" dirty="0"/>
              <a:t>Teachers from ODW and </a:t>
            </a:r>
            <a:r>
              <a:rPr lang="en-US" sz="2400" b="1" dirty="0" err="1"/>
              <a:t>RASt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algn="ctr"/>
            <a:r>
              <a:rPr lang="en-US" sz="2400" b="1" dirty="0"/>
              <a:t>June 2016</a:t>
            </a:r>
          </a:p>
          <a:p>
            <a:r>
              <a:rPr lang="en-US" sz="2400" b="1" dirty="0"/>
              <a:t>  </a:t>
            </a:r>
            <a:endParaRPr lang="ru-RU" sz="2400" b="1" dirty="0"/>
          </a:p>
        </p:txBody>
      </p:sp>
      <p:pic>
        <p:nvPicPr>
          <p:cNvPr id="12" name="Imag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1" y="61678"/>
            <a:ext cx="745787" cy="70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server2.webisgroup.ru/odin/images/data/gallery/423_big_1489478067_6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3431" y="1964636"/>
            <a:ext cx="4490531" cy="2993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1155438"/>
      </p:ext>
    </p:extLst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492443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first results of 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ODIN.Russia</a:t>
              </a:r>
              <a:endPara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Marrakesh, July 18,  2017</a:t>
              </a:r>
              <a:endPara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534400" y="6464594"/>
            <a:ext cx="55923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6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300037" y="1146086"/>
            <a:ext cx="8543925" cy="529965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400" b="1" dirty="0"/>
              <a:t>  </a:t>
            </a:r>
            <a:r>
              <a:rPr lang="en-US" sz="2400" b="1" dirty="0" err="1"/>
              <a:t>ODIN.Russia</a:t>
            </a:r>
            <a:r>
              <a:rPr lang="en-US" sz="2400" b="1" dirty="0"/>
              <a:t> 2016 results, coordinated with IDIN2016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r>
              <a:rPr lang="en-US" b="1" dirty="0"/>
              <a:t>Eastern Europe: 6 of 10</a:t>
            </a:r>
          </a:p>
          <a:p>
            <a:r>
              <a:rPr lang="en-US" b="1" dirty="0"/>
              <a:t>(6 in coverage and 6 in openness)</a:t>
            </a:r>
          </a:p>
          <a:p>
            <a:r>
              <a:rPr lang="en-US" b="1" dirty="0"/>
              <a:t>World: 38 of 173</a:t>
            </a:r>
          </a:p>
          <a:p>
            <a:r>
              <a:rPr lang="en-US" b="1" dirty="0"/>
              <a:t>(23 in coverage and 45 in openness) </a:t>
            </a:r>
            <a:endParaRPr lang="ru-RU" b="1" dirty="0"/>
          </a:p>
        </p:txBody>
      </p:sp>
      <p:pic>
        <p:nvPicPr>
          <p:cNvPr id="12" name="Imag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1" y="61678"/>
            <a:ext cx="745787" cy="7034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86541"/>
              </p:ext>
            </p:extLst>
          </p:nvPr>
        </p:nvGraphicFramePr>
        <p:xfrm>
          <a:off x="343711" y="1668145"/>
          <a:ext cx="8500252" cy="3348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5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Categories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Coverage and aggregation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Openness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577">
                <a:tc>
                  <a:txBody>
                    <a:bodyPr/>
                    <a:lstStyle/>
                    <a:p>
                      <a:r>
                        <a:rPr lang="en-US" sz="2000" b="0" dirty="0"/>
                        <a:t>Social statistics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43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39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41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577">
                <a:tc>
                  <a:txBody>
                    <a:bodyPr/>
                    <a:lstStyle/>
                    <a:p>
                      <a:r>
                        <a:rPr lang="en-US" sz="2000" b="0" dirty="0"/>
                        <a:t>Economics and finance statistics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65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577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 Statistics</a:t>
                      </a:r>
                      <a:r>
                        <a:rPr lang="ru-RU" sz="2000" b="0" dirty="0">
                          <a:effectLst/>
                        </a:rPr>
                        <a:t> 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62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52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57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577">
                <a:tc>
                  <a:txBody>
                    <a:bodyPr/>
                    <a:lstStyle/>
                    <a:p>
                      <a:r>
                        <a:rPr lang="en-US" sz="2000" dirty="0"/>
                        <a:t>Total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57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52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54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274891"/>
      </p:ext>
    </p:extLst>
  </p:cSld>
  <p:clrMapOvr>
    <a:masterClrMapping/>
  </p:clrMapOvr>
  <p:transition spd="slow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492443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first results of 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ODIN.Russia</a:t>
              </a:r>
              <a:endPara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Marrakesh, July 18,  2017</a:t>
              </a:r>
              <a:endPara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534400" y="6464594"/>
            <a:ext cx="55923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7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622300" y="1326937"/>
            <a:ext cx="8056880" cy="41594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400" b="1"/>
              <a:t>  </a:t>
            </a:r>
            <a:endParaRPr lang="ru-RU" b="1" dirty="0"/>
          </a:p>
        </p:txBody>
      </p:sp>
      <p:pic>
        <p:nvPicPr>
          <p:cNvPr id="12" name="Imag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1" y="61678"/>
            <a:ext cx="745787" cy="70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11250" t="11979" r="12500" b="39193"/>
          <a:stretch>
            <a:fillRect/>
          </a:stretch>
        </p:blipFill>
        <p:spPr bwMode="auto">
          <a:xfrm>
            <a:off x="622300" y="1358900"/>
            <a:ext cx="8056880" cy="412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244516"/>
      </p:ext>
    </p:ext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492443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first results of 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ODIN.Russia</a:t>
              </a:r>
              <a:endPara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Marrakesh, July 18,  2017</a:t>
              </a:r>
              <a:endPara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534400" y="6464594"/>
            <a:ext cx="55923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8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343711" y="1164941"/>
            <a:ext cx="8543925" cy="529965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endParaRPr lang="en-US" sz="2400" b="1" dirty="0">
              <a:solidFill>
                <a:schemeClr val="accent2"/>
              </a:solidFill>
            </a:endParaRP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General results looks quite successful for the Russian official statistics: 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Russian 38 rank is typical for Eastern Europe and higher than the Japan (43) British (46), French (53) ranks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BUT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there are “birthmarks” of Soviet Statistics:</a:t>
            </a:r>
          </a:p>
          <a:p>
            <a:pPr marL="342900" indent="-342900" algn="ctr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More attention to economics rather then social indicators</a:t>
            </a:r>
          </a:p>
          <a:p>
            <a:pPr marL="342900" indent="-342900" algn="ctr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Orientation to government (official style)</a:t>
            </a:r>
          </a:p>
          <a:p>
            <a:pPr marL="342900" indent="-342900" algn="ctr">
              <a:buFont typeface="Arial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Little attention to licenses, terms of use, etc. </a:t>
            </a:r>
          </a:p>
          <a:p>
            <a:pPr marL="342900" indent="-342900" algn="ctr">
              <a:buFont typeface="Arial" charset="0"/>
              <a:buChar char="•"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We call this effect “statistics-in-itself”   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2" name="Imag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1" y="61678"/>
            <a:ext cx="745787" cy="70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574" y="5735923"/>
            <a:ext cx="838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1560"/>
      </p:ext>
    </p:extLst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4B6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0" y="233"/>
            <a:ext cx="9144000" cy="751772"/>
            <a:chOff x="0" y="233"/>
            <a:chExt cx="9144000" cy="7517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233"/>
              <a:ext cx="9144000" cy="75177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3121" y="13341"/>
              <a:ext cx="7843101" cy="492443"/>
            </a:xfrm>
            <a:prstGeom prst="rect">
              <a:avLst/>
            </a:prstGeom>
            <a:solidFill>
              <a:srgbClr val="ECECE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first results of 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ODIN.Russia</a:t>
              </a:r>
              <a:endPara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b="1" dirty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Marrakesh, July 18,  2017</a:t>
              </a:r>
              <a:endParaRPr lang="ru-RU" sz="1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8305" y="12157"/>
              <a:ext cx="1383725" cy="720994"/>
            </a:xfrm>
            <a:prstGeom prst="rect">
              <a:avLst/>
            </a:prstGeom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534400" y="6464594"/>
            <a:ext cx="559230" cy="365125"/>
          </a:xfrm>
        </p:spPr>
        <p:txBody>
          <a:bodyPr/>
          <a:lstStyle/>
          <a:p>
            <a:fld id="{403A74C6-C61E-41CD-826B-A65DB413DC88}" type="slidenum">
              <a:rPr lang="ru-RU" sz="1600" b="1" smtClean="0">
                <a:solidFill>
                  <a:srgbClr val="4472C4">
                    <a:lumMod val="50000"/>
                  </a:srgbClr>
                </a:solidFill>
              </a:rPr>
              <a:pPr/>
              <a:t>9</a:t>
            </a:fld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343711" y="1164941"/>
            <a:ext cx="8543925" cy="529965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2" name="Imag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1" y="61678"/>
            <a:ext cx="745787" cy="70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7733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Берлин">
  <a:themeElements>
    <a:clrScheme name="Другая 6">
      <a:dk1>
        <a:srgbClr val="FFFFFF"/>
      </a:dk1>
      <a:lt1>
        <a:sysClr val="window" lastClr="FFFFFF"/>
      </a:lt1>
      <a:dk2>
        <a:srgbClr val="000000"/>
      </a:dk2>
      <a:lt2>
        <a:srgbClr val="F8F8F8"/>
      </a:lt2>
      <a:accent1>
        <a:srgbClr val="FFFF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530</TotalTime>
  <Words>563</Words>
  <Application>Microsoft Office PowerPoint</Application>
  <PresentationFormat>Экран (4:3)</PresentationFormat>
  <Paragraphs>148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Mangal</vt:lpstr>
      <vt:lpstr>Trebuchet MS</vt:lpstr>
      <vt:lpstr>Берлин</vt:lpstr>
      <vt:lpstr>1_Тема Office</vt:lpstr>
      <vt:lpstr>The first results  of  ODIN.Russia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Зайков</dc:creator>
  <cp:lastModifiedBy>alexey ponomarenko</cp:lastModifiedBy>
  <cp:revision>42</cp:revision>
  <dcterms:created xsi:type="dcterms:W3CDTF">2017-04-11T17:42:41Z</dcterms:created>
  <dcterms:modified xsi:type="dcterms:W3CDTF">2017-08-07T07:36:28Z</dcterms:modified>
</cp:coreProperties>
</file>