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2"/>
  </p:notesMasterIdLst>
  <p:sldIdLst>
    <p:sldId id="256" r:id="rId2"/>
    <p:sldId id="258" r:id="rId3"/>
    <p:sldId id="259" r:id="rId4"/>
    <p:sldId id="262" r:id="rId5"/>
    <p:sldId id="263" r:id="rId6"/>
    <p:sldId id="265" r:id="rId7"/>
    <p:sldId id="264" r:id="rId8"/>
    <p:sldId id="266" r:id="rId9"/>
    <p:sldId id="267" r:id="rId10"/>
    <p:sldId id="260"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6"/>
  </p:normalViewPr>
  <p:slideViewPr>
    <p:cSldViewPr snapToGrid="0" snapToObjects="1">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A12E82-B270-284A-9F72-650EBDB51DB0}" type="datetimeFigureOut">
              <a:rPr lang="ru-RU" smtClean="0"/>
              <a:t>07.08.2017</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D4F61C-DA1B-F742-9FF4-8AF6B041894B}" type="slidenum">
              <a:rPr lang="ru-RU" smtClean="0"/>
              <a:t>‹#›</a:t>
            </a:fld>
            <a:endParaRPr lang="ru-RU"/>
          </a:p>
        </p:txBody>
      </p:sp>
    </p:spTree>
    <p:extLst>
      <p:ext uri="{BB962C8B-B14F-4D97-AF65-F5344CB8AC3E}">
        <p14:creationId xmlns:p14="http://schemas.microsoft.com/office/powerpoint/2010/main" val="12864445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00D4F61C-DA1B-F742-9FF4-8AF6B041894B}" type="slidenum">
              <a:rPr lang="ru-RU" smtClean="0"/>
              <a:t>6</a:t>
            </a:fld>
            <a:endParaRPr lang="ru-RU"/>
          </a:p>
        </p:txBody>
      </p:sp>
    </p:spTree>
    <p:extLst>
      <p:ext uri="{BB962C8B-B14F-4D97-AF65-F5344CB8AC3E}">
        <p14:creationId xmlns:p14="http://schemas.microsoft.com/office/powerpoint/2010/main" val="4085468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1AC0528E-34CF-6248-BCA8-39A9F51B00E2}" type="datetime1">
              <a:rPr lang="ru-RU" smtClean="0"/>
              <a:t>07.08.2017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C4E75260-40C3-AD4D-B9C2-6C7EF33D004C}" type="datetime1">
              <a:rPr lang="ru-RU" smtClean="0"/>
              <a:t>07.08.2017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 загол.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5C54BB3-120D-8D41-8903-44FF16C0D7D1}" type="datetime1">
              <a:rPr lang="ru-RU" smtClean="0"/>
              <a:t>07.08.2017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33FFF70-F359-214A-A6BD-D5048EBAD362}" type="datetime1">
              <a:rPr lang="ru-RU" smtClean="0"/>
              <a:t>07.08.2017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92C6B62C-BE1B-5E45-98FD-B10E46AC5219}" type="datetime1">
              <a:rPr lang="ru-RU" smtClean="0"/>
              <a:t>07.08.2017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782794DD-EE1C-6244-9AE8-F5B6A2904312}" type="datetime1">
              <a:rPr lang="ru-RU" smtClean="0"/>
              <a:t>07.08.2017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5617E583-29E1-E341-96DB-2981A9A06CD8}" type="datetime1">
              <a:rPr lang="ru-RU" smtClean="0"/>
              <a:t>07.08.2017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D15482A6-3121-6145-A15D-0DA92A3B7B72}" type="datetime1">
              <a:rPr lang="ru-RU" smtClean="0"/>
              <a:t>07.08.2017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A8123C2-B274-D746-96C2-649D52913D25}" type="datetime1">
              <a:rPr lang="ru-RU" smtClean="0"/>
              <a:t>07.08.2017</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6C477B5-9ED7-F543-A99B-DA9D4148055D}" type="datetime1">
              <a:rPr lang="ru-RU" smtClean="0"/>
              <a:t>07.08.2017</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15" y="0"/>
            <a:ext cx="12191985" cy="4915076"/>
          </a:xfrm>
          <a:solidFill>
            <a:schemeClr val="accent3"/>
          </a:solid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Чтобы добавить рисунок, перетащите его в заполнитель или щелкните значок</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7C716EA0-BA78-434C-8C93-3FCE3E1D9E4F}" type="datetime1">
              <a:rPr lang="ru-RU" smtClean="0"/>
              <a:t>07.08.2017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EE7DB0F-ACD1-4B4A-97F3-63197428BABC}" type="datetime1">
              <a:rPr lang="ru-RU" smtClean="0"/>
              <a:t>07.08.2017</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iase-web.org/conference/satellite17/" TargetMode="Externa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tiff"/><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97280" y="324854"/>
            <a:ext cx="10058400" cy="1359568"/>
          </a:xfrm>
        </p:spPr>
        <p:txBody>
          <a:bodyPr>
            <a:normAutofit/>
          </a:bodyPr>
          <a:lstStyle/>
          <a:p>
            <a:pPr algn="ctr"/>
            <a:r>
              <a:rPr lang="en-US" sz="3600" b="1" dirty="0">
                <a:solidFill>
                  <a:schemeClr val="accent1">
                    <a:lumMod val="75000"/>
                  </a:schemeClr>
                </a:solidFill>
                <a:latin typeface="Cambria Math" charset="0"/>
                <a:ea typeface="Cambria Math" charset="0"/>
                <a:cs typeface="Cambria Math" charset="0"/>
                <a:hlinkClick r:id="rId2"/>
              </a:rPr>
              <a:t>IASE Satellite to 2017 World Statistics Congress</a:t>
            </a:r>
            <a:endParaRPr lang="ru-RU" sz="3600" b="1" dirty="0">
              <a:solidFill>
                <a:schemeClr val="accent1">
                  <a:lumMod val="75000"/>
                </a:schemeClr>
              </a:solidFill>
              <a:latin typeface="Cambria Math" charset="0"/>
              <a:ea typeface="Cambria Math" charset="0"/>
              <a:cs typeface="Cambria Math" charset="0"/>
            </a:endParaRPr>
          </a:p>
        </p:txBody>
      </p:sp>
      <p:sp>
        <p:nvSpPr>
          <p:cNvPr id="3" name="Подзаголовок 2"/>
          <p:cNvSpPr>
            <a:spLocks noGrp="1"/>
          </p:cNvSpPr>
          <p:nvPr>
            <p:ph type="subTitle" idx="1"/>
          </p:nvPr>
        </p:nvSpPr>
        <p:spPr>
          <a:xfrm>
            <a:off x="637674" y="1840832"/>
            <a:ext cx="11261557" cy="3874167"/>
          </a:xfrm>
        </p:spPr>
        <p:txBody>
          <a:bodyPr>
            <a:normAutofit/>
          </a:bodyPr>
          <a:lstStyle/>
          <a:p>
            <a:pPr algn="ctr"/>
            <a:r>
              <a:rPr lang="en-US" sz="3600" b="1" dirty="0">
                <a:latin typeface="Cambria Math" charset="0"/>
                <a:ea typeface="Cambria Math" charset="0"/>
                <a:cs typeface="Cambria Math" charset="0"/>
              </a:rPr>
              <a:t>Reformatting Statistical education in Russia: </a:t>
            </a:r>
            <a:r>
              <a:rPr lang="en-US" sz="3200" b="1" dirty="0">
                <a:latin typeface="Cambria Math" charset="0"/>
                <a:ea typeface="Cambria Math" charset="0"/>
                <a:cs typeface="Cambria Math" charset="0"/>
              </a:rPr>
              <a:t>Changes in classifications, standards, and programs </a:t>
            </a:r>
          </a:p>
          <a:p>
            <a:r>
              <a:rPr lang="en-US" b="1" dirty="0">
                <a:latin typeface="Cambria Math" charset="0"/>
                <a:ea typeface="Cambria Math" charset="0"/>
                <a:cs typeface="Cambria Math" charset="0"/>
              </a:rPr>
              <a:t>                   Alexey Ponomarenko</a:t>
            </a:r>
          </a:p>
          <a:p>
            <a:endParaRPr lang="en-US" dirty="0"/>
          </a:p>
          <a:p>
            <a:pPr algn="ctr"/>
            <a:r>
              <a:rPr lang="en-US" sz="2000" dirty="0"/>
              <a:t>July 13, 2017</a:t>
            </a:r>
          </a:p>
          <a:p>
            <a:pPr algn="ctr"/>
            <a:r>
              <a:rPr lang="en-US" sz="2000" dirty="0"/>
              <a:t>Rabat - Morocco</a:t>
            </a:r>
            <a:endParaRPr lang="ru-RU" sz="2000" dirty="0"/>
          </a:p>
        </p:txBody>
      </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48020" y="324853"/>
            <a:ext cx="756920" cy="756920"/>
          </a:xfrm>
          <a:prstGeom prst="rect">
            <a:avLst/>
          </a:prstGeom>
        </p:spPr>
      </p:pic>
      <p:pic>
        <p:nvPicPr>
          <p:cNvPr id="6" name="Рисунок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83300" y="3416300"/>
            <a:ext cx="12700" cy="12700"/>
          </a:xfrm>
          <a:prstGeom prst="rect">
            <a:avLst/>
          </a:prstGeom>
        </p:spPr>
      </p:pic>
      <p:pic>
        <p:nvPicPr>
          <p:cNvPr id="7" name="Рисунок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V="1">
            <a:off x="6083299" y="2376905"/>
            <a:ext cx="1039395" cy="1039395"/>
          </a:xfrm>
          <a:prstGeom prst="rect">
            <a:avLst/>
          </a:prstGeom>
        </p:spPr>
      </p:pic>
      <p:pic>
        <p:nvPicPr>
          <p:cNvPr id="8" name="Рисунок 7"/>
          <p:cNvPicPr>
            <a:picLocks noChangeAspect="1"/>
          </p:cNvPicPr>
          <p:nvPr/>
        </p:nvPicPr>
        <p:blipFill>
          <a:blip r:embed="rId5"/>
          <a:stretch>
            <a:fillRect/>
          </a:stretch>
        </p:blipFill>
        <p:spPr>
          <a:xfrm>
            <a:off x="6242050" y="3575050"/>
            <a:ext cx="12700" cy="12700"/>
          </a:xfrm>
          <a:prstGeom prst="rect">
            <a:avLst/>
          </a:prstGeom>
        </p:spPr>
      </p:pic>
      <p:pic>
        <p:nvPicPr>
          <p:cNvPr id="5" name="Рисунок 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35719" y="3336580"/>
            <a:ext cx="1800644" cy="882669"/>
          </a:xfrm>
          <a:prstGeom prst="rect">
            <a:avLst/>
          </a:prstGeom>
        </p:spPr>
      </p:pic>
    </p:spTree>
    <p:extLst>
      <p:ext uri="{BB962C8B-B14F-4D97-AF65-F5344CB8AC3E}">
        <p14:creationId xmlns:p14="http://schemas.microsoft.com/office/powerpoint/2010/main" val="64989080"/>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286604"/>
            <a:ext cx="10058400" cy="820302"/>
          </a:xfrm>
        </p:spPr>
        <p:txBody>
          <a:bodyPr>
            <a:normAutofit/>
          </a:bodyPr>
          <a:lstStyle/>
          <a:p>
            <a:pPr algn="ctr"/>
            <a:r>
              <a:rPr lang="en-US" sz="2000" b="1" dirty="0">
                <a:latin typeface="Cambria Math" charset="0"/>
                <a:ea typeface="Cambria Math" charset="0"/>
                <a:cs typeface="Cambria Math" charset="0"/>
              </a:rPr>
              <a:t>Reforming Statistical Education in Russia: Changes in Classifications, Standards, and Programs </a:t>
            </a:r>
            <a:endParaRPr lang="ru-RU" sz="2000"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56304" y="286603"/>
            <a:ext cx="496369" cy="496369"/>
          </a:xfrm>
          <a:prstGeom prst="rect">
            <a:avLst/>
          </a:prstGeom>
        </p:spPr>
      </p:pic>
      <p:sp>
        <p:nvSpPr>
          <p:cNvPr id="5" name="Нижний колонтитул 4"/>
          <p:cNvSpPr>
            <a:spLocks noGrp="1"/>
          </p:cNvSpPr>
          <p:nvPr>
            <p:ph type="ftr" sz="quarter" idx="11"/>
          </p:nvPr>
        </p:nvSpPr>
        <p:spPr/>
        <p:txBody>
          <a:bodyPr/>
          <a:lstStyle/>
          <a:p>
            <a:r>
              <a:rPr lang="en-US" dirty="0"/>
              <a:t>Rabat  2017</a:t>
            </a:r>
          </a:p>
        </p:txBody>
      </p:sp>
      <p:sp>
        <p:nvSpPr>
          <p:cNvPr id="6" name="Номер слайда 5"/>
          <p:cNvSpPr>
            <a:spLocks noGrp="1"/>
          </p:cNvSpPr>
          <p:nvPr>
            <p:ph type="sldNum" sz="quarter" idx="12"/>
          </p:nvPr>
        </p:nvSpPr>
        <p:spPr/>
        <p:txBody>
          <a:bodyPr/>
          <a:lstStyle/>
          <a:p>
            <a:fld id="{6113E31D-E2AB-40D1-8B51-AFA5AFEF393A}" type="slidenum">
              <a:rPr lang="en-US" smtClean="0"/>
              <a:t>10</a:t>
            </a:fld>
            <a:endParaRPr lang="en-US" dirty="0"/>
          </a:p>
        </p:txBody>
      </p:sp>
      <p:sp>
        <p:nvSpPr>
          <p:cNvPr id="8" name="TextBox 7"/>
          <p:cNvSpPr txBox="1"/>
          <p:nvPr/>
        </p:nvSpPr>
        <p:spPr>
          <a:xfrm>
            <a:off x="1961147" y="2303016"/>
            <a:ext cx="5930620" cy="923330"/>
          </a:xfrm>
          <a:prstGeom prst="rect">
            <a:avLst/>
          </a:prstGeom>
          <a:noFill/>
        </p:spPr>
        <p:txBody>
          <a:bodyPr wrap="square" rtlCol="0">
            <a:spAutoFit/>
          </a:bodyPr>
          <a:lstStyle/>
          <a:p>
            <a:r>
              <a:rPr lang="ru-RU" dirty="0"/>
              <a:t>СПАСИБО!</a:t>
            </a:r>
          </a:p>
          <a:p>
            <a:r>
              <a:rPr lang="en-US" dirty="0"/>
              <a:t>Thank you! </a:t>
            </a:r>
          </a:p>
          <a:p>
            <a:r>
              <a:rPr lang="en-US" dirty="0"/>
              <a:t>ponomarenko26212@gmail.com</a:t>
            </a:r>
            <a:endParaRPr lang="ru-RU" dirty="0"/>
          </a:p>
        </p:txBody>
      </p:sp>
      <p:pic>
        <p:nvPicPr>
          <p:cNvPr id="12" name="Объект 11"/>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81863" y="1811332"/>
            <a:ext cx="3619807" cy="4410158"/>
          </a:xfrm>
        </p:spPr>
      </p:pic>
    </p:spTree>
    <p:extLst>
      <p:ext uri="{BB962C8B-B14F-4D97-AF65-F5344CB8AC3E}">
        <p14:creationId xmlns:p14="http://schemas.microsoft.com/office/powerpoint/2010/main" val="1864268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286604"/>
            <a:ext cx="10058400" cy="820302"/>
          </a:xfrm>
        </p:spPr>
        <p:txBody>
          <a:bodyPr>
            <a:normAutofit/>
          </a:bodyPr>
          <a:lstStyle/>
          <a:p>
            <a:pPr algn="ctr"/>
            <a:r>
              <a:rPr lang="en-US" sz="2000" b="1" dirty="0">
                <a:latin typeface="Cambria Math" charset="0"/>
                <a:ea typeface="Cambria Math" charset="0"/>
                <a:cs typeface="Cambria Math" charset="0"/>
              </a:rPr>
              <a:t>Reforming Statistical Education in Russia: Changes in Classifications, Standards, and Programs </a:t>
            </a:r>
            <a:endParaRPr lang="ru-RU" sz="2000" dirty="0"/>
          </a:p>
        </p:txBody>
      </p:sp>
      <p:sp>
        <p:nvSpPr>
          <p:cNvPr id="3" name="Объект 2"/>
          <p:cNvSpPr>
            <a:spLocks noGrp="1"/>
          </p:cNvSpPr>
          <p:nvPr>
            <p:ph idx="1"/>
          </p:nvPr>
        </p:nvSpPr>
        <p:spPr>
          <a:xfrm>
            <a:off x="1097280" y="1833702"/>
            <a:ext cx="10058400" cy="4023360"/>
          </a:xfrm>
        </p:spPr>
        <p:txBody>
          <a:bodyPr/>
          <a:lstStyle/>
          <a:p>
            <a:r>
              <a:rPr lang="en-US" b="1" dirty="0">
                <a:latin typeface="Cambria Math" charset="0"/>
                <a:ea typeface="Cambria Math" charset="0"/>
                <a:cs typeface="Cambria Math" charset="0"/>
              </a:rPr>
              <a:t>Question: </a:t>
            </a:r>
          </a:p>
          <a:p>
            <a:r>
              <a:rPr lang="en-US" sz="3200" dirty="0">
                <a:solidFill>
                  <a:schemeClr val="accent1">
                    <a:lumMod val="75000"/>
                  </a:schemeClr>
                </a:solidFill>
                <a:latin typeface="Cambria Math" charset="0"/>
                <a:ea typeface="Cambria Math" charset="0"/>
                <a:cs typeface="Cambria Math" charset="0"/>
              </a:rPr>
              <a:t>Should we teach the pilots or engineers who build the airplanes?</a:t>
            </a:r>
          </a:p>
          <a:p>
            <a:r>
              <a:rPr lang="en-US" b="1" dirty="0">
                <a:latin typeface="Cambria Math" charset="0"/>
                <a:ea typeface="Cambria Math" charset="0"/>
                <a:cs typeface="Cambria Math" charset="0"/>
              </a:rPr>
              <a:t>Correct answer: </a:t>
            </a:r>
          </a:p>
          <a:p>
            <a:r>
              <a:rPr lang="en-US" sz="3200" dirty="0">
                <a:solidFill>
                  <a:schemeClr val="accent1">
                    <a:lumMod val="75000"/>
                  </a:schemeClr>
                </a:solidFill>
                <a:latin typeface="Cambria Math" charset="0"/>
                <a:ea typeface="Cambria Math" charset="0"/>
                <a:cs typeface="Cambria Math" charset="0"/>
              </a:rPr>
              <a:t>Both</a:t>
            </a:r>
            <a:r>
              <a:rPr lang="ru-RU" sz="3200" dirty="0">
                <a:solidFill>
                  <a:schemeClr val="accent1">
                    <a:lumMod val="75000"/>
                  </a:schemeClr>
                </a:solidFill>
                <a:latin typeface="Cambria Math" charset="0"/>
                <a:ea typeface="Cambria Math" charset="0"/>
                <a:cs typeface="Cambria Math" charset="0"/>
              </a:rPr>
              <a:t>, </a:t>
            </a:r>
            <a:r>
              <a:rPr lang="en-US" sz="3200" dirty="0">
                <a:solidFill>
                  <a:schemeClr val="accent1">
                    <a:lumMod val="75000"/>
                  </a:schemeClr>
                </a:solidFill>
                <a:latin typeface="Cambria Math" charset="0"/>
                <a:ea typeface="Cambria Math" charset="0"/>
                <a:cs typeface="Cambria Math" charset="0"/>
              </a:rPr>
              <a:t>but using the different approaches</a:t>
            </a:r>
            <a:endParaRPr lang="ru-RU" sz="3200" dirty="0">
              <a:solidFill>
                <a:schemeClr val="accent1">
                  <a:lumMod val="75000"/>
                </a:schemeClr>
              </a:solidFill>
              <a:latin typeface="Cambria Math" charset="0"/>
              <a:ea typeface="Cambria Math" charset="0"/>
              <a:cs typeface="Cambria Math"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56304" y="286603"/>
            <a:ext cx="496369" cy="496369"/>
          </a:xfrm>
          <a:prstGeom prst="rect">
            <a:avLst/>
          </a:prstGeom>
        </p:spPr>
      </p:pic>
      <p:sp>
        <p:nvSpPr>
          <p:cNvPr id="5" name="Нижний колонтитул 4"/>
          <p:cNvSpPr>
            <a:spLocks noGrp="1"/>
          </p:cNvSpPr>
          <p:nvPr>
            <p:ph type="ftr" sz="quarter" idx="11"/>
          </p:nvPr>
        </p:nvSpPr>
        <p:spPr/>
        <p:txBody>
          <a:bodyPr/>
          <a:lstStyle/>
          <a:p>
            <a:r>
              <a:rPr lang="en-US" dirty="0"/>
              <a:t>Rabat. 2017</a:t>
            </a:r>
          </a:p>
        </p:txBody>
      </p:sp>
      <p:sp>
        <p:nvSpPr>
          <p:cNvPr id="6" name="Номер слайда 5"/>
          <p:cNvSpPr>
            <a:spLocks noGrp="1"/>
          </p:cNvSpPr>
          <p:nvPr>
            <p:ph type="sldNum" sz="quarter" idx="12"/>
          </p:nvPr>
        </p:nvSpPr>
        <p:spPr/>
        <p:txBody>
          <a:bodyPr/>
          <a:lstStyle/>
          <a:p>
            <a:fld id="{6113E31D-E2AB-40D1-8B51-AFA5AFEF393A}" type="slidenum">
              <a:rPr lang="en-US" smtClean="0"/>
              <a:t>2</a:t>
            </a:fld>
            <a:endParaRPr lang="en-US" dirty="0"/>
          </a:p>
        </p:txBody>
      </p:sp>
    </p:spTree>
    <p:extLst>
      <p:ext uri="{BB962C8B-B14F-4D97-AF65-F5344CB8AC3E}">
        <p14:creationId xmlns:p14="http://schemas.microsoft.com/office/powerpoint/2010/main" val="185034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286604"/>
            <a:ext cx="10058400" cy="820302"/>
          </a:xfrm>
        </p:spPr>
        <p:txBody>
          <a:bodyPr>
            <a:normAutofit/>
          </a:bodyPr>
          <a:lstStyle/>
          <a:p>
            <a:pPr algn="ctr"/>
            <a:r>
              <a:rPr lang="en-US" sz="2000" b="1" dirty="0">
                <a:latin typeface="Cambria Math" charset="0"/>
                <a:ea typeface="Cambria Math" charset="0"/>
                <a:cs typeface="Cambria Math" charset="0"/>
              </a:rPr>
              <a:t>Reforming Statistical Education in Russia: Changes in Classifications, Standards, and Programs </a:t>
            </a:r>
            <a:endParaRPr lang="ru-RU" sz="2000" dirty="0"/>
          </a:p>
        </p:txBody>
      </p:sp>
      <p:sp>
        <p:nvSpPr>
          <p:cNvPr id="3" name="Объект 2"/>
          <p:cNvSpPr>
            <a:spLocks noGrp="1"/>
          </p:cNvSpPr>
          <p:nvPr>
            <p:ph idx="1"/>
          </p:nvPr>
        </p:nvSpPr>
        <p:spPr>
          <a:xfrm>
            <a:off x="288757" y="1876926"/>
            <a:ext cx="11634537" cy="3980136"/>
          </a:xfrm>
        </p:spPr>
        <p:txBody>
          <a:bodyPr>
            <a:normAutofit fontScale="77500" lnSpcReduction="20000"/>
          </a:bodyPr>
          <a:lstStyle/>
          <a:p>
            <a:pPr>
              <a:lnSpc>
                <a:spcPct val="110000"/>
              </a:lnSpc>
            </a:pPr>
            <a:r>
              <a:rPr lang="en-US" sz="3300" b="1" dirty="0">
                <a:latin typeface="Cambria Math" charset="0"/>
                <a:ea typeface="Cambria Math" charset="0"/>
                <a:cs typeface="Cambria Math" charset="0"/>
              </a:rPr>
              <a:t>Basic components of the educational system in Russia are: classifications, standards and programs</a:t>
            </a:r>
          </a:p>
          <a:p>
            <a:pPr marL="514350" indent="-514350">
              <a:buFont typeface="+mj-lt"/>
              <a:buAutoNum type="arabicPeriod"/>
            </a:pPr>
            <a:r>
              <a:rPr lang="en-US" sz="3200" dirty="0">
                <a:solidFill>
                  <a:schemeClr val="accent1">
                    <a:lumMod val="75000"/>
                  </a:schemeClr>
                </a:solidFill>
                <a:latin typeface="Cambria Math" charset="0"/>
                <a:ea typeface="Cambria Math" charset="0"/>
                <a:cs typeface="Cambria Math" charset="0"/>
              </a:rPr>
              <a:t>Any university can offer the original program, but it must be in line with so-called educational standard for specialties listed in Classification of Fields of Education; </a:t>
            </a:r>
          </a:p>
          <a:p>
            <a:pPr marL="514350" indent="-514350">
              <a:lnSpc>
                <a:spcPct val="100000"/>
              </a:lnSpc>
              <a:buFont typeface="+mj-lt"/>
              <a:buAutoNum type="arabicPeriod"/>
            </a:pPr>
            <a:r>
              <a:rPr lang="en-US" sz="3200" dirty="0">
                <a:solidFill>
                  <a:schemeClr val="accent1">
                    <a:lumMod val="75000"/>
                  </a:schemeClr>
                </a:solidFill>
                <a:latin typeface="Cambria Math" charset="0"/>
                <a:ea typeface="Cambria Math" charset="0"/>
                <a:cs typeface="Cambria Math" charset="0"/>
              </a:rPr>
              <a:t>The educational standard must be in line with professional standard for the relevant specialty which are listed in The Classification of Occupations</a:t>
            </a:r>
          </a:p>
          <a:p>
            <a:pPr marL="514350" indent="-514350">
              <a:lnSpc>
                <a:spcPct val="100000"/>
              </a:lnSpc>
              <a:buFont typeface="+mj-lt"/>
              <a:buAutoNum type="arabicPeriod"/>
            </a:pPr>
            <a:r>
              <a:rPr lang="en-US" sz="3200" dirty="0">
                <a:solidFill>
                  <a:schemeClr val="accent1">
                    <a:lumMod val="75000"/>
                  </a:schemeClr>
                </a:solidFill>
                <a:latin typeface="Cambria Math" charset="0"/>
                <a:ea typeface="Cambria Math" charset="0"/>
                <a:cs typeface="Cambria Math" charset="0"/>
              </a:rPr>
              <a:t>Professional standards must be in line with definitions of The Classification of Occupations and should be accepted by main employers </a:t>
            </a:r>
            <a:r>
              <a:rPr lang="ru-RU" sz="3200" dirty="0">
                <a:solidFill>
                  <a:schemeClr val="accent1">
                    <a:lumMod val="75000"/>
                  </a:schemeClr>
                </a:solidFill>
                <a:latin typeface="Cambria Math" charset="0"/>
                <a:ea typeface="Cambria Math" charset="0"/>
                <a:cs typeface="Cambria Math" charset="0"/>
              </a:rPr>
              <a:t> </a:t>
            </a:r>
            <a:endParaRPr lang="en-US" sz="3200" dirty="0">
              <a:solidFill>
                <a:schemeClr val="accent1">
                  <a:lumMod val="75000"/>
                </a:schemeClr>
              </a:solidFill>
              <a:latin typeface="Cambria Math" charset="0"/>
              <a:ea typeface="Cambria Math" charset="0"/>
              <a:cs typeface="Cambria Math" charset="0"/>
            </a:endParaRPr>
          </a:p>
          <a:p>
            <a:pPr marL="514350" indent="-514350">
              <a:buFont typeface="+mj-lt"/>
              <a:buAutoNum type="arabicPeriod"/>
            </a:pPr>
            <a:r>
              <a:rPr lang="en-US" sz="3200" dirty="0">
                <a:solidFill>
                  <a:schemeClr val="accent1">
                    <a:lumMod val="75000"/>
                  </a:schemeClr>
                </a:solidFill>
                <a:latin typeface="Cambria Math" charset="0"/>
                <a:ea typeface="Cambria Math" charset="0"/>
                <a:cs typeface="Cambria Math" charset="0"/>
              </a:rPr>
              <a:t>All main Russian classifications must be in line with international analogs </a:t>
            </a:r>
            <a:endParaRPr lang="ru-RU" sz="3200" dirty="0">
              <a:solidFill>
                <a:schemeClr val="accent1">
                  <a:lumMod val="75000"/>
                </a:schemeClr>
              </a:solidFill>
              <a:latin typeface="Cambria Math" charset="0"/>
              <a:ea typeface="Cambria Math" charset="0"/>
              <a:cs typeface="Cambria Math"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56304" y="286603"/>
            <a:ext cx="496369" cy="496369"/>
          </a:xfrm>
          <a:prstGeom prst="rect">
            <a:avLst/>
          </a:prstGeom>
        </p:spPr>
      </p:pic>
      <p:sp>
        <p:nvSpPr>
          <p:cNvPr id="8" name="Нижний колонтитул 7"/>
          <p:cNvSpPr>
            <a:spLocks noGrp="1"/>
          </p:cNvSpPr>
          <p:nvPr>
            <p:ph type="ftr" sz="quarter" idx="11"/>
          </p:nvPr>
        </p:nvSpPr>
        <p:spPr/>
        <p:txBody>
          <a:bodyPr/>
          <a:lstStyle/>
          <a:p>
            <a:r>
              <a:rPr lang="en-US" dirty="0"/>
              <a:t>Rabat 2017</a:t>
            </a:r>
          </a:p>
        </p:txBody>
      </p:sp>
      <p:sp>
        <p:nvSpPr>
          <p:cNvPr id="9" name="Номер слайда 8"/>
          <p:cNvSpPr>
            <a:spLocks noGrp="1"/>
          </p:cNvSpPr>
          <p:nvPr>
            <p:ph type="sldNum" sz="quarter" idx="12"/>
          </p:nvPr>
        </p:nvSpPr>
        <p:spPr/>
        <p:txBody>
          <a:bodyPr/>
          <a:lstStyle/>
          <a:p>
            <a:fld id="{6113E31D-E2AB-40D1-8B51-AFA5AFEF393A}" type="slidenum">
              <a:rPr lang="en-US" smtClean="0"/>
              <a:t>3</a:t>
            </a:fld>
            <a:endParaRPr lang="en-US" dirty="0"/>
          </a:p>
        </p:txBody>
      </p:sp>
    </p:spTree>
    <p:extLst>
      <p:ext uri="{BB962C8B-B14F-4D97-AF65-F5344CB8AC3E}">
        <p14:creationId xmlns:p14="http://schemas.microsoft.com/office/powerpoint/2010/main" val="1406369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286604"/>
            <a:ext cx="10058400" cy="820302"/>
          </a:xfrm>
        </p:spPr>
        <p:txBody>
          <a:bodyPr>
            <a:normAutofit/>
          </a:bodyPr>
          <a:lstStyle/>
          <a:p>
            <a:pPr algn="ctr"/>
            <a:r>
              <a:rPr lang="en-US" sz="2000" b="1" dirty="0">
                <a:latin typeface="Cambria Math" charset="0"/>
                <a:ea typeface="Cambria Math" charset="0"/>
                <a:cs typeface="Cambria Math" charset="0"/>
              </a:rPr>
              <a:t>Reforming Statistical Education in Russia: Changes in Classifications, Standards, and Programs </a:t>
            </a:r>
            <a:endParaRPr lang="ru-RU" sz="2000" dirty="0"/>
          </a:p>
        </p:txBody>
      </p:sp>
      <p:sp>
        <p:nvSpPr>
          <p:cNvPr id="3" name="Объект 2"/>
          <p:cNvSpPr>
            <a:spLocks noGrp="1"/>
          </p:cNvSpPr>
          <p:nvPr>
            <p:ph idx="1"/>
          </p:nvPr>
        </p:nvSpPr>
        <p:spPr>
          <a:xfrm>
            <a:off x="385011" y="1106906"/>
            <a:ext cx="11538283" cy="4750156"/>
          </a:xfrm>
        </p:spPr>
        <p:txBody>
          <a:bodyPr>
            <a:normAutofit/>
          </a:bodyPr>
          <a:lstStyle/>
          <a:p>
            <a:pPr>
              <a:lnSpc>
                <a:spcPct val="110000"/>
              </a:lnSpc>
            </a:pPr>
            <a:r>
              <a:rPr lang="en-US" sz="2800" b="1" dirty="0">
                <a:latin typeface="Cambria Math" charset="0"/>
                <a:ea typeface="Cambria Math" charset="0"/>
                <a:cs typeface="Cambria Math" charset="0"/>
              </a:rPr>
              <a:t>Occupation ”Statistician</a:t>
            </a:r>
            <a:r>
              <a:rPr lang="en-US" sz="2800" b="1">
                <a:latin typeface="Cambria Math" charset="0"/>
                <a:ea typeface="Cambria Math" charset="0"/>
                <a:cs typeface="Cambria Math" charset="0"/>
              </a:rPr>
              <a:t>” (International</a:t>
            </a:r>
            <a:r>
              <a:rPr lang="en-US" sz="2800" b="1" dirty="0">
                <a:latin typeface="Cambria Math" charset="0"/>
                <a:ea typeface="Cambria Math" charset="0"/>
                <a:cs typeface="Cambria Math" charset="0"/>
              </a:rPr>
              <a:t>)</a:t>
            </a:r>
          </a:p>
          <a:p>
            <a:pPr>
              <a:lnSpc>
                <a:spcPct val="110000"/>
              </a:lnSpc>
            </a:pPr>
            <a:endParaRPr lang="en-US" sz="3300" b="1" dirty="0">
              <a:latin typeface="Cambria Math" charset="0"/>
              <a:ea typeface="Cambria Math" charset="0"/>
              <a:cs typeface="Cambria Math"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56304" y="286603"/>
            <a:ext cx="496369" cy="496369"/>
          </a:xfrm>
          <a:prstGeom prst="rect">
            <a:avLst/>
          </a:prstGeom>
        </p:spPr>
      </p:pic>
      <p:graphicFrame>
        <p:nvGraphicFramePr>
          <p:cNvPr id="5" name="Таблица 4"/>
          <p:cNvGraphicFramePr>
            <a:graphicFrameLocks noGrp="1"/>
          </p:cNvGraphicFramePr>
          <p:nvPr>
            <p:extLst>
              <p:ext uri="{D42A27DB-BD31-4B8C-83A1-F6EECF244321}">
                <p14:modId xmlns:p14="http://schemas.microsoft.com/office/powerpoint/2010/main" val="1203117048"/>
              </p:ext>
            </p:extLst>
          </p:nvPr>
        </p:nvGraphicFramePr>
        <p:xfrm>
          <a:off x="385011" y="1723590"/>
          <a:ext cx="11538282" cy="3754120"/>
        </p:xfrm>
        <a:graphic>
          <a:graphicData uri="http://schemas.openxmlformats.org/drawingml/2006/table">
            <a:tbl>
              <a:tblPr firstRow="1" bandRow="1">
                <a:tableStyleId>{5C22544A-7EE6-4342-B048-85BDC9FD1C3A}</a:tableStyleId>
              </a:tblPr>
              <a:tblGrid>
                <a:gridCol w="11538282">
                  <a:extLst>
                    <a:ext uri="{9D8B030D-6E8A-4147-A177-3AD203B41FA5}">
                      <a16:colId xmlns:a16="http://schemas.microsoft.com/office/drawing/2014/main" val="20000"/>
                    </a:ext>
                  </a:extLst>
                </a:gridCol>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lt1"/>
                          </a:solidFill>
                          <a:effectLst/>
                          <a:latin typeface="+mn-lt"/>
                          <a:ea typeface="+mn-ea"/>
                          <a:cs typeface="+mn-cs"/>
                        </a:rPr>
                        <a:t>The International Standard Classification of Occupations (ISCO-08) </a:t>
                      </a:r>
                      <a:r>
                        <a:rPr lang="mr-IN" sz="1800" b="1" kern="1200" dirty="0">
                          <a:solidFill>
                            <a:schemeClr val="lt1"/>
                          </a:solidFill>
                          <a:effectLst/>
                          <a:latin typeface="+mn-lt"/>
                          <a:ea typeface="+mn-ea"/>
                          <a:cs typeface="+mn-cs"/>
                        </a:rPr>
                        <a:t>–</a:t>
                      </a:r>
                      <a:r>
                        <a:rPr lang="en-US" sz="1800" b="1" kern="1200" dirty="0">
                          <a:solidFill>
                            <a:schemeClr val="lt1"/>
                          </a:solidFill>
                          <a:effectLst/>
                          <a:latin typeface="+mn-lt"/>
                          <a:ea typeface="+mn-ea"/>
                          <a:cs typeface="+mn-cs"/>
                        </a:rPr>
                        <a:t> International Labor Organization</a:t>
                      </a:r>
                      <a:endParaRPr lang="ru-RU" sz="1800" b="1" kern="1200" dirty="0">
                        <a:solidFill>
                          <a:schemeClr val="lt1"/>
                        </a:solidFill>
                        <a:effectLst/>
                        <a:latin typeface="+mn-lt"/>
                        <a:ea typeface="+mn-ea"/>
                        <a:cs typeface="+mn-cs"/>
                      </a:endParaRPr>
                    </a:p>
                  </a:txBody>
                  <a:tcPr/>
                </a:tc>
                <a:extLst>
                  <a:ext uri="{0D108BD9-81ED-4DB2-BD59-A6C34878D82A}">
                    <a16:rowId xmlns:a16="http://schemas.microsoft.com/office/drawing/2014/main" val="10000"/>
                  </a:ext>
                </a:extLst>
              </a:tr>
              <a:tr h="370840">
                <a:tc>
                  <a:txBody>
                    <a:bodyPr/>
                    <a:lstStyle/>
                    <a:p>
                      <a:r>
                        <a:rPr lang="en-US" sz="1800" b="1" kern="1200" dirty="0">
                          <a:solidFill>
                            <a:schemeClr val="dk1"/>
                          </a:solidFill>
                          <a:effectLst/>
                          <a:latin typeface="+mn-lt"/>
                          <a:ea typeface="+mn-ea"/>
                          <a:cs typeface="+mn-cs"/>
                        </a:rPr>
                        <a:t>2</a:t>
                      </a:r>
                      <a:r>
                        <a:rPr lang="en-US" sz="1800" kern="1200" dirty="0">
                          <a:solidFill>
                            <a:schemeClr val="dk1"/>
                          </a:solidFill>
                          <a:effectLst/>
                          <a:latin typeface="+mn-lt"/>
                          <a:ea typeface="+mn-ea"/>
                          <a:cs typeface="+mn-cs"/>
                        </a:rPr>
                        <a:t>	</a:t>
                      </a:r>
                      <a:r>
                        <a:rPr lang="en-US" sz="1800" b="1" kern="1200" dirty="0">
                          <a:solidFill>
                            <a:schemeClr val="dk1"/>
                          </a:solidFill>
                          <a:effectLst/>
                          <a:latin typeface="+mn-lt"/>
                          <a:ea typeface="+mn-ea"/>
                          <a:cs typeface="+mn-cs"/>
                        </a:rPr>
                        <a:t>Professionals</a:t>
                      </a:r>
                      <a:endParaRPr lang="ru-RU" sz="1800" kern="1200" dirty="0">
                        <a:solidFill>
                          <a:schemeClr val="dk1"/>
                        </a:solidFill>
                        <a:effectLst/>
                        <a:latin typeface="+mn-lt"/>
                        <a:ea typeface="+mn-ea"/>
                        <a:cs typeface="+mn-cs"/>
                      </a:endParaRPr>
                    </a:p>
                    <a:p>
                      <a:r>
                        <a:rPr lang="en-US" sz="1800" b="1" kern="1200" dirty="0">
                          <a:solidFill>
                            <a:schemeClr val="dk1"/>
                          </a:solidFill>
                          <a:effectLst/>
                          <a:latin typeface="+mn-lt"/>
                          <a:ea typeface="+mn-ea"/>
                          <a:cs typeface="+mn-cs"/>
                        </a:rPr>
                        <a:t>212</a:t>
                      </a:r>
                      <a:r>
                        <a:rPr lang="en-US" sz="1800" kern="1200" dirty="0">
                          <a:solidFill>
                            <a:schemeClr val="dk1"/>
                          </a:solidFill>
                          <a:effectLst/>
                          <a:latin typeface="+mn-lt"/>
                          <a:ea typeface="+mn-ea"/>
                          <a:cs typeface="+mn-cs"/>
                        </a:rPr>
                        <a:t>	</a:t>
                      </a:r>
                      <a:r>
                        <a:rPr lang="en-US" sz="1800" b="1" kern="1200" dirty="0">
                          <a:solidFill>
                            <a:schemeClr val="dk1"/>
                          </a:solidFill>
                          <a:effectLst/>
                          <a:latin typeface="+mn-lt"/>
                          <a:ea typeface="+mn-ea"/>
                          <a:cs typeface="+mn-cs"/>
                        </a:rPr>
                        <a:t>Mathematicians, actuaries and statisticians</a:t>
                      </a:r>
                      <a:endParaRPr lang="en-US" sz="1800" kern="1200" dirty="0">
                        <a:solidFill>
                          <a:schemeClr val="dk1"/>
                        </a:solidFill>
                        <a:effectLst/>
                        <a:latin typeface="+mn-lt"/>
                        <a:ea typeface="+mn-ea"/>
                        <a:cs typeface="+mn-cs"/>
                      </a:endParaRPr>
                    </a:p>
                    <a:p>
                      <a:pPr algn="just"/>
                      <a:r>
                        <a:rPr lang="en-US" sz="1800" kern="1200" dirty="0">
                          <a:solidFill>
                            <a:schemeClr val="dk1"/>
                          </a:solidFill>
                          <a:effectLst/>
                          <a:latin typeface="+mn-lt"/>
                          <a:ea typeface="+mn-ea"/>
                          <a:cs typeface="+mn-cs"/>
                        </a:rPr>
                        <a:t>Mathematicians, actuaries and</a:t>
                      </a:r>
                      <a:r>
                        <a:rPr lang="en-US" sz="1800" kern="1200" baseline="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statisticians conduct research and improve or develop mathematical, actuarial and statistical concepts, theories and operational methods and techniques and advise on or engage in their practical </a:t>
                      </a:r>
                      <a:endParaRPr lang="ru-RU" sz="1800" kern="1200" dirty="0">
                        <a:solidFill>
                          <a:schemeClr val="dk1"/>
                        </a:solidFill>
                        <a:effectLst/>
                        <a:latin typeface="+mn-lt"/>
                        <a:ea typeface="+mn-ea"/>
                        <a:cs typeface="+mn-cs"/>
                      </a:endParaRPr>
                    </a:p>
                    <a:p>
                      <a:r>
                        <a:rPr lang="en-US" sz="1800" kern="1200" dirty="0">
                          <a:solidFill>
                            <a:schemeClr val="dk1"/>
                          </a:solidFill>
                          <a:effectLst/>
                          <a:latin typeface="+mn-lt"/>
                          <a:ea typeface="+mn-ea"/>
                          <a:cs typeface="+mn-cs"/>
                        </a:rPr>
                        <a:t>application in such fields as engineering, business and</a:t>
                      </a:r>
                      <a:r>
                        <a:rPr lang="en-US" sz="1800" kern="1200" baseline="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social and other sciences</a:t>
                      </a:r>
                      <a:r>
                        <a:rPr lang="ru-RU" dirty="0">
                          <a:effectLst/>
                        </a:rPr>
                        <a:t> </a:t>
                      </a:r>
                      <a:endParaRPr lang="en-US" dirty="0">
                        <a:effectLst/>
                      </a:endParaRPr>
                    </a:p>
                    <a:p>
                      <a:r>
                        <a:rPr lang="ru-RU" sz="1800" b="1" kern="1200" dirty="0">
                          <a:solidFill>
                            <a:schemeClr val="dk1"/>
                          </a:solidFill>
                          <a:effectLst/>
                          <a:latin typeface="+mn-lt"/>
                          <a:ea typeface="+mn-ea"/>
                          <a:cs typeface="+mn-cs"/>
                        </a:rPr>
                        <a:t>3</a:t>
                      </a:r>
                      <a:r>
                        <a:rPr lang="ru-RU" sz="1800" kern="1200" dirty="0">
                          <a:solidFill>
                            <a:schemeClr val="dk1"/>
                          </a:solidFill>
                          <a:effectLst/>
                          <a:latin typeface="+mn-lt"/>
                          <a:ea typeface="+mn-ea"/>
                          <a:cs typeface="+mn-cs"/>
                        </a:rPr>
                        <a:t>	</a:t>
                      </a:r>
                      <a:r>
                        <a:rPr lang="ru-RU" sz="1800" b="1" kern="1200" dirty="0" err="1">
                          <a:solidFill>
                            <a:schemeClr val="dk1"/>
                          </a:solidFill>
                          <a:effectLst/>
                          <a:latin typeface="+mn-lt"/>
                          <a:ea typeface="+mn-ea"/>
                          <a:cs typeface="+mn-cs"/>
                        </a:rPr>
                        <a:t>Technicians</a:t>
                      </a:r>
                      <a:r>
                        <a:rPr lang="ru-RU" sz="1800" b="1" kern="1200" dirty="0">
                          <a:solidFill>
                            <a:schemeClr val="dk1"/>
                          </a:solidFill>
                          <a:effectLst/>
                          <a:latin typeface="+mn-lt"/>
                          <a:ea typeface="+mn-ea"/>
                          <a:cs typeface="+mn-cs"/>
                        </a:rPr>
                        <a:t> </a:t>
                      </a:r>
                      <a:r>
                        <a:rPr lang="ru-RU" sz="1800" b="1" kern="1200" dirty="0" err="1">
                          <a:solidFill>
                            <a:schemeClr val="dk1"/>
                          </a:solidFill>
                          <a:effectLst/>
                          <a:latin typeface="+mn-lt"/>
                          <a:ea typeface="+mn-ea"/>
                          <a:cs typeface="+mn-cs"/>
                        </a:rPr>
                        <a:t>and</a:t>
                      </a:r>
                      <a:r>
                        <a:rPr lang="ru-RU" sz="1800" b="1" kern="1200" dirty="0">
                          <a:solidFill>
                            <a:schemeClr val="dk1"/>
                          </a:solidFill>
                          <a:effectLst/>
                          <a:latin typeface="+mn-lt"/>
                          <a:ea typeface="+mn-ea"/>
                          <a:cs typeface="+mn-cs"/>
                        </a:rPr>
                        <a:t> </a:t>
                      </a:r>
                      <a:r>
                        <a:rPr lang="ru-RU" sz="1800" b="1" kern="1200" dirty="0" err="1">
                          <a:solidFill>
                            <a:schemeClr val="dk1"/>
                          </a:solidFill>
                          <a:effectLst/>
                          <a:latin typeface="+mn-lt"/>
                          <a:ea typeface="+mn-ea"/>
                          <a:cs typeface="+mn-cs"/>
                        </a:rPr>
                        <a:t>associate</a:t>
                      </a:r>
                      <a:r>
                        <a:rPr lang="ru-RU" sz="1800" b="1" kern="1200" dirty="0">
                          <a:solidFill>
                            <a:schemeClr val="dk1"/>
                          </a:solidFill>
                          <a:effectLst/>
                          <a:latin typeface="+mn-lt"/>
                          <a:ea typeface="+mn-ea"/>
                          <a:cs typeface="+mn-cs"/>
                        </a:rPr>
                        <a:t> </a:t>
                      </a:r>
                      <a:r>
                        <a:rPr lang="ru-RU" sz="1800" b="1" kern="1200" dirty="0" err="1">
                          <a:solidFill>
                            <a:schemeClr val="dk1"/>
                          </a:solidFill>
                          <a:effectLst/>
                          <a:latin typeface="+mn-lt"/>
                          <a:ea typeface="+mn-ea"/>
                          <a:cs typeface="+mn-cs"/>
                        </a:rPr>
                        <a:t>professionals</a:t>
                      </a:r>
                      <a:endParaRPr lang="ru-RU" sz="1800" kern="1200" dirty="0">
                        <a:solidFill>
                          <a:schemeClr val="dk1"/>
                        </a:solidFill>
                        <a:effectLst/>
                        <a:latin typeface="+mn-lt"/>
                        <a:ea typeface="+mn-ea"/>
                        <a:cs typeface="+mn-cs"/>
                      </a:endParaRPr>
                    </a:p>
                    <a:p>
                      <a:r>
                        <a:rPr lang="en-US" sz="1800" b="1" kern="1200" dirty="0">
                          <a:solidFill>
                            <a:schemeClr val="dk1"/>
                          </a:solidFill>
                          <a:effectLst/>
                          <a:latin typeface="+mn-lt"/>
                          <a:ea typeface="+mn-ea"/>
                          <a:cs typeface="+mn-cs"/>
                        </a:rPr>
                        <a:t>331</a:t>
                      </a:r>
                      <a:r>
                        <a:rPr lang="en-US" sz="1800" kern="1200" dirty="0">
                          <a:solidFill>
                            <a:schemeClr val="dk1"/>
                          </a:solidFill>
                          <a:effectLst/>
                          <a:latin typeface="+mn-lt"/>
                          <a:ea typeface="+mn-ea"/>
                          <a:cs typeface="+mn-cs"/>
                        </a:rPr>
                        <a:t>	</a:t>
                      </a:r>
                      <a:r>
                        <a:rPr lang="en-US" sz="1800" b="1" kern="1200" dirty="0">
                          <a:solidFill>
                            <a:schemeClr val="dk1"/>
                          </a:solidFill>
                          <a:effectLst/>
                          <a:latin typeface="+mn-lt"/>
                          <a:ea typeface="+mn-ea"/>
                          <a:cs typeface="+mn-cs"/>
                        </a:rPr>
                        <a:t>Financial and mathematical associate professionals</a:t>
                      </a:r>
                      <a:endParaRPr lang="ru-RU" sz="1800" kern="1200" dirty="0">
                        <a:solidFill>
                          <a:schemeClr val="dk1"/>
                        </a:solidFill>
                        <a:effectLst/>
                        <a:latin typeface="+mn-lt"/>
                        <a:ea typeface="+mn-ea"/>
                        <a:cs typeface="+mn-cs"/>
                      </a:endParaRPr>
                    </a:p>
                    <a:p>
                      <a:r>
                        <a:rPr lang="en-US" sz="1800" b="1" kern="1200" dirty="0">
                          <a:solidFill>
                            <a:schemeClr val="dk1"/>
                          </a:solidFill>
                          <a:effectLst/>
                          <a:latin typeface="+mn-lt"/>
                          <a:ea typeface="+mn-ea"/>
                          <a:cs typeface="+mn-cs"/>
                        </a:rPr>
                        <a:t>3314</a:t>
                      </a:r>
                      <a:r>
                        <a:rPr lang="en-US" sz="1800" kern="1200" dirty="0">
                          <a:solidFill>
                            <a:schemeClr val="dk1"/>
                          </a:solidFill>
                          <a:effectLst/>
                          <a:latin typeface="+mn-lt"/>
                          <a:ea typeface="+mn-ea"/>
                          <a:cs typeface="+mn-cs"/>
                        </a:rPr>
                        <a:t>	</a:t>
                      </a:r>
                      <a:r>
                        <a:rPr lang="en-US" sz="1800" b="1" kern="1200" dirty="0">
                          <a:solidFill>
                            <a:schemeClr val="dk1"/>
                          </a:solidFill>
                          <a:effectLst/>
                          <a:latin typeface="+mn-lt"/>
                          <a:ea typeface="+mn-ea"/>
                          <a:cs typeface="+mn-cs"/>
                        </a:rPr>
                        <a:t>Statistical, mathematical and related associate professionals</a:t>
                      </a:r>
                      <a:endParaRPr lang="ru-RU" sz="1800" kern="1200" dirty="0">
                        <a:solidFill>
                          <a:schemeClr val="dk1"/>
                        </a:solidFill>
                        <a:effectLst/>
                        <a:latin typeface="+mn-lt"/>
                        <a:ea typeface="+mn-ea"/>
                        <a:cs typeface="+mn-cs"/>
                      </a:endParaRPr>
                    </a:p>
                    <a:p>
                      <a:r>
                        <a:rPr lang="en-US" sz="1800" kern="1200" dirty="0">
                          <a:solidFill>
                            <a:schemeClr val="dk1"/>
                          </a:solidFill>
                          <a:effectLst/>
                          <a:latin typeface="+mn-lt"/>
                          <a:ea typeface="+mn-ea"/>
                          <a:cs typeface="+mn-cs"/>
                        </a:rPr>
                        <a:t>Statistical, mathematical and actuarial associate professionals assist in planning the collection, processing and presentation of statistical, mathematical or actuarial data and in carrying out these operations, usually working under the guidance of statisticians, mathematicians and actuaries.</a:t>
                      </a:r>
                    </a:p>
                    <a:p>
                      <a:endParaRPr lang="ru-RU" sz="1800" kern="1200" dirty="0">
                        <a:solidFill>
                          <a:schemeClr val="dk1"/>
                        </a:solidFill>
                        <a:effectLst/>
                        <a:latin typeface="+mn-lt"/>
                        <a:ea typeface="+mn-ea"/>
                        <a:cs typeface="+mn-cs"/>
                      </a:endParaRPr>
                    </a:p>
                  </a:txBody>
                  <a:tcPr/>
                </a:tc>
                <a:extLst>
                  <a:ext uri="{0D108BD9-81ED-4DB2-BD59-A6C34878D82A}">
                    <a16:rowId xmlns:a16="http://schemas.microsoft.com/office/drawing/2014/main" val="10001"/>
                  </a:ext>
                </a:extLst>
              </a:tr>
            </a:tbl>
          </a:graphicData>
        </a:graphic>
      </p:graphicFrame>
      <p:sp>
        <p:nvSpPr>
          <p:cNvPr id="6" name="Нижний колонтитул 5"/>
          <p:cNvSpPr>
            <a:spLocks noGrp="1"/>
          </p:cNvSpPr>
          <p:nvPr>
            <p:ph type="ftr" sz="quarter" idx="11"/>
          </p:nvPr>
        </p:nvSpPr>
        <p:spPr/>
        <p:txBody>
          <a:bodyPr/>
          <a:lstStyle/>
          <a:p>
            <a:r>
              <a:rPr lang="en-US" dirty="0"/>
              <a:t>Rabat  2017</a:t>
            </a:r>
          </a:p>
        </p:txBody>
      </p:sp>
      <p:sp>
        <p:nvSpPr>
          <p:cNvPr id="7" name="Номер слайда 6"/>
          <p:cNvSpPr>
            <a:spLocks noGrp="1"/>
          </p:cNvSpPr>
          <p:nvPr>
            <p:ph type="sldNum" sz="quarter" idx="12"/>
          </p:nvPr>
        </p:nvSpPr>
        <p:spPr/>
        <p:txBody>
          <a:bodyPr/>
          <a:lstStyle/>
          <a:p>
            <a:fld id="{6113E31D-E2AB-40D1-8B51-AFA5AFEF393A}" type="slidenum">
              <a:rPr lang="en-US" smtClean="0"/>
              <a:t>4</a:t>
            </a:fld>
            <a:endParaRPr lang="en-US" dirty="0"/>
          </a:p>
        </p:txBody>
      </p:sp>
    </p:spTree>
    <p:extLst>
      <p:ext uri="{BB962C8B-B14F-4D97-AF65-F5344CB8AC3E}">
        <p14:creationId xmlns:p14="http://schemas.microsoft.com/office/powerpoint/2010/main" val="2122307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286604"/>
            <a:ext cx="10058400" cy="820302"/>
          </a:xfrm>
        </p:spPr>
        <p:txBody>
          <a:bodyPr>
            <a:normAutofit/>
          </a:bodyPr>
          <a:lstStyle/>
          <a:p>
            <a:pPr algn="ctr"/>
            <a:r>
              <a:rPr lang="en-US" sz="2000" b="1" dirty="0">
                <a:latin typeface="Cambria Math" charset="0"/>
                <a:ea typeface="Cambria Math" charset="0"/>
                <a:cs typeface="Cambria Math" charset="0"/>
              </a:rPr>
              <a:t>Reforming Statistical Education in Russia: Changes in Classifications, Standards, and Programs </a:t>
            </a:r>
            <a:endParaRPr lang="ru-RU" sz="2000" dirty="0"/>
          </a:p>
        </p:txBody>
      </p:sp>
      <p:sp>
        <p:nvSpPr>
          <p:cNvPr id="3" name="Объект 2"/>
          <p:cNvSpPr>
            <a:spLocks noGrp="1"/>
          </p:cNvSpPr>
          <p:nvPr>
            <p:ph idx="1"/>
          </p:nvPr>
        </p:nvSpPr>
        <p:spPr>
          <a:xfrm>
            <a:off x="288757" y="1106906"/>
            <a:ext cx="11634537" cy="4750156"/>
          </a:xfrm>
        </p:spPr>
        <p:txBody>
          <a:bodyPr>
            <a:normAutofit/>
          </a:bodyPr>
          <a:lstStyle/>
          <a:p>
            <a:pPr>
              <a:lnSpc>
                <a:spcPct val="110000"/>
              </a:lnSpc>
            </a:pPr>
            <a:r>
              <a:rPr lang="en-US" sz="2800" b="1" dirty="0">
                <a:latin typeface="Cambria Math" charset="0"/>
                <a:ea typeface="Cambria Math" charset="0"/>
                <a:cs typeface="Cambria Math" charset="0"/>
              </a:rPr>
              <a:t>Occupation ”Statistician” (International, cont.)</a:t>
            </a:r>
          </a:p>
          <a:p>
            <a:pPr>
              <a:lnSpc>
                <a:spcPct val="110000"/>
              </a:lnSpc>
            </a:pPr>
            <a:endParaRPr lang="en-US" sz="3300" b="1" dirty="0">
              <a:latin typeface="Cambria Math" charset="0"/>
              <a:ea typeface="Cambria Math" charset="0"/>
              <a:cs typeface="Cambria Math"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56304" y="286603"/>
            <a:ext cx="496369" cy="496369"/>
          </a:xfrm>
          <a:prstGeom prst="rect">
            <a:avLst/>
          </a:prstGeom>
        </p:spPr>
      </p:pic>
      <p:graphicFrame>
        <p:nvGraphicFramePr>
          <p:cNvPr id="5" name="Таблица 4"/>
          <p:cNvGraphicFramePr>
            <a:graphicFrameLocks noGrp="1"/>
          </p:cNvGraphicFramePr>
          <p:nvPr>
            <p:extLst>
              <p:ext uri="{D42A27DB-BD31-4B8C-83A1-F6EECF244321}">
                <p14:modId xmlns:p14="http://schemas.microsoft.com/office/powerpoint/2010/main" val="942454618"/>
              </p:ext>
            </p:extLst>
          </p:nvPr>
        </p:nvGraphicFramePr>
        <p:xfrm>
          <a:off x="180474" y="1711559"/>
          <a:ext cx="11742820" cy="3754120"/>
        </p:xfrm>
        <a:graphic>
          <a:graphicData uri="http://schemas.openxmlformats.org/drawingml/2006/table">
            <a:tbl>
              <a:tblPr firstRow="1" bandRow="1">
                <a:tableStyleId>{5C22544A-7EE6-4342-B048-85BDC9FD1C3A}</a:tableStyleId>
              </a:tblPr>
              <a:tblGrid>
                <a:gridCol w="11742820">
                  <a:extLst>
                    <a:ext uri="{9D8B030D-6E8A-4147-A177-3AD203B41FA5}">
                      <a16:colId xmlns:a16="http://schemas.microsoft.com/office/drawing/2014/main" val="20000"/>
                    </a:ext>
                  </a:extLst>
                </a:gridCol>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lt1"/>
                          </a:solidFill>
                          <a:effectLst/>
                          <a:latin typeface="+mn-lt"/>
                          <a:ea typeface="+mn-ea"/>
                          <a:cs typeface="+mn-cs"/>
                        </a:rPr>
                        <a:t>The International Standard Classification of Occupations (ISCO-08) </a:t>
                      </a:r>
                      <a:r>
                        <a:rPr lang="mr-IN" sz="1800" b="1" kern="1200" dirty="0">
                          <a:solidFill>
                            <a:schemeClr val="lt1"/>
                          </a:solidFill>
                          <a:effectLst/>
                          <a:latin typeface="+mn-lt"/>
                          <a:ea typeface="+mn-ea"/>
                          <a:cs typeface="+mn-cs"/>
                        </a:rPr>
                        <a:t>–</a:t>
                      </a:r>
                      <a:r>
                        <a:rPr lang="en-US" sz="1800" b="1" kern="1200" dirty="0">
                          <a:solidFill>
                            <a:schemeClr val="lt1"/>
                          </a:solidFill>
                          <a:effectLst/>
                          <a:latin typeface="+mn-lt"/>
                          <a:ea typeface="+mn-ea"/>
                          <a:cs typeface="+mn-cs"/>
                        </a:rPr>
                        <a:t> International Labor Organization</a:t>
                      </a:r>
                      <a:endParaRPr lang="ru-RU" sz="1800" b="1" kern="1200" dirty="0">
                        <a:solidFill>
                          <a:schemeClr val="lt1"/>
                        </a:solidFill>
                        <a:effectLst/>
                        <a:latin typeface="+mn-lt"/>
                        <a:ea typeface="+mn-ea"/>
                        <a:cs typeface="+mn-cs"/>
                      </a:endParaRPr>
                    </a:p>
                  </a:txBody>
                  <a:tcPr/>
                </a:tc>
                <a:extLst>
                  <a:ext uri="{0D108BD9-81ED-4DB2-BD59-A6C34878D82A}">
                    <a16:rowId xmlns:a16="http://schemas.microsoft.com/office/drawing/2014/main" val="10000"/>
                  </a:ext>
                </a:extLst>
              </a:tr>
              <a:tr h="370840">
                <a:tc>
                  <a:txBody>
                    <a:bodyPr/>
                    <a:lstStyle/>
                    <a:p>
                      <a:r>
                        <a:rPr lang="ru-RU" sz="1800" b="1" kern="1200" dirty="0">
                          <a:solidFill>
                            <a:schemeClr val="dk1"/>
                          </a:solidFill>
                          <a:effectLst/>
                          <a:latin typeface="+mn-lt"/>
                          <a:ea typeface="+mn-ea"/>
                          <a:cs typeface="+mn-cs"/>
                        </a:rPr>
                        <a:t>4	</a:t>
                      </a:r>
                      <a:r>
                        <a:rPr lang="ru-RU" sz="1800" b="1" kern="1200" dirty="0" err="1">
                          <a:solidFill>
                            <a:schemeClr val="dk1"/>
                          </a:solidFill>
                          <a:effectLst/>
                          <a:latin typeface="+mn-lt"/>
                          <a:ea typeface="+mn-ea"/>
                          <a:cs typeface="+mn-cs"/>
                        </a:rPr>
                        <a:t>Clerical</a:t>
                      </a:r>
                      <a:r>
                        <a:rPr lang="ru-RU" sz="1800" b="1" kern="1200" dirty="0">
                          <a:solidFill>
                            <a:schemeClr val="dk1"/>
                          </a:solidFill>
                          <a:effectLst/>
                          <a:latin typeface="+mn-lt"/>
                          <a:ea typeface="+mn-ea"/>
                          <a:cs typeface="+mn-cs"/>
                        </a:rPr>
                        <a:t> </a:t>
                      </a:r>
                      <a:r>
                        <a:rPr lang="ru-RU" sz="1800" b="1" kern="1200" dirty="0" err="1">
                          <a:solidFill>
                            <a:schemeClr val="dk1"/>
                          </a:solidFill>
                          <a:effectLst/>
                          <a:latin typeface="+mn-lt"/>
                          <a:ea typeface="+mn-ea"/>
                          <a:cs typeface="+mn-cs"/>
                        </a:rPr>
                        <a:t>support</a:t>
                      </a:r>
                      <a:r>
                        <a:rPr lang="ru-RU" sz="1800" b="1" kern="1200" dirty="0">
                          <a:solidFill>
                            <a:schemeClr val="dk1"/>
                          </a:solidFill>
                          <a:effectLst/>
                          <a:latin typeface="+mn-lt"/>
                          <a:ea typeface="+mn-ea"/>
                          <a:cs typeface="+mn-cs"/>
                        </a:rPr>
                        <a:t> </a:t>
                      </a:r>
                      <a:r>
                        <a:rPr lang="ru-RU" sz="1800" b="1" kern="1200" dirty="0" err="1">
                          <a:solidFill>
                            <a:schemeClr val="dk1"/>
                          </a:solidFill>
                          <a:effectLst/>
                          <a:latin typeface="+mn-lt"/>
                          <a:ea typeface="+mn-ea"/>
                          <a:cs typeface="+mn-cs"/>
                        </a:rPr>
                        <a:t>workers</a:t>
                      </a:r>
                      <a:endParaRPr lang="ru-RU" sz="1800" kern="1200" dirty="0">
                        <a:solidFill>
                          <a:schemeClr val="dk1"/>
                        </a:solidFill>
                        <a:effectLst/>
                        <a:latin typeface="+mn-lt"/>
                        <a:ea typeface="+mn-ea"/>
                        <a:cs typeface="+mn-cs"/>
                      </a:endParaRPr>
                    </a:p>
                    <a:p>
                      <a:r>
                        <a:rPr lang="ru-RU" sz="1800" b="1" kern="1200" dirty="0">
                          <a:solidFill>
                            <a:schemeClr val="dk1"/>
                          </a:solidFill>
                          <a:effectLst/>
                          <a:latin typeface="+mn-lt"/>
                          <a:ea typeface="+mn-ea"/>
                          <a:cs typeface="+mn-cs"/>
                        </a:rPr>
                        <a:t>4132	</a:t>
                      </a:r>
                      <a:r>
                        <a:rPr lang="ru-RU" sz="1800" b="1" kern="1200" dirty="0" err="1">
                          <a:solidFill>
                            <a:schemeClr val="dk1"/>
                          </a:solidFill>
                          <a:effectLst/>
                          <a:latin typeface="+mn-lt"/>
                          <a:ea typeface="+mn-ea"/>
                          <a:cs typeface="+mn-cs"/>
                        </a:rPr>
                        <a:t>Data</a:t>
                      </a:r>
                      <a:r>
                        <a:rPr lang="ru-RU" sz="1800" b="1" kern="1200" dirty="0">
                          <a:solidFill>
                            <a:schemeClr val="dk1"/>
                          </a:solidFill>
                          <a:effectLst/>
                          <a:latin typeface="+mn-lt"/>
                          <a:ea typeface="+mn-ea"/>
                          <a:cs typeface="+mn-cs"/>
                        </a:rPr>
                        <a:t> </a:t>
                      </a:r>
                      <a:r>
                        <a:rPr lang="ru-RU" sz="1800" b="1" kern="1200" dirty="0" err="1">
                          <a:solidFill>
                            <a:schemeClr val="dk1"/>
                          </a:solidFill>
                          <a:effectLst/>
                          <a:latin typeface="+mn-lt"/>
                          <a:ea typeface="+mn-ea"/>
                          <a:cs typeface="+mn-cs"/>
                        </a:rPr>
                        <a:t>entry</a:t>
                      </a:r>
                      <a:r>
                        <a:rPr lang="ru-RU" sz="1800" b="1" kern="1200" dirty="0">
                          <a:solidFill>
                            <a:schemeClr val="dk1"/>
                          </a:solidFill>
                          <a:effectLst/>
                          <a:latin typeface="+mn-lt"/>
                          <a:ea typeface="+mn-ea"/>
                          <a:cs typeface="+mn-cs"/>
                        </a:rPr>
                        <a:t> </a:t>
                      </a:r>
                      <a:r>
                        <a:rPr lang="ru-RU" sz="1800" b="1" kern="1200" dirty="0" err="1">
                          <a:solidFill>
                            <a:schemeClr val="dk1"/>
                          </a:solidFill>
                          <a:effectLst/>
                          <a:latin typeface="+mn-lt"/>
                          <a:ea typeface="+mn-ea"/>
                          <a:cs typeface="+mn-cs"/>
                        </a:rPr>
                        <a:t>clerks</a:t>
                      </a:r>
                      <a:endParaRPr lang="ru-RU" sz="1800" kern="1200" dirty="0">
                        <a:solidFill>
                          <a:schemeClr val="dk1"/>
                        </a:solidFill>
                        <a:effectLst/>
                        <a:latin typeface="+mn-lt"/>
                        <a:ea typeface="+mn-ea"/>
                        <a:cs typeface="+mn-cs"/>
                      </a:endParaRPr>
                    </a:p>
                    <a:p>
                      <a:r>
                        <a:rPr lang="en-US" sz="1800" kern="1200" dirty="0">
                          <a:solidFill>
                            <a:schemeClr val="dk1"/>
                          </a:solidFill>
                          <a:effectLst/>
                          <a:latin typeface="+mn-lt"/>
                          <a:ea typeface="+mn-ea"/>
                          <a:cs typeface="+mn-cs"/>
                        </a:rPr>
                        <a:t>Data entry clerks enter coded, statistical, financial and other numerical data into electronic equipment, computerized databases, spreadsheets or other data repositories using a keyboard, mouse, or optical scanner, speech recognition software or other data entry tools. They enter data into mechanical and electronic devices to perform mathematical calculations.</a:t>
                      </a:r>
                      <a:endParaRPr lang="ru-RU" sz="1800" kern="1200" dirty="0">
                        <a:solidFill>
                          <a:schemeClr val="dk1"/>
                        </a:solidFill>
                        <a:effectLst/>
                        <a:latin typeface="+mn-lt"/>
                        <a:ea typeface="+mn-ea"/>
                        <a:cs typeface="+mn-cs"/>
                      </a:endParaRPr>
                    </a:p>
                    <a:p>
                      <a:r>
                        <a:rPr lang="ru-RU" sz="1800" b="1" kern="1200" dirty="0">
                          <a:solidFill>
                            <a:schemeClr val="dk1"/>
                          </a:solidFill>
                          <a:effectLst/>
                          <a:latin typeface="+mn-lt"/>
                          <a:ea typeface="+mn-ea"/>
                          <a:cs typeface="+mn-cs"/>
                        </a:rPr>
                        <a:t>4227	</a:t>
                      </a:r>
                      <a:r>
                        <a:rPr lang="ru-RU" sz="1800" b="1" kern="1200" dirty="0" err="1">
                          <a:solidFill>
                            <a:schemeClr val="dk1"/>
                          </a:solidFill>
                          <a:effectLst/>
                          <a:latin typeface="+mn-lt"/>
                          <a:ea typeface="+mn-ea"/>
                          <a:cs typeface="+mn-cs"/>
                        </a:rPr>
                        <a:t>Survey</a:t>
                      </a:r>
                      <a:r>
                        <a:rPr lang="ru-RU" sz="1800" b="1" kern="1200" dirty="0">
                          <a:solidFill>
                            <a:schemeClr val="dk1"/>
                          </a:solidFill>
                          <a:effectLst/>
                          <a:latin typeface="+mn-lt"/>
                          <a:ea typeface="+mn-ea"/>
                          <a:cs typeface="+mn-cs"/>
                        </a:rPr>
                        <a:t> </a:t>
                      </a:r>
                      <a:r>
                        <a:rPr lang="ru-RU" sz="1800" b="1" kern="1200" dirty="0" err="1">
                          <a:solidFill>
                            <a:schemeClr val="dk1"/>
                          </a:solidFill>
                          <a:effectLst/>
                          <a:latin typeface="+mn-lt"/>
                          <a:ea typeface="+mn-ea"/>
                          <a:cs typeface="+mn-cs"/>
                        </a:rPr>
                        <a:t>and</a:t>
                      </a:r>
                      <a:r>
                        <a:rPr lang="ru-RU" sz="1800" b="1" kern="1200" dirty="0">
                          <a:solidFill>
                            <a:schemeClr val="dk1"/>
                          </a:solidFill>
                          <a:effectLst/>
                          <a:latin typeface="+mn-lt"/>
                          <a:ea typeface="+mn-ea"/>
                          <a:cs typeface="+mn-cs"/>
                        </a:rPr>
                        <a:t> </a:t>
                      </a:r>
                      <a:r>
                        <a:rPr lang="ru-RU" sz="1800" b="1" kern="1200" dirty="0" err="1">
                          <a:solidFill>
                            <a:schemeClr val="dk1"/>
                          </a:solidFill>
                          <a:effectLst/>
                          <a:latin typeface="+mn-lt"/>
                          <a:ea typeface="+mn-ea"/>
                          <a:cs typeface="+mn-cs"/>
                        </a:rPr>
                        <a:t>market</a:t>
                      </a:r>
                      <a:r>
                        <a:rPr lang="ru-RU" sz="1800" b="1" kern="1200" dirty="0">
                          <a:solidFill>
                            <a:schemeClr val="dk1"/>
                          </a:solidFill>
                          <a:effectLst/>
                          <a:latin typeface="+mn-lt"/>
                          <a:ea typeface="+mn-ea"/>
                          <a:cs typeface="+mn-cs"/>
                        </a:rPr>
                        <a:t> </a:t>
                      </a:r>
                      <a:r>
                        <a:rPr lang="ru-RU" sz="1800" b="1" kern="1200" dirty="0" err="1">
                          <a:solidFill>
                            <a:schemeClr val="dk1"/>
                          </a:solidFill>
                          <a:effectLst/>
                          <a:latin typeface="+mn-lt"/>
                          <a:ea typeface="+mn-ea"/>
                          <a:cs typeface="+mn-cs"/>
                        </a:rPr>
                        <a:t>research</a:t>
                      </a:r>
                      <a:r>
                        <a:rPr lang="ru-RU" sz="1800" b="1" kern="1200" dirty="0">
                          <a:solidFill>
                            <a:schemeClr val="dk1"/>
                          </a:solidFill>
                          <a:effectLst/>
                          <a:latin typeface="+mn-lt"/>
                          <a:ea typeface="+mn-ea"/>
                          <a:cs typeface="+mn-cs"/>
                        </a:rPr>
                        <a:t> </a:t>
                      </a:r>
                      <a:r>
                        <a:rPr lang="ru-RU" sz="1800" b="1" kern="1200" dirty="0" err="1">
                          <a:solidFill>
                            <a:schemeClr val="dk1"/>
                          </a:solidFill>
                          <a:effectLst/>
                          <a:latin typeface="+mn-lt"/>
                          <a:ea typeface="+mn-ea"/>
                          <a:cs typeface="+mn-cs"/>
                        </a:rPr>
                        <a:t>interviewers</a:t>
                      </a:r>
                      <a:endParaRPr lang="ru-RU" sz="1800" kern="1200" dirty="0">
                        <a:solidFill>
                          <a:schemeClr val="dk1"/>
                        </a:solidFill>
                        <a:effectLst/>
                        <a:latin typeface="+mn-lt"/>
                        <a:ea typeface="+mn-ea"/>
                        <a:cs typeface="+mn-cs"/>
                      </a:endParaRPr>
                    </a:p>
                    <a:p>
                      <a:r>
                        <a:rPr lang="en-US" sz="1800" kern="1200" dirty="0">
                          <a:solidFill>
                            <a:schemeClr val="dk1"/>
                          </a:solidFill>
                          <a:effectLst/>
                          <a:latin typeface="+mn-lt"/>
                          <a:ea typeface="+mn-ea"/>
                          <a:cs typeface="+mn-cs"/>
                        </a:rPr>
                        <a:t>Survey and market research interviewers interview people and record their responses to survey and market research questions on a range of topics.</a:t>
                      </a:r>
                    </a:p>
                    <a:p>
                      <a:r>
                        <a:rPr lang="ru-RU" sz="1800" b="1" kern="1200" dirty="0">
                          <a:solidFill>
                            <a:schemeClr val="dk1"/>
                          </a:solidFill>
                          <a:effectLst/>
                          <a:latin typeface="+mn-lt"/>
                          <a:ea typeface="+mn-ea"/>
                          <a:cs typeface="+mn-cs"/>
                        </a:rPr>
                        <a:t>4312	</a:t>
                      </a:r>
                      <a:r>
                        <a:rPr lang="ru-RU" sz="1800" b="1" kern="1200" dirty="0" err="1">
                          <a:solidFill>
                            <a:schemeClr val="dk1"/>
                          </a:solidFill>
                          <a:effectLst/>
                          <a:latin typeface="+mn-lt"/>
                          <a:ea typeface="+mn-ea"/>
                          <a:cs typeface="+mn-cs"/>
                        </a:rPr>
                        <a:t>Statistical</a:t>
                      </a:r>
                      <a:r>
                        <a:rPr lang="ru-RU" sz="1800" b="1" kern="1200" dirty="0">
                          <a:solidFill>
                            <a:schemeClr val="dk1"/>
                          </a:solidFill>
                          <a:effectLst/>
                          <a:latin typeface="+mn-lt"/>
                          <a:ea typeface="+mn-ea"/>
                          <a:cs typeface="+mn-cs"/>
                        </a:rPr>
                        <a:t>, </a:t>
                      </a:r>
                      <a:r>
                        <a:rPr lang="ru-RU" sz="1800" b="1" kern="1200" dirty="0" err="1">
                          <a:solidFill>
                            <a:schemeClr val="dk1"/>
                          </a:solidFill>
                          <a:effectLst/>
                          <a:latin typeface="+mn-lt"/>
                          <a:ea typeface="+mn-ea"/>
                          <a:cs typeface="+mn-cs"/>
                        </a:rPr>
                        <a:t>finance</a:t>
                      </a:r>
                      <a:r>
                        <a:rPr lang="ru-RU" sz="1800" b="1" kern="1200" dirty="0">
                          <a:solidFill>
                            <a:schemeClr val="dk1"/>
                          </a:solidFill>
                          <a:effectLst/>
                          <a:latin typeface="+mn-lt"/>
                          <a:ea typeface="+mn-ea"/>
                          <a:cs typeface="+mn-cs"/>
                        </a:rPr>
                        <a:t> </a:t>
                      </a:r>
                      <a:r>
                        <a:rPr lang="ru-RU" sz="1800" b="1" kern="1200" dirty="0" err="1">
                          <a:solidFill>
                            <a:schemeClr val="dk1"/>
                          </a:solidFill>
                          <a:effectLst/>
                          <a:latin typeface="+mn-lt"/>
                          <a:ea typeface="+mn-ea"/>
                          <a:cs typeface="+mn-cs"/>
                        </a:rPr>
                        <a:t>and</a:t>
                      </a:r>
                      <a:r>
                        <a:rPr lang="ru-RU" sz="1800" b="1" kern="1200" dirty="0">
                          <a:solidFill>
                            <a:schemeClr val="dk1"/>
                          </a:solidFill>
                          <a:effectLst/>
                          <a:latin typeface="+mn-lt"/>
                          <a:ea typeface="+mn-ea"/>
                          <a:cs typeface="+mn-cs"/>
                        </a:rPr>
                        <a:t> </a:t>
                      </a:r>
                      <a:r>
                        <a:rPr lang="ru-RU" sz="1800" b="1" kern="1200" dirty="0" err="1">
                          <a:solidFill>
                            <a:schemeClr val="dk1"/>
                          </a:solidFill>
                          <a:effectLst/>
                          <a:latin typeface="+mn-lt"/>
                          <a:ea typeface="+mn-ea"/>
                          <a:cs typeface="+mn-cs"/>
                        </a:rPr>
                        <a:t>insurance</a:t>
                      </a:r>
                      <a:r>
                        <a:rPr lang="ru-RU" sz="1800" b="1" kern="1200" dirty="0">
                          <a:solidFill>
                            <a:schemeClr val="dk1"/>
                          </a:solidFill>
                          <a:effectLst/>
                          <a:latin typeface="+mn-lt"/>
                          <a:ea typeface="+mn-ea"/>
                          <a:cs typeface="+mn-cs"/>
                        </a:rPr>
                        <a:t> </a:t>
                      </a:r>
                      <a:r>
                        <a:rPr lang="ru-RU" sz="1800" b="1" kern="1200" dirty="0" err="1">
                          <a:solidFill>
                            <a:schemeClr val="dk1"/>
                          </a:solidFill>
                          <a:effectLst/>
                          <a:latin typeface="+mn-lt"/>
                          <a:ea typeface="+mn-ea"/>
                          <a:cs typeface="+mn-cs"/>
                        </a:rPr>
                        <a:t>clerks</a:t>
                      </a:r>
                      <a:endParaRPr lang="ru-RU" sz="1800" kern="1200" dirty="0">
                        <a:solidFill>
                          <a:schemeClr val="dk1"/>
                        </a:solidFill>
                        <a:effectLst/>
                        <a:latin typeface="+mn-lt"/>
                        <a:ea typeface="+mn-ea"/>
                        <a:cs typeface="+mn-cs"/>
                      </a:endParaRPr>
                    </a:p>
                    <a:p>
                      <a:r>
                        <a:rPr lang="en-US" sz="1800" kern="1200" dirty="0">
                          <a:solidFill>
                            <a:schemeClr val="dk1"/>
                          </a:solidFill>
                          <a:effectLst/>
                          <a:latin typeface="+mn-lt"/>
                          <a:ea typeface="+mn-ea"/>
                          <a:cs typeface="+mn-cs"/>
                        </a:rPr>
                        <a:t>Statistical, finance and insurance clerks obtain, compile and compute statistical or actuarial data or perform clerical tasks relating to the transactions of insurance establishments, banks and other financial establishments.</a:t>
                      </a:r>
                      <a:endParaRPr lang="ru-RU" sz="1800" kern="1200" dirty="0">
                        <a:solidFill>
                          <a:schemeClr val="dk1"/>
                        </a:solidFill>
                        <a:effectLst/>
                        <a:latin typeface="+mn-lt"/>
                        <a:ea typeface="+mn-ea"/>
                        <a:cs typeface="+mn-cs"/>
                      </a:endParaRPr>
                    </a:p>
                    <a:p>
                      <a:endParaRPr lang="ru-RU" sz="1800" kern="1200" dirty="0">
                        <a:solidFill>
                          <a:schemeClr val="dk1"/>
                        </a:solidFill>
                        <a:effectLst/>
                        <a:latin typeface="+mn-lt"/>
                        <a:ea typeface="+mn-ea"/>
                        <a:cs typeface="+mn-cs"/>
                      </a:endParaRPr>
                    </a:p>
                  </a:txBody>
                  <a:tcPr/>
                </a:tc>
                <a:extLst>
                  <a:ext uri="{0D108BD9-81ED-4DB2-BD59-A6C34878D82A}">
                    <a16:rowId xmlns:a16="http://schemas.microsoft.com/office/drawing/2014/main" val="10001"/>
                  </a:ext>
                </a:extLst>
              </a:tr>
            </a:tbl>
          </a:graphicData>
        </a:graphic>
      </p:graphicFrame>
      <p:sp>
        <p:nvSpPr>
          <p:cNvPr id="6" name="Нижний колонтитул 5"/>
          <p:cNvSpPr>
            <a:spLocks noGrp="1"/>
          </p:cNvSpPr>
          <p:nvPr>
            <p:ph type="ftr" sz="quarter" idx="11"/>
          </p:nvPr>
        </p:nvSpPr>
        <p:spPr/>
        <p:txBody>
          <a:bodyPr/>
          <a:lstStyle/>
          <a:p>
            <a:r>
              <a:rPr lang="en-US" dirty="0"/>
              <a:t>Rabat 2017</a:t>
            </a:r>
          </a:p>
        </p:txBody>
      </p:sp>
      <p:sp>
        <p:nvSpPr>
          <p:cNvPr id="7" name="Номер слайда 6"/>
          <p:cNvSpPr>
            <a:spLocks noGrp="1"/>
          </p:cNvSpPr>
          <p:nvPr>
            <p:ph type="sldNum" sz="quarter" idx="12"/>
          </p:nvPr>
        </p:nvSpPr>
        <p:spPr/>
        <p:txBody>
          <a:bodyPr/>
          <a:lstStyle/>
          <a:p>
            <a:fld id="{6113E31D-E2AB-40D1-8B51-AFA5AFEF393A}" type="slidenum">
              <a:rPr lang="en-US" smtClean="0"/>
              <a:t>5</a:t>
            </a:fld>
            <a:endParaRPr lang="en-US" dirty="0"/>
          </a:p>
        </p:txBody>
      </p:sp>
    </p:spTree>
    <p:extLst>
      <p:ext uri="{BB962C8B-B14F-4D97-AF65-F5344CB8AC3E}">
        <p14:creationId xmlns:p14="http://schemas.microsoft.com/office/powerpoint/2010/main" val="894915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286604"/>
            <a:ext cx="10058400" cy="820302"/>
          </a:xfrm>
        </p:spPr>
        <p:txBody>
          <a:bodyPr>
            <a:normAutofit/>
          </a:bodyPr>
          <a:lstStyle/>
          <a:p>
            <a:pPr algn="ctr"/>
            <a:r>
              <a:rPr lang="en-US" sz="2000" b="1" dirty="0">
                <a:latin typeface="Cambria Math" charset="0"/>
                <a:ea typeface="Cambria Math" charset="0"/>
                <a:cs typeface="Cambria Math" charset="0"/>
              </a:rPr>
              <a:t>Reforming Statistical Education in Russia: Changes in Classifications, Standards, and Programs </a:t>
            </a:r>
            <a:endParaRPr lang="ru-RU" sz="2000" dirty="0"/>
          </a:p>
        </p:txBody>
      </p:sp>
      <p:sp>
        <p:nvSpPr>
          <p:cNvPr id="3" name="Объект 2"/>
          <p:cNvSpPr>
            <a:spLocks noGrp="1"/>
          </p:cNvSpPr>
          <p:nvPr>
            <p:ph idx="1"/>
          </p:nvPr>
        </p:nvSpPr>
        <p:spPr>
          <a:xfrm>
            <a:off x="288757" y="1106906"/>
            <a:ext cx="11634537" cy="4750156"/>
          </a:xfrm>
        </p:spPr>
        <p:txBody>
          <a:bodyPr>
            <a:normAutofit/>
          </a:bodyPr>
          <a:lstStyle/>
          <a:p>
            <a:pPr>
              <a:lnSpc>
                <a:spcPct val="110000"/>
              </a:lnSpc>
            </a:pPr>
            <a:r>
              <a:rPr lang="en-US" sz="2800" b="1" dirty="0">
                <a:latin typeface="Cambria Math" charset="0"/>
                <a:ea typeface="Cambria Math" charset="0"/>
                <a:cs typeface="Cambria Math" charset="0"/>
              </a:rPr>
              <a:t>Occupation ”Statistician” (Russia)</a:t>
            </a:r>
          </a:p>
          <a:p>
            <a:pPr>
              <a:lnSpc>
                <a:spcPct val="110000"/>
              </a:lnSpc>
            </a:pPr>
            <a:endParaRPr lang="en-US" sz="3300" b="1" dirty="0">
              <a:latin typeface="Cambria Math" charset="0"/>
              <a:ea typeface="Cambria Math" charset="0"/>
              <a:cs typeface="Cambria Math" charset="0"/>
            </a:endParaRPr>
          </a:p>
        </p:txBody>
      </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56304" y="286603"/>
            <a:ext cx="496369" cy="496369"/>
          </a:xfrm>
          <a:prstGeom prst="rect">
            <a:avLst/>
          </a:prstGeom>
        </p:spPr>
      </p:pic>
      <p:graphicFrame>
        <p:nvGraphicFramePr>
          <p:cNvPr id="5" name="Таблица 4"/>
          <p:cNvGraphicFramePr>
            <a:graphicFrameLocks noGrp="1"/>
          </p:cNvGraphicFramePr>
          <p:nvPr>
            <p:extLst>
              <p:ext uri="{D42A27DB-BD31-4B8C-83A1-F6EECF244321}">
                <p14:modId xmlns:p14="http://schemas.microsoft.com/office/powerpoint/2010/main" val="651599008"/>
              </p:ext>
            </p:extLst>
          </p:nvPr>
        </p:nvGraphicFramePr>
        <p:xfrm>
          <a:off x="180474" y="1711559"/>
          <a:ext cx="11742820" cy="2108200"/>
        </p:xfrm>
        <a:graphic>
          <a:graphicData uri="http://schemas.openxmlformats.org/drawingml/2006/table">
            <a:tbl>
              <a:tblPr firstRow="1" bandRow="1">
                <a:tableStyleId>{5C22544A-7EE6-4342-B048-85BDC9FD1C3A}</a:tableStyleId>
              </a:tblPr>
              <a:tblGrid>
                <a:gridCol w="11742820">
                  <a:extLst>
                    <a:ext uri="{9D8B030D-6E8A-4147-A177-3AD203B41FA5}">
                      <a16:colId xmlns:a16="http://schemas.microsoft.com/office/drawing/2014/main" val="20000"/>
                    </a:ext>
                  </a:extLst>
                </a:gridCol>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lt1"/>
                          </a:solidFill>
                          <a:effectLst/>
                          <a:latin typeface="+mn-lt"/>
                          <a:ea typeface="+mn-ea"/>
                          <a:cs typeface="+mn-cs"/>
                        </a:rPr>
                        <a:t>The Russian Classification of Occupations (2016) </a:t>
                      </a:r>
                      <a:endParaRPr lang="ru-RU" sz="1800" b="1" kern="1200" dirty="0">
                        <a:solidFill>
                          <a:schemeClr val="lt1"/>
                        </a:solidFill>
                        <a:effectLst/>
                        <a:latin typeface="+mn-lt"/>
                        <a:ea typeface="+mn-ea"/>
                        <a:cs typeface="+mn-cs"/>
                      </a:endParaRPr>
                    </a:p>
                  </a:txBody>
                  <a:tcPr/>
                </a:tc>
                <a:extLst>
                  <a:ext uri="{0D108BD9-81ED-4DB2-BD59-A6C34878D82A}">
                    <a16:rowId xmlns:a16="http://schemas.microsoft.com/office/drawing/2014/main" val="10000"/>
                  </a:ext>
                </a:extLst>
              </a:tr>
              <a:tr h="370840">
                <a:tc>
                  <a:txBody>
                    <a:bodyPr/>
                    <a:lstStyle/>
                    <a:p>
                      <a:r>
                        <a:rPr lang="en-US" sz="1800" b="1" kern="1200" dirty="0">
                          <a:solidFill>
                            <a:schemeClr val="dk1"/>
                          </a:solidFill>
                          <a:effectLst/>
                          <a:latin typeface="+mn-lt"/>
                          <a:ea typeface="+mn-ea"/>
                          <a:cs typeface="+mn-cs"/>
                        </a:rPr>
                        <a:t>2</a:t>
                      </a:r>
                      <a:r>
                        <a:rPr lang="ru-RU" sz="1800" b="1" kern="1200" dirty="0">
                          <a:solidFill>
                            <a:schemeClr val="dk1"/>
                          </a:solidFill>
                          <a:effectLst/>
                          <a:latin typeface="+mn-lt"/>
                          <a:ea typeface="+mn-ea"/>
                          <a:cs typeface="+mn-cs"/>
                        </a:rPr>
                        <a:t>	</a:t>
                      </a:r>
                      <a:r>
                        <a:rPr lang="en-US" sz="1800" b="1" kern="1200" dirty="0">
                          <a:solidFill>
                            <a:schemeClr val="dk1"/>
                          </a:solidFill>
                          <a:effectLst/>
                          <a:latin typeface="+mn-lt"/>
                          <a:ea typeface="+mn-ea"/>
                          <a:cs typeface="+mn-cs"/>
                        </a:rPr>
                        <a:t>Professionals of higher qualification</a:t>
                      </a:r>
                      <a:endParaRPr lang="ru-RU" sz="1800" kern="1200" dirty="0">
                        <a:solidFill>
                          <a:schemeClr val="dk1"/>
                        </a:solidFill>
                        <a:effectLst/>
                        <a:latin typeface="+mn-lt"/>
                        <a:ea typeface="+mn-ea"/>
                        <a:cs typeface="+mn-cs"/>
                      </a:endParaRPr>
                    </a:p>
                    <a:p>
                      <a:pPr marL="342900" indent="-342900">
                        <a:buAutoNum type="arabicPlain" startAt="212"/>
                      </a:pPr>
                      <a:r>
                        <a:rPr lang="en-US" sz="1800" b="1" kern="1200" dirty="0">
                          <a:solidFill>
                            <a:schemeClr val="dk1"/>
                          </a:solidFill>
                          <a:effectLst/>
                          <a:latin typeface="+mn-lt"/>
                          <a:ea typeface="+mn-ea"/>
                          <a:cs typeface="+mn-cs"/>
                        </a:rPr>
                        <a:t> Mathematicians (including actuaries) and statisticians</a:t>
                      </a:r>
                    </a:p>
                    <a:p>
                      <a:pPr marL="0" indent="0">
                        <a:buNone/>
                      </a:pPr>
                      <a:r>
                        <a:rPr lang="en-US" sz="1800" b="1" kern="1200" dirty="0">
                          <a:solidFill>
                            <a:schemeClr val="dk1"/>
                          </a:solidFill>
                          <a:effectLst/>
                          <a:latin typeface="+mn-lt"/>
                          <a:ea typeface="+mn-ea"/>
                          <a:cs typeface="+mn-cs"/>
                        </a:rPr>
                        <a:t>2122</a:t>
                      </a:r>
                      <a:r>
                        <a:rPr lang="en-US" sz="1800" b="1" kern="1200" baseline="0" dirty="0">
                          <a:solidFill>
                            <a:schemeClr val="dk1"/>
                          </a:solidFill>
                          <a:effectLst/>
                          <a:latin typeface="+mn-lt"/>
                          <a:ea typeface="+mn-ea"/>
                          <a:cs typeface="+mn-cs"/>
                        </a:rPr>
                        <a:t> Statisticians</a:t>
                      </a:r>
                      <a:endParaRPr lang="en-US" sz="1800" b="1" kern="1200" dirty="0">
                        <a:solidFill>
                          <a:schemeClr val="dk1"/>
                        </a:solidFill>
                        <a:effectLst/>
                        <a:latin typeface="+mn-lt"/>
                        <a:ea typeface="+mn-ea"/>
                        <a:cs typeface="+mn-cs"/>
                      </a:endParaRPr>
                    </a:p>
                    <a:p>
                      <a:r>
                        <a:rPr lang="en-US" sz="1800" kern="1200" dirty="0">
                          <a:solidFill>
                            <a:schemeClr val="dk1"/>
                          </a:solidFill>
                          <a:effectLst/>
                          <a:latin typeface="+mn-lt"/>
                          <a:ea typeface="+mn-ea"/>
                          <a:cs typeface="+mn-cs"/>
                        </a:rPr>
                        <a:t>Conduct researches in statistical theories, concepts and methodologies, develop mathematic and other aspects of statistical methods and use them in practice for</a:t>
                      </a:r>
                      <a:r>
                        <a:rPr lang="en-US" sz="1800" kern="1200" baseline="0" dirty="0">
                          <a:solidFill>
                            <a:schemeClr val="dk1"/>
                          </a:solidFill>
                          <a:effectLst/>
                          <a:latin typeface="+mn-lt"/>
                          <a:ea typeface="+mn-ea"/>
                          <a:cs typeface="+mn-cs"/>
                        </a:rPr>
                        <a:t> the data collection, systematization and analysis in the different fields; provide consultations in statistics</a:t>
                      </a:r>
                      <a:endParaRPr lang="ru-RU" sz="1800" kern="1200" dirty="0">
                        <a:solidFill>
                          <a:schemeClr val="dk1"/>
                        </a:solidFill>
                        <a:effectLst/>
                        <a:latin typeface="+mn-lt"/>
                        <a:ea typeface="+mn-ea"/>
                        <a:cs typeface="+mn-cs"/>
                      </a:endParaRPr>
                    </a:p>
                  </a:txBody>
                  <a:tcPr/>
                </a:tc>
                <a:extLst>
                  <a:ext uri="{0D108BD9-81ED-4DB2-BD59-A6C34878D82A}">
                    <a16:rowId xmlns:a16="http://schemas.microsoft.com/office/drawing/2014/main" val="10001"/>
                  </a:ext>
                </a:extLst>
              </a:tr>
            </a:tbl>
          </a:graphicData>
        </a:graphic>
      </p:graphicFrame>
      <p:sp>
        <p:nvSpPr>
          <p:cNvPr id="6" name="Нижний колонтитул 5"/>
          <p:cNvSpPr>
            <a:spLocks noGrp="1"/>
          </p:cNvSpPr>
          <p:nvPr>
            <p:ph type="ftr" sz="quarter" idx="11"/>
          </p:nvPr>
        </p:nvSpPr>
        <p:spPr/>
        <p:txBody>
          <a:bodyPr/>
          <a:lstStyle/>
          <a:p>
            <a:r>
              <a:rPr lang="en-US" dirty="0"/>
              <a:t>Rabat 2017</a:t>
            </a:r>
          </a:p>
        </p:txBody>
      </p:sp>
      <p:sp>
        <p:nvSpPr>
          <p:cNvPr id="7" name="Номер слайда 6"/>
          <p:cNvSpPr>
            <a:spLocks noGrp="1"/>
          </p:cNvSpPr>
          <p:nvPr>
            <p:ph type="sldNum" sz="quarter" idx="12"/>
          </p:nvPr>
        </p:nvSpPr>
        <p:spPr/>
        <p:txBody>
          <a:bodyPr/>
          <a:lstStyle/>
          <a:p>
            <a:fld id="{6113E31D-E2AB-40D1-8B51-AFA5AFEF393A}" type="slidenum">
              <a:rPr lang="en-US" smtClean="0"/>
              <a:t>6</a:t>
            </a:fld>
            <a:endParaRPr lang="en-US" dirty="0"/>
          </a:p>
        </p:txBody>
      </p:sp>
    </p:spTree>
    <p:extLst>
      <p:ext uri="{BB962C8B-B14F-4D97-AF65-F5344CB8AC3E}">
        <p14:creationId xmlns:p14="http://schemas.microsoft.com/office/powerpoint/2010/main" val="1128952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286604"/>
            <a:ext cx="10058400" cy="820302"/>
          </a:xfrm>
        </p:spPr>
        <p:txBody>
          <a:bodyPr>
            <a:normAutofit/>
          </a:bodyPr>
          <a:lstStyle/>
          <a:p>
            <a:pPr algn="ctr"/>
            <a:r>
              <a:rPr lang="en-US" sz="2000" b="1" dirty="0">
                <a:latin typeface="Cambria Math" charset="0"/>
                <a:ea typeface="Cambria Math" charset="0"/>
                <a:cs typeface="Cambria Math" charset="0"/>
              </a:rPr>
              <a:t>Reforming Statistical Education in Russia: Changes in Classifications, Standards, and Programs </a:t>
            </a:r>
            <a:endParaRPr lang="ru-RU" sz="2000" dirty="0"/>
          </a:p>
        </p:txBody>
      </p:sp>
      <p:sp>
        <p:nvSpPr>
          <p:cNvPr id="3" name="Объект 2"/>
          <p:cNvSpPr>
            <a:spLocks noGrp="1"/>
          </p:cNvSpPr>
          <p:nvPr>
            <p:ph idx="1"/>
          </p:nvPr>
        </p:nvSpPr>
        <p:spPr>
          <a:xfrm>
            <a:off x="288757" y="1106906"/>
            <a:ext cx="11634537" cy="4750156"/>
          </a:xfrm>
        </p:spPr>
        <p:txBody>
          <a:bodyPr>
            <a:normAutofit/>
          </a:bodyPr>
          <a:lstStyle/>
          <a:p>
            <a:pPr>
              <a:lnSpc>
                <a:spcPct val="110000"/>
              </a:lnSpc>
            </a:pPr>
            <a:r>
              <a:rPr lang="en-US" sz="2800" b="1" dirty="0">
                <a:latin typeface="Cambria Math" charset="0"/>
                <a:ea typeface="Cambria Math" charset="0"/>
                <a:cs typeface="Cambria Math" charset="0"/>
              </a:rPr>
              <a:t>Professional standard ”Statistician” (Russia)</a:t>
            </a:r>
          </a:p>
          <a:p>
            <a:pPr>
              <a:lnSpc>
                <a:spcPct val="110000"/>
              </a:lnSpc>
            </a:pPr>
            <a:endParaRPr lang="en-US" sz="3300" b="1" dirty="0">
              <a:latin typeface="Cambria Math" charset="0"/>
              <a:ea typeface="Cambria Math" charset="0"/>
              <a:cs typeface="Cambria Math"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56304" y="286603"/>
            <a:ext cx="496369" cy="496369"/>
          </a:xfrm>
          <a:prstGeom prst="rect">
            <a:avLst/>
          </a:prstGeom>
        </p:spPr>
      </p:pic>
      <p:sp>
        <p:nvSpPr>
          <p:cNvPr id="6" name="Нижний колонтитул 5"/>
          <p:cNvSpPr>
            <a:spLocks noGrp="1"/>
          </p:cNvSpPr>
          <p:nvPr>
            <p:ph type="ftr" sz="quarter" idx="11"/>
          </p:nvPr>
        </p:nvSpPr>
        <p:spPr/>
        <p:txBody>
          <a:bodyPr/>
          <a:lstStyle/>
          <a:p>
            <a:r>
              <a:rPr lang="en-US" dirty="0"/>
              <a:t>Rabat 2017</a:t>
            </a:r>
          </a:p>
        </p:txBody>
      </p:sp>
      <p:sp>
        <p:nvSpPr>
          <p:cNvPr id="7" name="Номер слайда 6"/>
          <p:cNvSpPr>
            <a:spLocks noGrp="1"/>
          </p:cNvSpPr>
          <p:nvPr>
            <p:ph type="sldNum" sz="quarter" idx="12"/>
          </p:nvPr>
        </p:nvSpPr>
        <p:spPr/>
        <p:txBody>
          <a:bodyPr/>
          <a:lstStyle/>
          <a:p>
            <a:fld id="{6113E31D-E2AB-40D1-8B51-AFA5AFEF393A}" type="slidenum">
              <a:rPr lang="en-US" smtClean="0"/>
              <a:t>7</a:t>
            </a:fld>
            <a:endParaRPr lang="en-US" dirty="0"/>
          </a:p>
        </p:txBody>
      </p:sp>
      <p:graphicFrame>
        <p:nvGraphicFramePr>
          <p:cNvPr id="8" name="Таблица 7"/>
          <p:cNvGraphicFramePr>
            <a:graphicFrameLocks noGrp="1"/>
          </p:cNvGraphicFramePr>
          <p:nvPr>
            <p:extLst>
              <p:ext uri="{D42A27DB-BD31-4B8C-83A1-F6EECF244321}">
                <p14:modId xmlns:p14="http://schemas.microsoft.com/office/powerpoint/2010/main" val="2126973632"/>
              </p:ext>
            </p:extLst>
          </p:nvPr>
        </p:nvGraphicFramePr>
        <p:xfrm>
          <a:off x="192504" y="1603274"/>
          <a:ext cx="11875169" cy="4790440"/>
        </p:xfrm>
        <a:graphic>
          <a:graphicData uri="http://schemas.openxmlformats.org/drawingml/2006/table">
            <a:tbl>
              <a:tblPr firstRow="1" bandRow="1">
                <a:tableStyleId>{5C22544A-7EE6-4342-B048-85BDC9FD1C3A}</a:tableStyleId>
              </a:tblPr>
              <a:tblGrid>
                <a:gridCol w="712266">
                  <a:extLst>
                    <a:ext uri="{9D8B030D-6E8A-4147-A177-3AD203B41FA5}">
                      <a16:colId xmlns:a16="http://schemas.microsoft.com/office/drawing/2014/main" val="20000"/>
                    </a:ext>
                  </a:extLst>
                </a:gridCol>
                <a:gridCol w="2468364">
                  <a:extLst>
                    <a:ext uri="{9D8B030D-6E8A-4147-A177-3AD203B41FA5}">
                      <a16:colId xmlns:a16="http://schemas.microsoft.com/office/drawing/2014/main" val="20001"/>
                    </a:ext>
                  </a:extLst>
                </a:gridCol>
                <a:gridCol w="3598162">
                  <a:extLst>
                    <a:ext uri="{9D8B030D-6E8A-4147-A177-3AD203B41FA5}">
                      <a16:colId xmlns:a16="http://schemas.microsoft.com/office/drawing/2014/main" val="20002"/>
                    </a:ext>
                  </a:extLst>
                </a:gridCol>
                <a:gridCol w="3782370">
                  <a:extLst>
                    <a:ext uri="{9D8B030D-6E8A-4147-A177-3AD203B41FA5}">
                      <a16:colId xmlns:a16="http://schemas.microsoft.com/office/drawing/2014/main" val="20003"/>
                    </a:ext>
                  </a:extLst>
                </a:gridCol>
                <a:gridCol w="1314007">
                  <a:extLst>
                    <a:ext uri="{9D8B030D-6E8A-4147-A177-3AD203B41FA5}">
                      <a16:colId xmlns:a16="http://schemas.microsoft.com/office/drawing/2014/main" val="20004"/>
                    </a:ext>
                  </a:extLst>
                </a:gridCol>
              </a:tblGrid>
              <a:tr h="370840">
                <a:tc>
                  <a:txBody>
                    <a:bodyPr/>
                    <a:lstStyle/>
                    <a:p>
                      <a:r>
                        <a:rPr lang="en-US" dirty="0"/>
                        <a:t>Level</a:t>
                      </a:r>
                      <a:endParaRPr lang="ru-RU" dirty="0"/>
                    </a:p>
                  </a:txBody>
                  <a:tcPr/>
                </a:tc>
                <a:tc>
                  <a:txBody>
                    <a:bodyPr/>
                    <a:lstStyle/>
                    <a:p>
                      <a:r>
                        <a:rPr lang="en-US" dirty="0"/>
                        <a:t>General functions </a:t>
                      </a:r>
                      <a:endParaRPr lang="ru-RU" dirty="0"/>
                    </a:p>
                  </a:txBody>
                  <a:tcPr/>
                </a:tc>
                <a:tc>
                  <a:txBody>
                    <a:bodyPr/>
                    <a:lstStyle/>
                    <a:p>
                      <a:r>
                        <a:rPr lang="en-US" dirty="0"/>
                        <a:t>Concrete functions</a:t>
                      </a:r>
                      <a:endParaRPr lang="ru-RU" dirty="0"/>
                    </a:p>
                  </a:txBody>
                  <a:tcPr/>
                </a:tc>
                <a:tc>
                  <a:txBody>
                    <a:bodyPr/>
                    <a:lstStyle/>
                    <a:p>
                      <a:r>
                        <a:rPr lang="en-US" dirty="0"/>
                        <a:t>Required competencies</a:t>
                      </a:r>
                      <a:endParaRPr lang="ru-RU" dirty="0"/>
                    </a:p>
                  </a:txBody>
                  <a:tcPr/>
                </a:tc>
                <a:tc>
                  <a:txBody>
                    <a:bodyPr/>
                    <a:lstStyle/>
                    <a:p>
                      <a:r>
                        <a:rPr lang="en-US" dirty="0"/>
                        <a:t>Education</a:t>
                      </a:r>
                      <a:endParaRPr lang="ru-RU" dirty="0"/>
                    </a:p>
                  </a:txBody>
                  <a:tcPr/>
                </a:tc>
                <a:extLst>
                  <a:ext uri="{0D108BD9-81ED-4DB2-BD59-A6C34878D82A}">
                    <a16:rowId xmlns:a16="http://schemas.microsoft.com/office/drawing/2014/main" val="10000"/>
                  </a:ext>
                </a:extLst>
              </a:tr>
              <a:tr h="370840">
                <a:tc>
                  <a:txBody>
                    <a:bodyPr/>
                    <a:lstStyle/>
                    <a:p>
                      <a:r>
                        <a:rPr lang="en-US" sz="1600" dirty="0"/>
                        <a:t>1</a:t>
                      </a:r>
                      <a:endParaRPr lang="ru-RU" sz="1600" dirty="0"/>
                    </a:p>
                  </a:txBody>
                  <a:tcPr/>
                </a:tc>
                <a:tc>
                  <a:txBody>
                    <a:bodyPr/>
                    <a:lstStyle/>
                    <a:p>
                      <a:r>
                        <a:rPr lang="en-US" sz="1600" dirty="0"/>
                        <a:t>Data collection and initial processing under the supervision and using the standard methodologies</a:t>
                      </a:r>
                      <a:endParaRPr lang="ru-RU" sz="1600" dirty="0"/>
                    </a:p>
                  </a:txBody>
                  <a:tcPr/>
                </a:tc>
                <a:tc>
                  <a:txBody>
                    <a:bodyPr/>
                    <a:lstStyle/>
                    <a:p>
                      <a:pPr marL="285750" indent="-285750">
                        <a:buFont typeface="Arial" charset="0"/>
                        <a:buChar char="•"/>
                      </a:pPr>
                      <a:r>
                        <a:rPr lang="en-US" sz="1600" dirty="0"/>
                        <a:t>Questioning </a:t>
                      </a:r>
                    </a:p>
                    <a:p>
                      <a:pPr marL="285750" indent="-285750">
                        <a:buFont typeface="Arial" charset="0"/>
                        <a:buChar char="•"/>
                      </a:pPr>
                      <a:r>
                        <a:rPr lang="en-US" sz="1600" dirty="0"/>
                        <a:t>Data registration</a:t>
                      </a:r>
                    </a:p>
                    <a:p>
                      <a:pPr marL="285750" indent="-285750">
                        <a:buFont typeface="Arial" charset="0"/>
                        <a:buChar char="•"/>
                      </a:pPr>
                      <a:r>
                        <a:rPr lang="en-US" sz="1600" dirty="0"/>
                        <a:t>Data checking and entering </a:t>
                      </a:r>
                      <a:endParaRPr lang="ru-RU" sz="1600" dirty="0"/>
                    </a:p>
                  </a:txBody>
                  <a:tcPr/>
                </a:tc>
                <a:tc>
                  <a:txBody>
                    <a:bodyPr/>
                    <a:lstStyle/>
                    <a:p>
                      <a:pPr marL="285750" indent="-285750">
                        <a:buFont typeface="Arial" charset="0"/>
                        <a:buChar char="•"/>
                      </a:pPr>
                      <a:r>
                        <a:rPr lang="en-US" sz="1600" dirty="0"/>
                        <a:t>Statistical legislation</a:t>
                      </a:r>
                    </a:p>
                    <a:p>
                      <a:pPr marL="285750" indent="-285750">
                        <a:buFont typeface="Arial" charset="0"/>
                        <a:buChar char="•"/>
                      </a:pPr>
                      <a:r>
                        <a:rPr lang="en-US" sz="1600" dirty="0"/>
                        <a:t>Standard instructions</a:t>
                      </a:r>
                    </a:p>
                    <a:p>
                      <a:pPr marL="285750" indent="-285750">
                        <a:buFont typeface="Arial" charset="0"/>
                        <a:buChar char="•"/>
                      </a:pPr>
                      <a:r>
                        <a:rPr lang="en-US" sz="1600" baseline="0" dirty="0"/>
                        <a:t>Specific skills for concrete job</a:t>
                      </a:r>
                      <a:endParaRPr lang="en-US" sz="1600" dirty="0"/>
                    </a:p>
                    <a:p>
                      <a:pPr marL="285750" indent="-285750">
                        <a:buFont typeface="Arial" charset="0"/>
                        <a:buChar char="•"/>
                      </a:pPr>
                      <a:r>
                        <a:rPr lang="en-US" sz="1600" dirty="0"/>
                        <a:t>Ability to work in group </a:t>
                      </a:r>
                      <a:endParaRPr lang="ru-RU" sz="1600" dirty="0"/>
                    </a:p>
                  </a:txBody>
                  <a:tcPr/>
                </a:tc>
                <a:tc>
                  <a:txBody>
                    <a:bodyPr/>
                    <a:lstStyle/>
                    <a:p>
                      <a:r>
                        <a:rPr lang="en-US" sz="1600" dirty="0"/>
                        <a:t>Professional training</a:t>
                      </a:r>
                      <a:endParaRPr lang="ru-RU" sz="1600" dirty="0"/>
                    </a:p>
                  </a:txBody>
                  <a:tcPr/>
                </a:tc>
                <a:extLst>
                  <a:ext uri="{0D108BD9-81ED-4DB2-BD59-A6C34878D82A}">
                    <a16:rowId xmlns:a16="http://schemas.microsoft.com/office/drawing/2014/main" val="10001"/>
                  </a:ext>
                </a:extLst>
              </a:tr>
              <a:tr h="370840">
                <a:tc>
                  <a:txBody>
                    <a:bodyPr/>
                    <a:lstStyle/>
                    <a:p>
                      <a:r>
                        <a:rPr lang="en-US" sz="1600" dirty="0"/>
                        <a:t>2</a:t>
                      </a:r>
                      <a:endParaRPr lang="ru-RU" sz="1600" dirty="0"/>
                    </a:p>
                  </a:txBody>
                  <a:tcPr/>
                </a:tc>
                <a:tc>
                  <a:txBody>
                    <a:bodyPr/>
                    <a:lstStyle/>
                    <a:p>
                      <a:r>
                        <a:rPr lang="en-US" sz="1600" dirty="0"/>
                        <a:t>Compilation</a:t>
                      </a:r>
                      <a:r>
                        <a:rPr lang="en-US" sz="1600" baseline="0" dirty="0"/>
                        <a:t> of statistical indicators using initial data and standard approaches </a:t>
                      </a:r>
                      <a:endParaRPr lang="ru-RU" sz="1600" dirty="0"/>
                    </a:p>
                  </a:txBody>
                  <a:tcPr/>
                </a:tc>
                <a:tc>
                  <a:txBody>
                    <a:bodyPr/>
                    <a:lstStyle/>
                    <a:p>
                      <a:pPr marL="285750" indent="-285750">
                        <a:buFont typeface="Arial" charset="0"/>
                        <a:buChar char="•"/>
                      </a:pPr>
                      <a:r>
                        <a:rPr lang="en-US" sz="1600" dirty="0"/>
                        <a:t>Databases formation </a:t>
                      </a:r>
                    </a:p>
                    <a:p>
                      <a:pPr marL="285750" indent="-285750">
                        <a:buFont typeface="Arial" charset="0"/>
                        <a:buChar char="•"/>
                      </a:pPr>
                      <a:r>
                        <a:rPr lang="en-US" sz="1600" dirty="0"/>
                        <a:t>Compilation</a:t>
                      </a:r>
                      <a:r>
                        <a:rPr lang="en-US" sz="1600" baseline="0" dirty="0"/>
                        <a:t> of the standard statistical indicators</a:t>
                      </a:r>
                    </a:p>
                    <a:p>
                      <a:pPr marL="285750" indent="-285750">
                        <a:buFont typeface="Arial" charset="0"/>
                        <a:buChar char="•"/>
                      </a:pPr>
                      <a:r>
                        <a:rPr lang="en-US" sz="1600" baseline="0" dirty="0"/>
                        <a:t>Preparation of data for the analytical needs</a:t>
                      </a:r>
                    </a:p>
                    <a:p>
                      <a:pPr marL="285750" indent="-285750">
                        <a:buFont typeface="Arial" charset="0"/>
                        <a:buChar char="•"/>
                      </a:pPr>
                      <a:r>
                        <a:rPr lang="en-US" sz="1600" baseline="0" dirty="0"/>
                        <a:t>Statistical management in small groups </a:t>
                      </a:r>
                      <a:endParaRPr lang="ru-RU" sz="1600" dirty="0"/>
                    </a:p>
                  </a:txBody>
                  <a:tcPr/>
                </a:tc>
                <a:tc>
                  <a:txBody>
                    <a:bodyPr/>
                    <a:lstStyle/>
                    <a:p>
                      <a:pPr marL="285750" indent="-285750">
                        <a:buFont typeface="Arial" charset="0"/>
                        <a:buChar char="•"/>
                      </a:pPr>
                      <a:r>
                        <a:rPr lang="en-US" sz="1600" dirty="0"/>
                        <a:t>Basic mathematics and other sciences </a:t>
                      </a:r>
                    </a:p>
                    <a:p>
                      <a:pPr marL="285750" indent="-285750">
                        <a:buFont typeface="Arial" charset="0"/>
                        <a:buChar char="•"/>
                      </a:pPr>
                      <a:r>
                        <a:rPr lang="en-US" sz="1600" dirty="0"/>
                        <a:t>Statistical methodologies</a:t>
                      </a:r>
                    </a:p>
                    <a:p>
                      <a:pPr marL="285750" indent="-285750">
                        <a:buFont typeface="Arial" charset="0"/>
                        <a:buChar char="•"/>
                      </a:pPr>
                      <a:r>
                        <a:rPr lang="en-US" sz="1600" dirty="0"/>
                        <a:t>Statistical legislation</a:t>
                      </a:r>
                    </a:p>
                    <a:p>
                      <a:pPr marL="285750" indent="-285750">
                        <a:buFont typeface="Arial" charset="0"/>
                        <a:buChar char="•"/>
                      </a:pPr>
                      <a:r>
                        <a:rPr lang="en-US" sz="1600" dirty="0"/>
                        <a:t>Data sources</a:t>
                      </a:r>
                    </a:p>
                    <a:p>
                      <a:pPr marL="285750" indent="-285750">
                        <a:buFont typeface="Arial" charset="0"/>
                        <a:buChar char="•"/>
                      </a:pPr>
                      <a:r>
                        <a:rPr lang="en-US" sz="1600" dirty="0"/>
                        <a:t>IT</a:t>
                      </a:r>
                      <a:r>
                        <a:rPr lang="en-US" sz="1600" baseline="0" dirty="0"/>
                        <a:t> skills</a:t>
                      </a:r>
                    </a:p>
                    <a:p>
                      <a:pPr marL="285750" indent="-285750">
                        <a:buFont typeface="Arial" charset="0"/>
                        <a:buChar char="•"/>
                      </a:pPr>
                      <a:r>
                        <a:rPr lang="en-US" sz="1600" baseline="0" dirty="0"/>
                        <a:t>Initial statistical management skills</a:t>
                      </a:r>
                    </a:p>
                    <a:p>
                      <a:pPr marL="285750" indent="-285750">
                        <a:buFont typeface="Arial" charset="0"/>
                        <a:buChar char="•"/>
                      </a:pPr>
                      <a:r>
                        <a:rPr lang="en-US" sz="1600" baseline="0" dirty="0"/>
                        <a:t>Basic knowledge in concrete field</a:t>
                      </a:r>
                      <a:endParaRPr lang="ru-RU" sz="1600" dirty="0"/>
                    </a:p>
                  </a:txBody>
                  <a:tcPr/>
                </a:tc>
                <a:tc>
                  <a:txBody>
                    <a:bodyPr/>
                    <a:lstStyle/>
                    <a:p>
                      <a:r>
                        <a:rPr lang="en-US" sz="1600" dirty="0"/>
                        <a:t>Bachelor degree</a:t>
                      </a:r>
                      <a:endParaRPr lang="ru-RU" sz="1600" dirty="0"/>
                    </a:p>
                  </a:txBody>
                  <a:tcPr/>
                </a:tc>
                <a:extLst>
                  <a:ext uri="{0D108BD9-81ED-4DB2-BD59-A6C34878D82A}">
                    <a16:rowId xmlns:a16="http://schemas.microsoft.com/office/drawing/2014/main" val="10002"/>
                  </a:ext>
                </a:extLst>
              </a:tr>
              <a:tr h="370840">
                <a:tc>
                  <a:txBody>
                    <a:bodyPr/>
                    <a:lstStyle/>
                    <a:p>
                      <a:r>
                        <a:rPr lang="en-US" sz="1600" dirty="0"/>
                        <a:t>3</a:t>
                      </a:r>
                      <a:endParaRPr lang="ru-RU" sz="1600" dirty="0"/>
                    </a:p>
                  </a:txBody>
                  <a:tcPr/>
                </a:tc>
                <a:tc>
                  <a:txBody>
                    <a:bodyPr/>
                    <a:lstStyle/>
                    <a:p>
                      <a:r>
                        <a:rPr lang="en-US" sz="1600" dirty="0"/>
                        <a:t>Conducting and developing</a:t>
                      </a:r>
                      <a:r>
                        <a:rPr lang="en-US" sz="1600" baseline="0" dirty="0"/>
                        <a:t> </a:t>
                      </a:r>
                      <a:r>
                        <a:rPr lang="en-US" sz="1600" dirty="0"/>
                        <a:t>methodology,</a:t>
                      </a:r>
                      <a:r>
                        <a:rPr lang="en-US" sz="1600" baseline="0" dirty="0"/>
                        <a:t> data analysis and consulting</a:t>
                      </a:r>
                      <a:endParaRPr lang="ru-RU" sz="1600" dirty="0"/>
                    </a:p>
                  </a:txBody>
                  <a:tcPr/>
                </a:tc>
                <a:tc>
                  <a:txBody>
                    <a:bodyPr/>
                    <a:lstStyle/>
                    <a:p>
                      <a:pPr marL="285750" indent="-285750">
                        <a:buFont typeface="Arial" charset="0"/>
                        <a:buChar char="•"/>
                      </a:pPr>
                      <a:r>
                        <a:rPr lang="en-US" sz="1600" dirty="0"/>
                        <a:t>Theory and methodology development</a:t>
                      </a:r>
                    </a:p>
                    <a:p>
                      <a:pPr marL="285750" indent="-285750">
                        <a:buFont typeface="Arial" charset="0"/>
                        <a:buChar char="•"/>
                      </a:pPr>
                      <a:r>
                        <a:rPr lang="en-US" sz="1600" dirty="0"/>
                        <a:t>Analysis</a:t>
                      </a:r>
                    </a:p>
                    <a:p>
                      <a:pPr marL="285750" indent="-285750">
                        <a:buFont typeface="Arial" charset="0"/>
                        <a:buChar char="•"/>
                      </a:pPr>
                      <a:r>
                        <a:rPr lang="en-US" sz="1600" dirty="0"/>
                        <a:t>Consulting</a:t>
                      </a:r>
                    </a:p>
                    <a:p>
                      <a:pPr marL="285750" indent="-285750">
                        <a:buFont typeface="Arial" charset="0"/>
                        <a:buChar char="•"/>
                      </a:pPr>
                      <a:r>
                        <a:rPr lang="en-US" sz="1600" dirty="0"/>
                        <a:t>General statistical management </a:t>
                      </a:r>
                      <a:endParaRPr lang="ru-RU" sz="1600" dirty="0"/>
                    </a:p>
                  </a:txBody>
                  <a:tcPr/>
                </a:tc>
                <a:tc>
                  <a:txBody>
                    <a:bodyPr/>
                    <a:lstStyle/>
                    <a:p>
                      <a:pPr marL="285750" indent="-285750">
                        <a:buFont typeface="Arial" charset="0"/>
                        <a:buChar char="•"/>
                      </a:pPr>
                      <a:r>
                        <a:rPr lang="en-US" sz="1600" dirty="0"/>
                        <a:t>Advanced mathematic and statistics</a:t>
                      </a:r>
                    </a:p>
                    <a:p>
                      <a:pPr marL="285750" indent="-285750">
                        <a:buFont typeface="Arial" charset="0"/>
                        <a:buChar char="•"/>
                      </a:pPr>
                      <a:r>
                        <a:rPr lang="en-US" sz="1600" dirty="0"/>
                        <a:t>International standard methodologies</a:t>
                      </a:r>
                    </a:p>
                    <a:p>
                      <a:pPr marL="285750" indent="-285750">
                        <a:buFont typeface="Arial" charset="0"/>
                        <a:buChar char="•"/>
                      </a:pPr>
                      <a:r>
                        <a:rPr lang="en-US" sz="1600" dirty="0"/>
                        <a:t>Strong</a:t>
                      </a:r>
                      <a:r>
                        <a:rPr lang="en-US" sz="1600" baseline="0" dirty="0"/>
                        <a:t> analytical skills</a:t>
                      </a:r>
                    </a:p>
                    <a:p>
                      <a:pPr marL="285750" indent="-285750">
                        <a:buFont typeface="Arial" charset="0"/>
                        <a:buChar char="•"/>
                      </a:pPr>
                      <a:r>
                        <a:rPr lang="en-US" sz="1600" baseline="0" dirty="0"/>
                        <a:t>Knowledge in concrete field</a:t>
                      </a:r>
                    </a:p>
                    <a:p>
                      <a:pPr marL="285750" indent="-285750">
                        <a:buFont typeface="Arial" charset="0"/>
                        <a:buChar char="•"/>
                      </a:pPr>
                      <a:r>
                        <a:rPr lang="en-US" sz="1600" baseline="0" dirty="0"/>
                        <a:t>Statistical management and consulting skills</a:t>
                      </a:r>
                      <a:endParaRPr lang="ru-RU" sz="1600" dirty="0"/>
                    </a:p>
                  </a:txBody>
                  <a:tcPr/>
                </a:tc>
                <a:tc>
                  <a:txBody>
                    <a:bodyPr/>
                    <a:lstStyle/>
                    <a:p>
                      <a:r>
                        <a:rPr lang="en-US" sz="1600" dirty="0"/>
                        <a:t>Master degree and higher</a:t>
                      </a:r>
                      <a:endParaRPr lang="ru-RU" sz="16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9567869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286604"/>
            <a:ext cx="10058400" cy="820302"/>
          </a:xfrm>
        </p:spPr>
        <p:txBody>
          <a:bodyPr>
            <a:normAutofit/>
          </a:bodyPr>
          <a:lstStyle/>
          <a:p>
            <a:pPr algn="ctr"/>
            <a:r>
              <a:rPr lang="en-US" sz="2000" b="1" dirty="0">
                <a:latin typeface="Cambria Math" charset="0"/>
                <a:ea typeface="Cambria Math" charset="0"/>
                <a:cs typeface="Cambria Math" charset="0"/>
              </a:rPr>
              <a:t>Reforming Statistical Education in Russia: Changes in Classifications, Standards, and Programs </a:t>
            </a:r>
            <a:endParaRPr lang="ru-RU" sz="2000" dirty="0"/>
          </a:p>
        </p:txBody>
      </p:sp>
      <p:sp>
        <p:nvSpPr>
          <p:cNvPr id="3" name="Объект 2"/>
          <p:cNvSpPr>
            <a:spLocks noGrp="1"/>
          </p:cNvSpPr>
          <p:nvPr>
            <p:ph idx="1"/>
          </p:nvPr>
        </p:nvSpPr>
        <p:spPr>
          <a:xfrm>
            <a:off x="288757" y="1106906"/>
            <a:ext cx="11634537" cy="4750156"/>
          </a:xfrm>
        </p:spPr>
        <p:txBody>
          <a:bodyPr>
            <a:normAutofit/>
          </a:bodyPr>
          <a:lstStyle/>
          <a:p>
            <a:pPr>
              <a:lnSpc>
                <a:spcPct val="110000"/>
              </a:lnSpc>
            </a:pPr>
            <a:r>
              <a:rPr lang="en-US" sz="2800" b="1" dirty="0">
                <a:latin typeface="Cambria Math" charset="0"/>
                <a:ea typeface="Cambria Math" charset="0"/>
                <a:cs typeface="Cambria Math" charset="0"/>
              </a:rPr>
              <a:t>Educational standard ”Statistics, bachelor level” (Russia)</a:t>
            </a:r>
          </a:p>
          <a:p>
            <a:pPr>
              <a:lnSpc>
                <a:spcPct val="110000"/>
              </a:lnSpc>
            </a:pPr>
            <a:endParaRPr lang="en-US" sz="3300" b="1" dirty="0">
              <a:latin typeface="Cambria Math" charset="0"/>
              <a:ea typeface="Cambria Math" charset="0"/>
              <a:cs typeface="Cambria Math"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56304" y="286603"/>
            <a:ext cx="496369" cy="496369"/>
          </a:xfrm>
          <a:prstGeom prst="rect">
            <a:avLst/>
          </a:prstGeom>
        </p:spPr>
      </p:pic>
      <p:sp>
        <p:nvSpPr>
          <p:cNvPr id="6" name="Нижний колонтитул 5"/>
          <p:cNvSpPr>
            <a:spLocks noGrp="1"/>
          </p:cNvSpPr>
          <p:nvPr>
            <p:ph type="ftr" sz="quarter" idx="11"/>
          </p:nvPr>
        </p:nvSpPr>
        <p:spPr/>
        <p:txBody>
          <a:bodyPr/>
          <a:lstStyle/>
          <a:p>
            <a:r>
              <a:rPr lang="en-US" dirty="0"/>
              <a:t>Rabat 2017</a:t>
            </a:r>
          </a:p>
        </p:txBody>
      </p:sp>
      <p:sp>
        <p:nvSpPr>
          <p:cNvPr id="7" name="Номер слайда 6"/>
          <p:cNvSpPr>
            <a:spLocks noGrp="1"/>
          </p:cNvSpPr>
          <p:nvPr>
            <p:ph type="sldNum" sz="quarter" idx="12"/>
          </p:nvPr>
        </p:nvSpPr>
        <p:spPr/>
        <p:txBody>
          <a:bodyPr/>
          <a:lstStyle/>
          <a:p>
            <a:fld id="{6113E31D-E2AB-40D1-8B51-AFA5AFEF393A}" type="slidenum">
              <a:rPr lang="en-US" smtClean="0"/>
              <a:t>8</a:t>
            </a:fld>
            <a:endParaRPr lang="en-US" dirty="0"/>
          </a:p>
        </p:txBody>
      </p:sp>
      <p:graphicFrame>
        <p:nvGraphicFramePr>
          <p:cNvPr id="5" name="Таблица 4"/>
          <p:cNvGraphicFramePr>
            <a:graphicFrameLocks noGrp="1"/>
          </p:cNvGraphicFramePr>
          <p:nvPr>
            <p:extLst>
              <p:ext uri="{D42A27DB-BD31-4B8C-83A1-F6EECF244321}">
                <p14:modId xmlns:p14="http://schemas.microsoft.com/office/powerpoint/2010/main" val="1224013085"/>
              </p:ext>
            </p:extLst>
          </p:nvPr>
        </p:nvGraphicFramePr>
        <p:xfrm>
          <a:off x="192503" y="1603274"/>
          <a:ext cx="11730790" cy="4877469"/>
        </p:xfrm>
        <a:graphic>
          <a:graphicData uri="http://schemas.openxmlformats.org/drawingml/2006/table">
            <a:tbl>
              <a:tblPr firstRow="1" bandRow="1">
                <a:tableStyleId>{5C22544A-7EE6-4342-B048-85BDC9FD1C3A}</a:tableStyleId>
              </a:tblPr>
              <a:tblGrid>
                <a:gridCol w="794086">
                  <a:extLst>
                    <a:ext uri="{9D8B030D-6E8A-4147-A177-3AD203B41FA5}">
                      <a16:colId xmlns:a16="http://schemas.microsoft.com/office/drawing/2014/main" val="20000"/>
                    </a:ext>
                  </a:extLst>
                </a:gridCol>
                <a:gridCol w="1130969">
                  <a:extLst>
                    <a:ext uri="{9D8B030D-6E8A-4147-A177-3AD203B41FA5}">
                      <a16:colId xmlns:a16="http://schemas.microsoft.com/office/drawing/2014/main" val="20001"/>
                    </a:ext>
                  </a:extLst>
                </a:gridCol>
                <a:gridCol w="1395663">
                  <a:extLst>
                    <a:ext uri="{9D8B030D-6E8A-4147-A177-3AD203B41FA5}">
                      <a16:colId xmlns:a16="http://schemas.microsoft.com/office/drawing/2014/main" val="20002"/>
                    </a:ext>
                  </a:extLst>
                </a:gridCol>
                <a:gridCol w="3465095">
                  <a:extLst>
                    <a:ext uri="{9D8B030D-6E8A-4147-A177-3AD203B41FA5}">
                      <a16:colId xmlns:a16="http://schemas.microsoft.com/office/drawing/2014/main" val="20003"/>
                    </a:ext>
                  </a:extLst>
                </a:gridCol>
                <a:gridCol w="3862137">
                  <a:extLst>
                    <a:ext uri="{9D8B030D-6E8A-4147-A177-3AD203B41FA5}">
                      <a16:colId xmlns:a16="http://schemas.microsoft.com/office/drawing/2014/main" val="20004"/>
                    </a:ext>
                  </a:extLst>
                </a:gridCol>
                <a:gridCol w="1082840">
                  <a:extLst>
                    <a:ext uri="{9D8B030D-6E8A-4147-A177-3AD203B41FA5}">
                      <a16:colId xmlns:a16="http://schemas.microsoft.com/office/drawing/2014/main" val="20005"/>
                    </a:ext>
                  </a:extLst>
                </a:gridCol>
              </a:tblGrid>
              <a:tr h="370840">
                <a:tc rowSpan="2" gridSpan="2">
                  <a:txBody>
                    <a:bodyPr/>
                    <a:lstStyle/>
                    <a:p>
                      <a:pPr algn="ctr"/>
                      <a:r>
                        <a:rPr lang="en-US" sz="1600" dirty="0"/>
                        <a:t>Structure</a:t>
                      </a:r>
                      <a:endParaRPr lang="ru-RU" sz="1600" dirty="0"/>
                    </a:p>
                  </a:txBody>
                  <a:tcPr/>
                </a:tc>
                <a:tc rowSpan="2" hMerge="1">
                  <a:txBody>
                    <a:bodyPr/>
                    <a:lstStyle/>
                    <a:p>
                      <a:endParaRPr lang="ru-RU" dirty="0"/>
                    </a:p>
                  </a:txBody>
                  <a:tcPr/>
                </a:tc>
                <a:tc gridSpan="2">
                  <a:txBody>
                    <a:bodyPr/>
                    <a:lstStyle/>
                    <a:p>
                      <a:pPr algn="ctr"/>
                      <a:r>
                        <a:rPr lang="en-US" sz="1600" dirty="0"/>
                        <a:t>Competencies</a:t>
                      </a:r>
                      <a:endParaRPr lang="ru-RU" sz="1600" dirty="0"/>
                    </a:p>
                  </a:txBody>
                  <a:tcPr/>
                </a:tc>
                <a:tc hMerge="1">
                  <a:txBody>
                    <a:bodyPr/>
                    <a:lstStyle/>
                    <a:p>
                      <a:endParaRPr lang="ru-RU" dirty="0"/>
                    </a:p>
                  </a:txBody>
                  <a:tcPr/>
                </a:tc>
                <a:tc>
                  <a:txBody>
                    <a:bodyPr/>
                    <a:lstStyle/>
                    <a:p>
                      <a:pPr algn="ctr"/>
                      <a:r>
                        <a:rPr lang="en-US" sz="1600" dirty="0" err="1"/>
                        <a:t>Discipines</a:t>
                      </a:r>
                      <a:endParaRPr lang="ru-RU" sz="1600" dirty="0"/>
                    </a:p>
                  </a:txBody>
                  <a:tcPr/>
                </a:tc>
                <a:tc rowSpan="2">
                  <a:txBody>
                    <a:bodyPr/>
                    <a:lstStyle/>
                    <a:p>
                      <a:pPr algn="ctr"/>
                      <a:r>
                        <a:rPr lang="en-US" sz="1600" dirty="0"/>
                        <a:t>Points</a:t>
                      </a:r>
                      <a:endParaRPr lang="ru-RU" sz="1600" dirty="0"/>
                    </a:p>
                  </a:txBody>
                  <a:tcPr/>
                </a:tc>
                <a:extLst>
                  <a:ext uri="{0D108BD9-81ED-4DB2-BD59-A6C34878D82A}">
                    <a16:rowId xmlns:a16="http://schemas.microsoft.com/office/drawing/2014/main" val="10000"/>
                  </a:ext>
                </a:extLst>
              </a:tr>
              <a:tr h="335949">
                <a:tc gridSpan="2" vMerge="1">
                  <a:txBody>
                    <a:bodyPr/>
                    <a:lstStyle/>
                    <a:p>
                      <a:endParaRPr lang="ru-RU" dirty="0"/>
                    </a:p>
                  </a:txBody>
                  <a:tcPr/>
                </a:tc>
                <a:tc hMerge="1" vMerge="1">
                  <a:txBody>
                    <a:bodyPr/>
                    <a:lstStyle/>
                    <a:p>
                      <a:endParaRPr lang="ru-RU" dirty="0"/>
                    </a:p>
                  </a:txBody>
                  <a:tcPr/>
                </a:tc>
                <a:tc>
                  <a:txBody>
                    <a:bodyPr/>
                    <a:lstStyle/>
                    <a:p>
                      <a:r>
                        <a:rPr lang="en-US" sz="1600" dirty="0"/>
                        <a:t>Type</a:t>
                      </a:r>
                      <a:endParaRPr lang="ru-RU" sz="1600" dirty="0"/>
                    </a:p>
                  </a:txBody>
                  <a:tcPr/>
                </a:tc>
                <a:tc>
                  <a:txBody>
                    <a:bodyPr/>
                    <a:lstStyle/>
                    <a:p>
                      <a:r>
                        <a:rPr lang="en-US" sz="1600" dirty="0"/>
                        <a:t>Description</a:t>
                      </a:r>
                      <a:endParaRPr lang="ru-RU" sz="1600" dirty="0"/>
                    </a:p>
                  </a:txBody>
                  <a:tcPr/>
                </a:tc>
                <a:tc>
                  <a:txBody>
                    <a:bodyPr/>
                    <a:lstStyle/>
                    <a:p>
                      <a:endParaRPr lang="ru-RU" sz="1600" dirty="0"/>
                    </a:p>
                  </a:txBody>
                  <a:tcPr/>
                </a:tc>
                <a:tc vMerge="1">
                  <a:txBody>
                    <a:bodyPr/>
                    <a:lstStyle/>
                    <a:p>
                      <a:endParaRPr lang="ru-RU" sz="1600" dirty="0"/>
                    </a:p>
                  </a:txBody>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Block 1</a:t>
                      </a:r>
                      <a:endParaRPr lang="ru-RU" sz="1600" dirty="0"/>
                    </a:p>
                    <a:p>
                      <a:endParaRPr lang="ru-RU"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Modules </a:t>
                      </a:r>
                      <a:endParaRPr lang="ru-RU" sz="1600" dirty="0"/>
                    </a:p>
                    <a:p>
                      <a:endParaRPr lang="ru-RU" sz="1600" dirty="0"/>
                    </a:p>
                  </a:txBody>
                  <a:tcPr/>
                </a:tc>
                <a:tc>
                  <a:txBody>
                    <a:bodyPr/>
                    <a:lstStyle/>
                    <a:p>
                      <a:r>
                        <a:rPr lang="en-US" sz="1600" dirty="0"/>
                        <a:t>Universal</a:t>
                      </a:r>
                      <a:endParaRPr lang="ru-RU" sz="1600" dirty="0"/>
                    </a:p>
                  </a:txBody>
                  <a:tcPr/>
                </a:tc>
                <a:tc>
                  <a:txBody>
                    <a:bodyPr/>
                    <a:lstStyle/>
                    <a:p>
                      <a:r>
                        <a:rPr lang="en-US" sz="1600" baseline="0" dirty="0"/>
                        <a:t>Communication, sports, management and leadership, tolerance, etc.</a:t>
                      </a:r>
                      <a:endParaRPr lang="ru-RU" sz="1600" dirty="0"/>
                    </a:p>
                  </a:txBody>
                  <a:tcPr/>
                </a:tc>
                <a:tc>
                  <a:txBody>
                    <a:bodyPr/>
                    <a:lstStyle/>
                    <a:p>
                      <a:r>
                        <a:rPr lang="en-US" sz="1600" dirty="0"/>
                        <a:t>Obligatory: foreign languets, sports</a:t>
                      </a:r>
                    </a:p>
                    <a:p>
                      <a:r>
                        <a:rPr lang="en-US" sz="1600" dirty="0"/>
                        <a:t>By</a:t>
                      </a:r>
                      <a:r>
                        <a:rPr lang="en-US" sz="1600" baseline="0" dirty="0"/>
                        <a:t> choice: philosophy, history, etc.</a:t>
                      </a:r>
                      <a:endParaRPr lang="ru-RU" sz="1600" dirty="0"/>
                    </a:p>
                  </a:txBody>
                  <a:tcPr/>
                </a:tc>
                <a:tc rowSpan="6">
                  <a:txBody>
                    <a:bodyPr/>
                    <a:lstStyle/>
                    <a:p>
                      <a:r>
                        <a:rPr lang="en-US" sz="1600" dirty="0"/>
                        <a:t>Min. 180</a:t>
                      </a:r>
                      <a:endParaRPr lang="ru-RU" sz="1600" dirty="0"/>
                    </a:p>
                  </a:txBody>
                  <a:tcPr/>
                </a:tc>
                <a:extLst>
                  <a:ext uri="{0D108BD9-81ED-4DB2-BD59-A6C34878D82A}">
                    <a16:rowId xmlns:a16="http://schemas.microsoft.com/office/drawing/2014/main" val="10002"/>
                  </a:ext>
                </a:extLst>
              </a:tr>
              <a:tr h="370840">
                <a:tc>
                  <a:txBody>
                    <a:bodyPr/>
                    <a:lstStyle/>
                    <a:p>
                      <a:endParaRPr lang="ru-RU" sz="1600"/>
                    </a:p>
                  </a:txBody>
                  <a:tcPr/>
                </a:tc>
                <a:tc>
                  <a:txBody>
                    <a:bodyPr/>
                    <a:lstStyle/>
                    <a:p>
                      <a:endParaRPr lang="ru-RU" sz="1600"/>
                    </a:p>
                  </a:txBody>
                  <a:tcPr/>
                </a:tc>
                <a:tc>
                  <a:txBody>
                    <a:bodyPr/>
                    <a:lstStyle/>
                    <a:p>
                      <a:r>
                        <a:rPr lang="en-US" sz="1600" dirty="0"/>
                        <a:t>General professional</a:t>
                      </a:r>
                      <a:endParaRPr lang="ru-RU" sz="1600" dirty="0"/>
                    </a:p>
                  </a:txBody>
                  <a:tcPr/>
                </a:tc>
                <a:tc>
                  <a:txBody>
                    <a:bodyPr/>
                    <a:lstStyle/>
                    <a:p>
                      <a:r>
                        <a:rPr lang="en-US" sz="1600" dirty="0"/>
                        <a:t>Data collection</a:t>
                      </a:r>
                      <a:endParaRPr lang="ru-RU" sz="1600" dirty="0"/>
                    </a:p>
                  </a:txBody>
                  <a:tcPr/>
                </a:tc>
                <a:tc>
                  <a:txBody>
                    <a:bodyPr/>
                    <a:lstStyle/>
                    <a:p>
                      <a:r>
                        <a:rPr lang="en-US" sz="1600" dirty="0"/>
                        <a:t>By university’s choice:</a:t>
                      </a:r>
                      <a:r>
                        <a:rPr lang="en-US" sz="1600" baseline="0" dirty="0"/>
                        <a:t> theory of statistical observation, s</a:t>
                      </a:r>
                      <a:r>
                        <a:rPr lang="en-US" sz="1600" dirty="0"/>
                        <a:t>ampling,</a:t>
                      </a:r>
                      <a:r>
                        <a:rPr lang="en-US" sz="1600" baseline="0" dirty="0"/>
                        <a:t> etc. </a:t>
                      </a:r>
                      <a:endParaRPr lang="ru-RU" sz="1600" dirty="0"/>
                    </a:p>
                  </a:txBody>
                  <a:tcPr/>
                </a:tc>
                <a:tc vMerge="1">
                  <a:txBody>
                    <a:bodyPr/>
                    <a:lstStyle/>
                    <a:p>
                      <a:endParaRPr lang="ru-RU" sz="1600" dirty="0"/>
                    </a:p>
                  </a:txBody>
                  <a:tcPr/>
                </a:tc>
                <a:extLst>
                  <a:ext uri="{0D108BD9-81ED-4DB2-BD59-A6C34878D82A}">
                    <a16:rowId xmlns:a16="http://schemas.microsoft.com/office/drawing/2014/main" val="10003"/>
                  </a:ext>
                </a:extLst>
              </a:tr>
              <a:tr h="370840">
                <a:tc>
                  <a:txBody>
                    <a:bodyPr/>
                    <a:lstStyle/>
                    <a:p>
                      <a:endParaRPr lang="ru-RU" sz="1600"/>
                    </a:p>
                  </a:txBody>
                  <a:tcPr/>
                </a:tc>
                <a:tc>
                  <a:txBody>
                    <a:bodyPr/>
                    <a:lstStyle/>
                    <a:p>
                      <a:endParaRPr lang="ru-RU" sz="1600"/>
                    </a:p>
                  </a:txBody>
                  <a:tcPr/>
                </a:tc>
                <a:tc>
                  <a:txBody>
                    <a:bodyPr/>
                    <a:lstStyle/>
                    <a:p>
                      <a:endParaRPr lang="ru-RU" sz="1600" dirty="0"/>
                    </a:p>
                  </a:txBody>
                  <a:tcPr/>
                </a:tc>
                <a:tc>
                  <a:txBody>
                    <a:bodyPr/>
                    <a:lstStyle/>
                    <a:p>
                      <a:r>
                        <a:rPr lang="en-US" sz="1600" dirty="0"/>
                        <a:t>Data processing</a:t>
                      </a:r>
                      <a:endParaRPr lang="ru-RU" sz="1600" dirty="0"/>
                    </a:p>
                  </a:txBody>
                  <a:tcPr/>
                </a:tc>
                <a:tc>
                  <a:txBody>
                    <a:bodyPr/>
                    <a:lstStyle/>
                    <a:p>
                      <a:r>
                        <a:rPr lang="en-US" sz="1600" dirty="0"/>
                        <a:t>By university’s choice:</a:t>
                      </a:r>
                      <a:r>
                        <a:rPr lang="en-US" sz="1600" baseline="0" dirty="0"/>
                        <a:t> </a:t>
                      </a:r>
                      <a:r>
                        <a:rPr lang="en-US" sz="1600" dirty="0"/>
                        <a:t>International </a:t>
                      </a:r>
                      <a:r>
                        <a:rPr lang="en-US" sz="1600" dirty="0" err="1"/>
                        <a:t>st.</a:t>
                      </a:r>
                      <a:r>
                        <a:rPr lang="en-US" sz="1600" dirty="0"/>
                        <a:t> classifications,</a:t>
                      </a:r>
                      <a:r>
                        <a:rPr lang="en-US" sz="1600" baseline="0" dirty="0"/>
                        <a:t> methods</a:t>
                      </a:r>
                      <a:endParaRPr lang="ru-RU" sz="1600" dirty="0"/>
                    </a:p>
                  </a:txBody>
                  <a:tcPr/>
                </a:tc>
                <a:tc vMerge="1">
                  <a:txBody>
                    <a:bodyPr/>
                    <a:lstStyle/>
                    <a:p>
                      <a:endParaRPr lang="ru-RU" sz="1600" dirty="0"/>
                    </a:p>
                  </a:txBody>
                  <a:tcPr/>
                </a:tc>
                <a:extLst>
                  <a:ext uri="{0D108BD9-81ED-4DB2-BD59-A6C34878D82A}">
                    <a16:rowId xmlns:a16="http://schemas.microsoft.com/office/drawing/2014/main" val="10004"/>
                  </a:ext>
                </a:extLst>
              </a:tr>
              <a:tr h="370840">
                <a:tc>
                  <a:txBody>
                    <a:bodyPr/>
                    <a:lstStyle/>
                    <a:p>
                      <a:endParaRPr lang="ru-RU" sz="1600"/>
                    </a:p>
                  </a:txBody>
                  <a:tcPr/>
                </a:tc>
                <a:tc>
                  <a:txBody>
                    <a:bodyPr/>
                    <a:lstStyle/>
                    <a:p>
                      <a:endParaRPr lang="ru-RU" sz="1600" dirty="0"/>
                    </a:p>
                  </a:txBody>
                  <a:tcPr/>
                </a:tc>
                <a:tc>
                  <a:txBody>
                    <a:bodyPr/>
                    <a:lstStyle/>
                    <a:p>
                      <a:endParaRPr lang="ru-RU" sz="1600"/>
                    </a:p>
                  </a:txBody>
                  <a:tcPr/>
                </a:tc>
                <a:tc>
                  <a:txBody>
                    <a:bodyPr/>
                    <a:lstStyle/>
                    <a:p>
                      <a:r>
                        <a:rPr lang="en-US" sz="1600" dirty="0"/>
                        <a:t>Data analysis</a:t>
                      </a:r>
                      <a:endParaRPr lang="ru-RU" sz="1600" dirty="0"/>
                    </a:p>
                  </a:txBody>
                  <a:tcPr/>
                </a:tc>
                <a:tc>
                  <a:txBody>
                    <a:bodyPr/>
                    <a:lstStyle/>
                    <a:p>
                      <a:r>
                        <a:rPr lang="en-US" sz="1600" dirty="0"/>
                        <a:t>By university’s choice:</a:t>
                      </a:r>
                      <a:r>
                        <a:rPr lang="en-US" sz="1600" baseline="0" dirty="0"/>
                        <a:t> </a:t>
                      </a:r>
                      <a:r>
                        <a:rPr lang="en-US" sz="1600" baseline="0" dirty="0" err="1"/>
                        <a:t>st.</a:t>
                      </a:r>
                      <a:r>
                        <a:rPr lang="en-US" sz="1600" baseline="0" dirty="0"/>
                        <a:t> </a:t>
                      </a:r>
                      <a:r>
                        <a:rPr lang="en-US" sz="1600" dirty="0"/>
                        <a:t>software, etc.</a:t>
                      </a:r>
                      <a:endParaRPr lang="ru-RU" sz="1600" dirty="0"/>
                    </a:p>
                  </a:txBody>
                  <a:tcPr/>
                </a:tc>
                <a:tc vMerge="1">
                  <a:txBody>
                    <a:bodyPr/>
                    <a:lstStyle/>
                    <a:p>
                      <a:endParaRPr lang="ru-RU" sz="1600" dirty="0"/>
                    </a:p>
                  </a:txBody>
                  <a:tcPr/>
                </a:tc>
                <a:extLst>
                  <a:ext uri="{0D108BD9-81ED-4DB2-BD59-A6C34878D82A}">
                    <a16:rowId xmlns:a16="http://schemas.microsoft.com/office/drawing/2014/main" val="10005"/>
                  </a:ext>
                </a:extLst>
              </a:tr>
              <a:tr h="370840">
                <a:tc>
                  <a:txBody>
                    <a:bodyPr/>
                    <a:lstStyle/>
                    <a:p>
                      <a:endParaRPr lang="ru-RU" sz="1600"/>
                    </a:p>
                  </a:txBody>
                  <a:tcPr/>
                </a:tc>
                <a:tc>
                  <a:txBody>
                    <a:bodyPr/>
                    <a:lstStyle/>
                    <a:p>
                      <a:endParaRPr lang="ru-RU" sz="1600" dirty="0"/>
                    </a:p>
                  </a:txBody>
                  <a:tcPr/>
                </a:tc>
                <a:tc>
                  <a:txBody>
                    <a:bodyPr/>
                    <a:lstStyle/>
                    <a:p>
                      <a:endParaRPr lang="ru-RU" sz="1600"/>
                    </a:p>
                  </a:txBody>
                  <a:tcPr/>
                </a:tc>
                <a:tc>
                  <a:txBody>
                    <a:bodyPr/>
                    <a:lstStyle/>
                    <a:p>
                      <a:r>
                        <a:rPr lang="en-US" sz="1600" dirty="0"/>
                        <a:t>Others (by university’s choice)</a:t>
                      </a:r>
                      <a:endParaRPr lang="ru-RU" sz="1600" dirty="0"/>
                    </a:p>
                  </a:txBody>
                  <a:tcPr/>
                </a:tc>
                <a:tc>
                  <a:txBody>
                    <a:bodyPr/>
                    <a:lstStyle/>
                    <a:p>
                      <a:r>
                        <a:rPr lang="en-US" sz="1600" dirty="0"/>
                        <a:t>Basic mathematic and math. statistics, IT </a:t>
                      </a:r>
                      <a:endParaRPr lang="ru-RU" sz="1600" dirty="0"/>
                    </a:p>
                  </a:txBody>
                  <a:tcPr/>
                </a:tc>
                <a:tc vMerge="1">
                  <a:txBody>
                    <a:bodyPr/>
                    <a:lstStyle/>
                    <a:p>
                      <a:endParaRPr lang="ru-RU" sz="1600" dirty="0"/>
                    </a:p>
                  </a:txBody>
                  <a:tcPr/>
                </a:tc>
                <a:extLst>
                  <a:ext uri="{0D108BD9-81ED-4DB2-BD59-A6C34878D82A}">
                    <a16:rowId xmlns:a16="http://schemas.microsoft.com/office/drawing/2014/main" val="10006"/>
                  </a:ext>
                </a:extLst>
              </a:tr>
              <a:tr h="370840">
                <a:tc>
                  <a:txBody>
                    <a:bodyPr/>
                    <a:lstStyle/>
                    <a:p>
                      <a:endParaRPr lang="ru-RU" sz="1600"/>
                    </a:p>
                  </a:txBody>
                  <a:tcPr/>
                </a:tc>
                <a:tc>
                  <a:txBody>
                    <a:bodyPr/>
                    <a:lstStyle/>
                    <a:p>
                      <a:endParaRPr lang="ru-RU" sz="1600"/>
                    </a:p>
                  </a:txBody>
                  <a:tcPr/>
                </a:tc>
                <a:tc>
                  <a:txBody>
                    <a:bodyPr/>
                    <a:lstStyle/>
                    <a:p>
                      <a:r>
                        <a:rPr lang="en-US" sz="1600" dirty="0"/>
                        <a:t>Specific professional</a:t>
                      </a:r>
                      <a:endParaRPr lang="ru-RU" sz="1600" dirty="0"/>
                    </a:p>
                  </a:txBody>
                  <a:tcPr/>
                </a:tc>
                <a:tc>
                  <a:txBody>
                    <a:bodyPr/>
                    <a:lstStyle/>
                    <a:p>
                      <a:r>
                        <a:rPr lang="en-US" sz="1600" dirty="0"/>
                        <a:t>By university’s choice</a:t>
                      </a:r>
                      <a:endParaRPr lang="ru-RU" sz="1600" dirty="0"/>
                    </a:p>
                  </a:txBody>
                  <a:tcPr/>
                </a:tc>
                <a:tc>
                  <a:txBody>
                    <a:bodyPr/>
                    <a:lstStyle/>
                    <a:p>
                      <a:r>
                        <a:rPr lang="en-US" sz="1600" dirty="0"/>
                        <a:t>Specific knowledge</a:t>
                      </a:r>
                      <a:r>
                        <a:rPr lang="en-US" sz="1600" baseline="0" dirty="0"/>
                        <a:t> in concrete field, specific classifications, techniques, etc.</a:t>
                      </a:r>
                      <a:endParaRPr lang="ru-RU" sz="1600" dirty="0"/>
                    </a:p>
                  </a:txBody>
                  <a:tcPr/>
                </a:tc>
                <a:tc vMerge="1">
                  <a:txBody>
                    <a:bodyPr/>
                    <a:lstStyle/>
                    <a:p>
                      <a:endParaRPr lang="ru-RU" sz="1600" dirty="0"/>
                    </a:p>
                  </a:txBody>
                  <a:tcPr/>
                </a:tc>
                <a:extLst>
                  <a:ext uri="{0D108BD9-81ED-4DB2-BD59-A6C34878D82A}">
                    <a16:rowId xmlns:a16="http://schemas.microsoft.com/office/drawing/2014/main" val="10007"/>
                  </a:ext>
                </a:extLst>
              </a:tr>
              <a:tr h="370840">
                <a:tc>
                  <a:txBody>
                    <a:bodyPr/>
                    <a:lstStyle/>
                    <a:p>
                      <a:r>
                        <a:rPr lang="en-US" sz="1600" dirty="0"/>
                        <a:t>Block 2</a:t>
                      </a:r>
                      <a:endParaRPr lang="ru-RU" sz="1600" dirty="0"/>
                    </a:p>
                  </a:txBody>
                  <a:tcPr/>
                </a:tc>
                <a:tc>
                  <a:txBody>
                    <a:bodyPr/>
                    <a:lstStyle/>
                    <a:p>
                      <a:r>
                        <a:rPr lang="en-US" sz="1600" dirty="0"/>
                        <a:t>Practice</a:t>
                      </a:r>
                      <a:endParaRPr lang="ru-RU" sz="1600" dirty="0"/>
                    </a:p>
                  </a:txBody>
                  <a:tcPr/>
                </a:tc>
                <a:tc>
                  <a:txBody>
                    <a:bodyPr/>
                    <a:lstStyle/>
                    <a:p>
                      <a:endParaRPr lang="ru-RU" sz="1600"/>
                    </a:p>
                  </a:txBody>
                  <a:tcPr/>
                </a:tc>
                <a:tc>
                  <a:txBody>
                    <a:bodyPr/>
                    <a:lstStyle/>
                    <a:p>
                      <a:endParaRPr lang="ru-RU" sz="1600" dirty="0"/>
                    </a:p>
                  </a:txBody>
                  <a:tcPr/>
                </a:tc>
                <a:tc>
                  <a:txBody>
                    <a:bodyPr/>
                    <a:lstStyle/>
                    <a:p>
                      <a:endParaRPr lang="ru-RU" sz="1600" dirty="0"/>
                    </a:p>
                  </a:txBody>
                  <a:tcPr/>
                </a:tc>
                <a:tc>
                  <a:txBody>
                    <a:bodyPr/>
                    <a:lstStyle/>
                    <a:p>
                      <a:r>
                        <a:rPr lang="en-US" sz="1600" dirty="0"/>
                        <a:t>Min. 9</a:t>
                      </a:r>
                      <a:endParaRPr lang="ru-RU" sz="1600" dirty="0"/>
                    </a:p>
                  </a:txBody>
                  <a:tcPr/>
                </a:tc>
                <a:extLst>
                  <a:ext uri="{0D108BD9-81ED-4DB2-BD59-A6C34878D82A}">
                    <a16:rowId xmlns:a16="http://schemas.microsoft.com/office/drawing/2014/main" val="10008"/>
                  </a:ext>
                </a:extLst>
              </a:tr>
              <a:tr h="370840">
                <a:tc>
                  <a:txBody>
                    <a:bodyPr/>
                    <a:lstStyle/>
                    <a:p>
                      <a:r>
                        <a:rPr lang="en-US" sz="1600" dirty="0"/>
                        <a:t>Block 3</a:t>
                      </a:r>
                      <a:endParaRPr lang="ru-RU" sz="1600" dirty="0"/>
                    </a:p>
                  </a:txBody>
                  <a:tcPr/>
                </a:tc>
                <a:tc>
                  <a:txBody>
                    <a:bodyPr/>
                    <a:lstStyle/>
                    <a:p>
                      <a:r>
                        <a:rPr lang="en-US" sz="1600" dirty="0"/>
                        <a:t>Attestation</a:t>
                      </a:r>
                      <a:endParaRPr lang="ru-RU" sz="1600" dirty="0"/>
                    </a:p>
                  </a:txBody>
                  <a:tcPr/>
                </a:tc>
                <a:tc>
                  <a:txBody>
                    <a:bodyPr/>
                    <a:lstStyle/>
                    <a:p>
                      <a:endParaRPr lang="ru-RU" sz="1600"/>
                    </a:p>
                  </a:txBody>
                  <a:tcPr/>
                </a:tc>
                <a:tc>
                  <a:txBody>
                    <a:bodyPr/>
                    <a:lstStyle/>
                    <a:p>
                      <a:endParaRPr lang="ru-RU" sz="1600" dirty="0"/>
                    </a:p>
                  </a:txBody>
                  <a:tcPr/>
                </a:tc>
                <a:tc>
                  <a:txBody>
                    <a:bodyPr/>
                    <a:lstStyle/>
                    <a:p>
                      <a:endParaRPr lang="ru-RU" sz="1600"/>
                    </a:p>
                  </a:txBody>
                  <a:tcPr/>
                </a:tc>
                <a:tc>
                  <a:txBody>
                    <a:bodyPr/>
                    <a:lstStyle/>
                    <a:p>
                      <a:r>
                        <a:rPr lang="en-US" sz="1600" dirty="0"/>
                        <a:t>6-9</a:t>
                      </a:r>
                      <a:endParaRPr lang="ru-RU" sz="1600" dirty="0"/>
                    </a:p>
                  </a:txBody>
                  <a:tcPr/>
                </a:tc>
                <a:extLst>
                  <a:ext uri="{0D108BD9-81ED-4DB2-BD59-A6C34878D82A}">
                    <a16:rowId xmlns:a16="http://schemas.microsoft.com/office/drawing/2014/main" val="10009"/>
                  </a:ext>
                </a:extLst>
              </a:tr>
              <a:tr h="370840">
                <a:tc gridSpan="5">
                  <a:txBody>
                    <a:bodyPr/>
                    <a:lstStyle/>
                    <a:p>
                      <a:r>
                        <a:rPr lang="en-US" sz="1600" dirty="0"/>
                        <a:t>Total</a:t>
                      </a:r>
                      <a:endParaRPr lang="ru-RU" sz="1600" dirty="0"/>
                    </a:p>
                  </a:txBody>
                  <a:tcPr/>
                </a:tc>
                <a:tc hMerge="1">
                  <a:txBody>
                    <a:bodyPr/>
                    <a:lstStyle/>
                    <a:p>
                      <a:endParaRPr lang="ru-RU" sz="1600" dirty="0"/>
                    </a:p>
                  </a:txBody>
                  <a:tcPr/>
                </a:tc>
                <a:tc hMerge="1">
                  <a:txBody>
                    <a:bodyPr/>
                    <a:lstStyle/>
                    <a:p>
                      <a:endParaRPr lang="ru-RU" sz="1600" dirty="0"/>
                    </a:p>
                  </a:txBody>
                  <a:tcPr/>
                </a:tc>
                <a:tc hMerge="1">
                  <a:txBody>
                    <a:bodyPr/>
                    <a:lstStyle/>
                    <a:p>
                      <a:endParaRPr lang="ru-RU" sz="1600" dirty="0"/>
                    </a:p>
                  </a:txBody>
                  <a:tcPr/>
                </a:tc>
                <a:tc hMerge="1">
                  <a:txBody>
                    <a:bodyPr/>
                    <a:lstStyle/>
                    <a:p>
                      <a:endParaRPr lang="ru-RU" sz="1600" dirty="0"/>
                    </a:p>
                  </a:txBody>
                  <a:tcPr/>
                </a:tc>
                <a:tc>
                  <a:txBody>
                    <a:bodyPr/>
                    <a:lstStyle/>
                    <a:p>
                      <a:r>
                        <a:rPr lang="en-US" sz="1600" dirty="0"/>
                        <a:t>240</a:t>
                      </a:r>
                      <a:endParaRPr lang="ru-RU" sz="1600" dirty="0"/>
                    </a:p>
                  </a:txBody>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0330450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286604"/>
            <a:ext cx="10058400" cy="820302"/>
          </a:xfrm>
        </p:spPr>
        <p:txBody>
          <a:bodyPr>
            <a:normAutofit/>
          </a:bodyPr>
          <a:lstStyle/>
          <a:p>
            <a:pPr algn="ctr"/>
            <a:r>
              <a:rPr lang="en-US" sz="2000" b="1" dirty="0">
                <a:latin typeface="Cambria Math" charset="0"/>
                <a:ea typeface="Cambria Math" charset="0"/>
                <a:cs typeface="Cambria Math" charset="0"/>
              </a:rPr>
              <a:t>Reforming Statistical Education in Russia: Changes in Classifications, Standards, and Programs </a:t>
            </a:r>
            <a:endParaRPr lang="ru-RU" sz="2000" dirty="0"/>
          </a:p>
        </p:txBody>
      </p:sp>
      <p:sp>
        <p:nvSpPr>
          <p:cNvPr id="3" name="Объект 2"/>
          <p:cNvSpPr>
            <a:spLocks noGrp="1"/>
          </p:cNvSpPr>
          <p:nvPr>
            <p:ph idx="1"/>
          </p:nvPr>
        </p:nvSpPr>
        <p:spPr>
          <a:xfrm>
            <a:off x="288757" y="1106906"/>
            <a:ext cx="11634537" cy="4750156"/>
          </a:xfrm>
        </p:spPr>
        <p:txBody>
          <a:bodyPr>
            <a:normAutofit/>
          </a:bodyPr>
          <a:lstStyle/>
          <a:p>
            <a:pPr>
              <a:lnSpc>
                <a:spcPct val="110000"/>
              </a:lnSpc>
            </a:pPr>
            <a:r>
              <a:rPr lang="en-US" sz="2800" b="1" dirty="0">
                <a:latin typeface="Cambria Math" charset="0"/>
                <a:ea typeface="Cambria Math" charset="0"/>
                <a:cs typeface="Cambria Math" charset="0"/>
              </a:rPr>
              <a:t>Educational standard ”Statistics, master level” (Russia)</a:t>
            </a:r>
          </a:p>
          <a:p>
            <a:pPr>
              <a:lnSpc>
                <a:spcPct val="110000"/>
              </a:lnSpc>
            </a:pPr>
            <a:endParaRPr lang="en-US" sz="3300" b="1" dirty="0">
              <a:latin typeface="Cambria Math" charset="0"/>
              <a:ea typeface="Cambria Math" charset="0"/>
              <a:cs typeface="Cambria Math"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56304" y="286603"/>
            <a:ext cx="496369" cy="496369"/>
          </a:xfrm>
          <a:prstGeom prst="rect">
            <a:avLst/>
          </a:prstGeom>
        </p:spPr>
      </p:pic>
      <p:sp>
        <p:nvSpPr>
          <p:cNvPr id="6" name="Нижний колонтитул 5"/>
          <p:cNvSpPr>
            <a:spLocks noGrp="1"/>
          </p:cNvSpPr>
          <p:nvPr>
            <p:ph type="ftr" sz="quarter" idx="11"/>
          </p:nvPr>
        </p:nvSpPr>
        <p:spPr/>
        <p:txBody>
          <a:bodyPr/>
          <a:lstStyle/>
          <a:p>
            <a:r>
              <a:rPr lang="en-US" dirty="0"/>
              <a:t>Rabat 2017</a:t>
            </a:r>
          </a:p>
        </p:txBody>
      </p:sp>
      <p:sp>
        <p:nvSpPr>
          <p:cNvPr id="7" name="Номер слайда 6"/>
          <p:cNvSpPr>
            <a:spLocks noGrp="1"/>
          </p:cNvSpPr>
          <p:nvPr>
            <p:ph type="sldNum" sz="quarter" idx="12"/>
          </p:nvPr>
        </p:nvSpPr>
        <p:spPr/>
        <p:txBody>
          <a:bodyPr/>
          <a:lstStyle/>
          <a:p>
            <a:fld id="{6113E31D-E2AB-40D1-8B51-AFA5AFEF393A}" type="slidenum">
              <a:rPr lang="en-US" smtClean="0"/>
              <a:t>9</a:t>
            </a:fld>
            <a:endParaRPr lang="en-US" dirty="0"/>
          </a:p>
        </p:txBody>
      </p:sp>
      <p:graphicFrame>
        <p:nvGraphicFramePr>
          <p:cNvPr id="5" name="Таблица 4"/>
          <p:cNvGraphicFramePr>
            <a:graphicFrameLocks noGrp="1"/>
          </p:cNvGraphicFramePr>
          <p:nvPr>
            <p:extLst>
              <p:ext uri="{D42A27DB-BD31-4B8C-83A1-F6EECF244321}">
                <p14:modId xmlns:p14="http://schemas.microsoft.com/office/powerpoint/2010/main" val="2038412285"/>
              </p:ext>
            </p:extLst>
          </p:nvPr>
        </p:nvGraphicFramePr>
        <p:xfrm>
          <a:off x="192503" y="1603274"/>
          <a:ext cx="11730790" cy="4669189"/>
        </p:xfrm>
        <a:graphic>
          <a:graphicData uri="http://schemas.openxmlformats.org/drawingml/2006/table">
            <a:tbl>
              <a:tblPr firstRow="1" bandRow="1">
                <a:tableStyleId>{5C22544A-7EE6-4342-B048-85BDC9FD1C3A}</a:tableStyleId>
              </a:tblPr>
              <a:tblGrid>
                <a:gridCol w="794086">
                  <a:extLst>
                    <a:ext uri="{9D8B030D-6E8A-4147-A177-3AD203B41FA5}">
                      <a16:colId xmlns:a16="http://schemas.microsoft.com/office/drawing/2014/main" val="20000"/>
                    </a:ext>
                  </a:extLst>
                </a:gridCol>
                <a:gridCol w="1130969">
                  <a:extLst>
                    <a:ext uri="{9D8B030D-6E8A-4147-A177-3AD203B41FA5}">
                      <a16:colId xmlns:a16="http://schemas.microsoft.com/office/drawing/2014/main" val="20001"/>
                    </a:ext>
                  </a:extLst>
                </a:gridCol>
                <a:gridCol w="1395663">
                  <a:extLst>
                    <a:ext uri="{9D8B030D-6E8A-4147-A177-3AD203B41FA5}">
                      <a16:colId xmlns:a16="http://schemas.microsoft.com/office/drawing/2014/main" val="20002"/>
                    </a:ext>
                  </a:extLst>
                </a:gridCol>
                <a:gridCol w="3465095">
                  <a:extLst>
                    <a:ext uri="{9D8B030D-6E8A-4147-A177-3AD203B41FA5}">
                      <a16:colId xmlns:a16="http://schemas.microsoft.com/office/drawing/2014/main" val="20003"/>
                    </a:ext>
                  </a:extLst>
                </a:gridCol>
                <a:gridCol w="3862137">
                  <a:extLst>
                    <a:ext uri="{9D8B030D-6E8A-4147-A177-3AD203B41FA5}">
                      <a16:colId xmlns:a16="http://schemas.microsoft.com/office/drawing/2014/main" val="20004"/>
                    </a:ext>
                  </a:extLst>
                </a:gridCol>
                <a:gridCol w="1082840">
                  <a:extLst>
                    <a:ext uri="{9D8B030D-6E8A-4147-A177-3AD203B41FA5}">
                      <a16:colId xmlns:a16="http://schemas.microsoft.com/office/drawing/2014/main" val="20005"/>
                    </a:ext>
                  </a:extLst>
                </a:gridCol>
              </a:tblGrid>
              <a:tr h="370840">
                <a:tc rowSpan="2" gridSpan="2">
                  <a:txBody>
                    <a:bodyPr/>
                    <a:lstStyle/>
                    <a:p>
                      <a:pPr algn="ctr"/>
                      <a:r>
                        <a:rPr lang="en-US" sz="1600" dirty="0"/>
                        <a:t>Structure</a:t>
                      </a:r>
                      <a:endParaRPr lang="ru-RU" sz="1600" dirty="0"/>
                    </a:p>
                  </a:txBody>
                  <a:tcPr/>
                </a:tc>
                <a:tc rowSpan="2" hMerge="1">
                  <a:txBody>
                    <a:bodyPr/>
                    <a:lstStyle/>
                    <a:p>
                      <a:endParaRPr lang="ru-RU" dirty="0"/>
                    </a:p>
                  </a:txBody>
                  <a:tcPr/>
                </a:tc>
                <a:tc gridSpan="2">
                  <a:txBody>
                    <a:bodyPr/>
                    <a:lstStyle/>
                    <a:p>
                      <a:pPr algn="ctr"/>
                      <a:r>
                        <a:rPr lang="en-US" sz="1600" dirty="0"/>
                        <a:t>Competencies</a:t>
                      </a:r>
                      <a:endParaRPr lang="ru-RU" sz="1600" dirty="0"/>
                    </a:p>
                  </a:txBody>
                  <a:tcPr/>
                </a:tc>
                <a:tc hMerge="1">
                  <a:txBody>
                    <a:bodyPr/>
                    <a:lstStyle/>
                    <a:p>
                      <a:endParaRPr lang="ru-RU" dirty="0"/>
                    </a:p>
                  </a:txBody>
                  <a:tcPr/>
                </a:tc>
                <a:tc>
                  <a:txBody>
                    <a:bodyPr/>
                    <a:lstStyle/>
                    <a:p>
                      <a:pPr algn="ctr"/>
                      <a:r>
                        <a:rPr lang="en-US" sz="1600" dirty="0" err="1"/>
                        <a:t>Discipines</a:t>
                      </a:r>
                      <a:endParaRPr lang="ru-RU" sz="1600" dirty="0"/>
                    </a:p>
                  </a:txBody>
                  <a:tcPr/>
                </a:tc>
                <a:tc rowSpan="2">
                  <a:txBody>
                    <a:bodyPr/>
                    <a:lstStyle/>
                    <a:p>
                      <a:pPr algn="ctr"/>
                      <a:r>
                        <a:rPr lang="en-US" sz="1600" dirty="0"/>
                        <a:t>Points</a:t>
                      </a:r>
                      <a:endParaRPr lang="ru-RU" sz="1600" dirty="0"/>
                    </a:p>
                  </a:txBody>
                  <a:tcPr/>
                </a:tc>
                <a:extLst>
                  <a:ext uri="{0D108BD9-81ED-4DB2-BD59-A6C34878D82A}">
                    <a16:rowId xmlns:a16="http://schemas.microsoft.com/office/drawing/2014/main" val="10000"/>
                  </a:ext>
                </a:extLst>
              </a:tr>
              <a:tr h="335949">
                <a:tc gridSpan="2" vMerge="1">
                  <a:txBody>
                    <a:bodyPr/>
                    <a:lstStyle/>
                    <a:p>
                      <a:endParaRPr lang="ru-RU" dirty="0"/>
                    </a:p>
                  </a:txBody>
                  <a:tcPr/>
                </a:tc>
                <a:tc hMerge="1" vMerge="1">
                  <a:txBody>
                    <a:bodyPr/>
                    <a:lstStyle/>
                    <a:p>
                      <a:endParaRPr lang="ru-RU" dirty="0"/>
                    </a:p>
                  </a:txBody>
                  <a:tcPr/>
                </a:tc>
                <a:tc>
                  <a:txBody>
                    <a:bodyPr/>
                    <a:lstStyle/>
                    <a:p>
                      <a:r>
                        <a:rPr lang="en-US" sz="1600" dirty="0"/>
                        <a:t>Type</a:t>
                      </a:r>
                      <a:endParaRPr lang="ru-RU" sz="1600" dirty="0"/>
                    </a:p>
                  </a:txBody>
                  <a:tcPr/>
                </a:tc>
                <a:tc>
                  <a:txBody>
                    <a:bodyPr/>
                    <a:lstStyle/>
                    <a:p>
                      <a:r>
                        <a:rPr lang="en-US" sz="1600" dirty="0"/>
                        <a:t>Description</a:t>
                      </a:r>
                      <a:endParaRPr lang="ru-RU" sz="1600" dirty="0"/>
                    </a:p>
                  </a:txBody>
                  <a:tcPr/>
                </a:tc>
                <a:tc>
                  <a:txBody>
                    <a:bodyPr/>
                    <a:lstStyle/>
                    <a:p>
                      <a:endParaRPr lang="ru-RU" sz="1600" dirty="0"/>
                    </a:p>
                  </a:txBody>
                  <a:tcPr/>
                </a:tc>
                <a:tc vMerge="1">
                  <a:txBody>
                    <a:bodyPr/>
                    <a:lstStyle/>
                    <a:p>
                      <a:endParaRPr lang="ru-RU" sz="1600" dirty="0"/>
                    </a:p>
                  </a:txBody>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Block 1</a:t>
                      </a:r>
                      <a:endParaRPr lang="ru-RU" sz="1600" dirty="0"/>
                    </a:p>
                    <a:p>
                      <a:endParaRPr lang="ru-RU"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Modules </a:t>
                      </a:r>
                      <a:endParaRPr lang="ru-RU" sz="1600" dirty="0"/>
                    </a:p>
                    <a:p>
                      <a:endParaRPr lang="ru-RU" sz="1600" dirty="0"/>
                    </a:p>
                  </a:txBody>
                  <a:tcPr/>
                </a:tc>
                <a:tc>
                  <a:txBody>
                    <a:bodyPr/>
                    <a:lstStyle/>
                    <a:p>
                      <a:r>
                        <a:rPr lang="en-US" sz="1600" dirty="0"/>
                        <a:t>Universal</a:t>
                      </a:r>
                      <a:endParaRPr lang="ru-RU" sz="1600" dirty="0"/>
                    </a:p>
                  </a:txBody>
                  <a:tcPr/>
                </a:tc>
                <a:tc>
                  <a:txBody>
                    <a:bodyPr/>
                    <a:lstStyle/>
                    <a:p>
                      <a:r>
                        <a:rPr lang="en-US" sz="1600" baseline="0" dirty="0"/>
                        <a:t>Communication, sports, management and leadership, tolerance, etc.</a:t>
                      </a:r>
                      <a:endParaRPr lang="ru-RU" sz="1600" dirty="0"/>
                    </a:p>
                  </a:txBody>
                  <a:tcPr/>
                </a:tc>
                <a:tc>
                  <a:txBody>
                    <a:bodyPr/>
                    <a:lstStyle/>
                    <a:p>
                      <a:r>
                        <a:rPr lang="en-US" sz="1600" dirty="0"/>
                        <a:t>Obligatory: foreign languets, sports</a:t>
                      </a:r>
                    </a:p>
                    <a:p>
                      <a:r>
                        <a:rPr lang="en-US" sz="1600" dirty="0"/>
                        <a:t>By</a:t>
                      </a:r>
                      <a:r>
                        <a:rPr lang="en-US" sz="1600" baseline="0" dirty="0"/>
                        <a:t> choice: philosophy, history, etc.</a:t>
                      </a:r>
                      <a:endParaRPr lang="ru-RU" sz="1600" dirty="0"/>
                    </a:p>
                  </a:txBody>
                  <a:tcPr/>
                </a:tc>
                <a:tc rowSpan="6">
                  <a:txBody>
                    <a:bodyPr/>
                    <a:lstStyle/>
                    <a:p>
                      <a:r>
                        <a:rPr lang="en-US" sz="1600" dirty="0"/>
                        <a:t>Min. 51</a:t>
                      </a:r>
                      <a:endParaRPr lang="ru-RU" sz="1600" dirty="0"/>
                    </a:p>
                  </a:txBody>
                  <a:tcPr/>
                </a:tc>
                <a:extLst>
                  <a:ext uri="{0D108BD9-81ED-4DB2-BD59-A6C34878D82A}">
                    <a16:rowId xmlns:a16="http://schemas.microsoft.com/office/drawing/2014/main" val="10002"/>
                  </a:ext>
                </a:extLst>
              </a:tr>
              <a:tr h="370840">
                <a:tc>
                  <a:txBody>
                    <a:bodyPr/>
                    <a:lstStyle/>
                    <a:p>
                      <a:endParaRPr lang="ru-RU" sz="1600"/>
                    </a:p>
                  </a:txBody>
                  <a:tcPr/>
                </a:tc>
                <a:tc>
                  <a:txBody>
                    <a:bodyPr/>
                    <a:lstStyle/>
                    <a:p>
                      <a:endParaRPr lang="ru-RU" sz="1600"/>
                    </a:p>
                  </a:txBody>
                  <a:tcPr/>
                </a:tc>
                <a:tc>
                  <a:txBody>
                    <a:bodyPr/>
                    <a:lstStyle/>
                    <a:p>
                      <a:r>
                        <a:rPr lang="en-US" sz="1600" dirty="0"/>
                        <a:t>General professional</a:t>
                      </a:r>
                      <a:endParaRPr lang="ru-RU" sz="1600" dirty="0"/>
                    </a:p>
                  </a:txBody>
                  <a:tcPr/>
                </a:tc>
                <a:tc>
                  <a:txBody>
                    <a:bodyPr/>
                    <a:lstStyle/>
                    <a:p>
                      <a:r>
                        <a:rPr lang="en-US" sz="1600" dirty="0"/>
                        <a:t>Research</a:t>
                      </a:r>
                      <a:endParaRPr lang="ru-RU" sz="1600" dirty="0"/>
                    </a:p>
                  </a:txBody>
                  <a:tcPr/>
                </a:tc>
                <a:tc>
                  <a:txBody>
                    <a:bodyPr/>
                    <a:lstStyle/>
                    <a:p>
                      <a:r>
                        <a:rPr lang="en-US" sz="1600" dirty="0"/>
                        <a:t>By university’s choice:</a:t>
                      </a:r>
                      <a:r>
                        <a:rPr lang="en-US" sz="1600" baseline="0" dirty="0"/>
                        <a:t> adv. math. Statistics, specific statistical methodology</a:t>
                      </a:r>
                      <a:endParaRPr lang="ru-RU" sz="1600" dirty="0"/>
                    </a:p>
                  </a:txBody>
                  <a:tcPr/>
                </a:tc>
                <a:tc vMerge="1">
                  <a:txBody>
                    <a:bodyPr/>
                    <a:lstStyle/>
                    <a:p>
                      <a:endParaRPr lang="ru-RU" sz="1600" dirty="0"/>
                    </a:p>
                  </a:txBody>
                  <a:tcPr/>
                </a:tc>
                <a:extLst>
                  <a:ext uri="{0D108BD9-81ED-4DB2-BD59-A6C34878D82A}">
                    <a16:rowId xmlns:a16="http://schemas.microsoft.com/office/drawing/2014/main" val="10003"/>
                  </a:ext>
                </a:extLst>
              </a:tr>
              <a:tr h="370840">
                <a:tc>
                  <a:txBody>
                    <a:bodyPr/>
                    <a:lstStyle/>
                    <a:p>
                      <a:endParaRPr lang="ru-RU" sz="1600"/>
                    </a:p>
                  </a:txBody>
                  <a:tcPr/>
                </a:tc>
                <a:tc>
                  <a:txBody>
                    <a:bodyPr/>
                    <a:lstStyle/>
                    <a:p>
                      <a:endParaRPr lang="ru-RU" sz="1600"/>
                    </a:p>
                  </a:txBody>
                  <a:tcPr/>
                </a:tc>
                <a:tc>
                  <a:txBody>
                    <a:bodyPr/>
                    <a:lstStyle/>
                    <a:p>
                      <a:endParaRPr lang="ru-RU"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Data analysis</a:t>
                      </a:r>
                      <a:endParaRPr lang="ru-RU"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By university’s choice:</a:t>
                      </a:r>
                      <a:r>
                        <a:rPr lang="en-US" sz="1600" baseline="0" dirty="0"/>
                        <a:t> </a:t>
                      </a:r>
                      <a:r>
                        <a:rPr lang="en-US" sz="1600" baseline="0" dirty="0" err="1"/>
                        <a:t>st.</a:t>
                      </a:r>
                      <a:r>
                        <a:rPr lang="en-US" sz="1600" baseline="0" dirty="0"/>
                        <a:t> </a:t>
                      </a:r>
                      <a:r>
                        <a:rPr lang="en-US" sz="1600" dirty="0"/>
                        <a:t>software, etc.</a:t>
                      </a:r>
                      <a:endParaRPr lang="ru-RU" sz="1600" dirty="0"/>
                    </a:p>
                  </a:txBody>
                  <a:tcPr/>
                </a:tc>
                <a:tc vMerge="1">
                  <a:txBody>
                    <a:bodyPr/>
                    <a:lstStyle/>
                    <a:p>
                      <a:endParaRPr lang="ru-RU" sz="1600" dirty="0"/>
                    </a:p>
                  </a:txBody>
                  <a:tcPr/>
                </a:tc>
                <a:extLst>
                  <a:ext uri="{0D108BD9-81ED-4DB2-BD59-A6C34878D82A}">
                    <a16:rowId xmlns:a16="http://schemas.microsoft.com/office/drawing/2014/main" val="10004"/>
                  </a:ext>
                </a:extLst>
              </a:tr>
              <a:tr h="370840">
                <a:tc>
                  <a:txBody>
                    <a:bodyPr/>
                    <a:lstStyle/>
                    <a:p>
                      <a:endParaRPr lang="ru-RU" sz="1600"/>
                    </a:p>
                  </a:txBody>
                  <a:tcPr/>
                </a:tc>
                <a:tc>
                  <a:txBody>
                    <a:bodyPr/>
                    <a:lstStyle/>
                    <a:p>
                      <a:endParaRPr lang="ru-RU" sz="1600" dirty="0"/>
                    </a:p>
                  </a:txBody>
                  <a:tcPr/>
                </a:tc>
                <a:tc>
                  <a:txBody>
                    <a:bodyPr/>
                    <a:lstStyle/>
                    <a:p>
                      <a:endParaRPr lang="ru-RU" sz="1600"/>
                    </a:p>
                  </a:txBody>
                  <a:tcPr/>
                </a:tc>
                <a:tc>
                  <a:txBody>
                    <a:bodyPr/>
                    <a:lstStyle/>
                    <a:p>
                      <a:r>
                        <a:rPr lang="en-US" sz="1600" dirty="0"/>
                        <a:t>Statistical management</a:t>
                      </a:r>
                      <a:endParaRPr lang="ru-RU" sz="1600" dirty="0"/>
                    </a:p>
                  </a:txBody>
                  <a:tcPr/>
                </a:tc>
                <a:tc>
                  <a:txBody>
                    <a:bodyPr/>
                    <a:lstStyle/>
                    <a:p>
                      <a:r>
                        <a:rPr lang="en-US" sz="1600" dirty="0"/>
                        <a:t>By university’s choice:</a:t>
                      </a:r>
                      <a:r>
                        <a:rPr lang="en-US" sz="1600" baseline="0" dirty="0"/>
                        <a:t> </a:t>
                      </a:r>
                      <a:r>
                        <a:rPr lang="en-US" sz="1600" baseline="0" dirty="0" err="1"/>
                        <a:t>st.</a:t>
                      </a:r>
                      <a:r>
                        <a:rPr lang="en-US" sz="1600" baseline="0" dirty="0"/>
                        <a:t> legislation, etc.</a:t>
                      </a:r>
                      <a:endParaRPr lang="ru-RU" sz="1600" dirty="0"/>
                    </a:p>
                  </a:txBody>
                  <a:tcPr/>
                </a:tc>
                <a:tc vMerge="1">
                  <a:txBody>
                    <a:bodyPr/>
                    <a:lstStyle/>
                    <a:p>
                      <a:endParaRPr lang="ru-RU" sz="1600" dirty="0"/>
                    </a:p>
                  </a:txBody>
                  <a:tcPr/>
                </a:tc>
                <a:extLst>
                  <a:ext uri="{0D108BD9-81ED-4DB2-BD59-A6C34878D82A}">
                    <a16:rowId xmlns:a16="http://schemas.microsoft.com/office/drawing/2014/main" val="10005"/>
                  </a:ext>
                </a:extLst>
              </a:tr>
              <a:tr h="370840">
                <a:tc>
                  <a:txBody>
                    <a:bodyPr/>
                    <a:lstStyle/>
                    <a:p>
                      <a:endParaRPr lang="ru-RU" sz="1600"/>
                    </a:p>
                  </a:txBody>
                  <a:tcPr/>
                </a:tc>
                <a:tc>
                  <a:txBody>
                    <a:bodyPr/>
                    <a:lstStyle/>
                    <a:p>
                      <a:endParaRPr lang="ru-RU" sz="1600" dirty="0"/>
                    </a:p>
                  </a:txBody>
                  <a:tcPr/>
                </a:tc>
                <a:tc>
                  <a:txBody>
                    <a:bodyPr/>
                    <a:lstStyle/>
                    <a:p>
                      <a:endParaRPr lang="ru-RU" sz="1600"/>
                    </a:p>
                  </a:txBody>
                  <a:tcPr/>
                </a:tc>
                <a:tc>
                  <a:txBody>
                    <a:bodyPr/>
                    <a:lstStyle/>
                    <a:p>
                      <a:r>
                        <a:rPr lang="en-US" sz="1600" dirty="0"/>
                        <a:t>Others (by university’s choice)</a:t>
                      </a:r>
                      <a:endParaRPr lang="ru-RU" sz="1600" dirty="0"/>
                    </a:p>
                  </a:txBody>
                  <a:tcPr/>
                </a:tc>
                <a:tc>
                  <a:txBody>
                    <a:bodyPr/>
                    <a:lstStyle/>
                    <a:p>
                      <a:r>
                        <a:rPr lang="en-US" sz="1600" dirty="0"/>
                        <a:t>Adv. mathematic, IT </a:t>
                      </a:r>
                      <a:endParaRPr lang="ru-RU" sz="1600" dirty="0"/>
                    </a:p>
                  </a:txBody>
                  <a:tcPr/>
                </a:tc>
                <a:tc vMerge="1">
                  <a:txBody>
                    <a:bodyPr/>
                    <a:lstStyle/>
                    <a:p>
                      <a:endParaRPr lang="ru-RU" sz="1600" dirty="0"/>
                    </a:p>
                  </a:txBody>
                  <a:tcPr/>
                </a:tc>
                <a:extLst>
                  <a:ext uri="{0D108BD9-81ED-4DB2-BD59-A6C34878D82A}">
                    <a16:rowId xmlns:a16="http://schemas.microsoft.com/office/drawing/2014/main" val="10006"/>
                  </a:ext>
                </a:extLst>
              </a:tr>
              <a:tr h="370840">
                <a:tc>
                  <a:txBody>
                    <a:bodyPr/>
                    <a:lstStyle/>
                    <a:p>
                      <a:endParaRPr lang="ru-RU" sz="1600"/>
                    </a:p>
                  </a:txBody>
                  <a:tcPr/>
                </a:tc>
                <a:tc>
                  <a:txBody>
                    <a:bodyPr/>
                    <a:lstStyle/>
                    <a:p>
                      <a:endParaRPr lang="ru-RU" sz="1600"/>
                    </a:p>
                  </a:txBody>
                  <a:tcPr/>
                </a:tc>
                <a:tc>
                  <a:txBody>
                    <a:bodyPr/>
                    <a:lstStyle/>
                    <a:p>
                      <a:r>
                        <a:rPr lang="en-US" sz="1600" dirty="0"/>
                        <a:t>Specific professional</a:t>
                      </a:r>
                      <a:endParaRPr lang="ru-RU" sz="1600" dirty="0"/>
                    </a:p>
                  </a:txBody>
                  <a:tcPr/>
                </a:tc>
                <a:tc>
                  <a:txBody>
                    <a:bodyPr/>
                    <a:lstStyle/>
                    <a:p>
                      <a:r>
                        <a:rPr lang="en-US" sz="1600" dirty="0"/>
                        <a:t>By university’s choice</a:t>
                      </a:r>
                      <a:endParaRPr lang="ru-RU" sz="1600" dirty="0"/>
                    </a:p>
                  </a:txBody>
                  <a:tcPr/>
                </a:tc>
                <a:tc>
                  <a:txBody>
                    <a:bodyPr/>
                    <a:lstStyle/>
                    <a:p>
                      <a:r>
                        <a:rPr lang="en-US" sz="1600" dirty="0"/>
                        <a:t>Specific knowledge</a:t>
                      </a:r>
                      <a:r>
                        <a:rPr lang="en-US" sz="1600" baseline="0" dirty="0"/>
                        <a:t> in concrete field, specific classifications, techniques, etc.</a:t>
                      </a:r>
                      <a:endParaRPr lang="ru-RU" sz="1600" dirty="0"/>
                    </a:p>
                  </a:txBody>
                  <a:tcPr/>
                </a:tc>
                <a:tc vMerge="1">
                  <a:txBody>
                    <a:bodyPr/>
                    <a:lstStyle/>
                    <a:p>
                      <a:endParaRPr lang="ru-RU" sz="1600" dirty="0"/>
                    </a:p>
                  </a:txBody>
                  <a:tcPr/>
                </a:tc>
                <a:extLst>
                  <a:ext uri="{0D108BD9-81ED-4DB2-BD59-A6C34878D82A}">
                    <a16:rowId xmlns:a16="http://schemas.microsoft.com/office/drawing/2014/main" val="10007"/>
                  </a:ext>
                </a:extLst>
              </a:tr>
              <a:tr h="370840">
                <a:tc>
                  <a:txBody>
                    <a:bodyPr/>
                    <a:lstStyle/>
                    <a:p>
                      <a:r>
                        <a:rPr lang="en-US" sz="1600" dirty="0"/>
                        <a:t>Block 2</a:t>
                      </a:r>
                      <a:endParaRPr lang="ru-RU" sz="1600" dirty="0"/>
                    </a:p>
                  </a:txBody>
                  <a:tcPr/>
                </a:tc>
                <a:tc>
                  <a:txBody>
                    <a:bodyPr/>
                    <a:lstStyle/>
                    <a:p>
                      <a:r>
                        <a:rPr lang="en-US" sz="1600" dirty="0"/>
                        <a:t>Practice</a:t>
                      </a:r>
                      <a:endParaRPr lang="ru-RU" sz="1600" dirty="0"/>
                    </a:p>
                  </a:txBody>
                  <a:tcPr/>
                </a:tc>
                <a:tc>
                  <a:txBody>
                    <a:bodyPr/>
                    <a:lstStyle/>
                    <a:p>
                      <a:endParaRPr lang="ru-RU" sz="1600"/>
                    </a:p>
                  </a:txBody>
                  <a:tcPr/>
                </a:tc>
                <a:tc>
                  <a:txBody>
                    <a:bodyPr/>
                    <a:lstStyle/>
                    <a:p>
                      <a:endParaRPr lang="ru-RU" sz="1600" dirty="0"/>
                    </a:p>
                  </a:txBody>
                  <a:tcPr/>
                </a:tc>
                <a:tc>
                  <a:txBody>
                    <a:bodyPr/>
                    <a:lstStyle/>
                    <a:p>
                      <a:endParaRPr lang="ru-RU" sz="1600" dirty="0"/>
                    </a:p>
                  </a:txBody>
                  <a:tcPr/>
                </a:tc>
                <a:tc>
                  <a:txBody>
                    <a:bodyPr/>
                    <a:lstStyle/>
                    <a:p>
                      <a:r>
                        <a:rPr lang="en-US" sz="1600" dirty="0"/>
                        <a:t>Min. 6-9</a:t>
                      </a:r>
                      <a:endParaRPr lang="ru-RU" sz="1600" dirty="0"/>
                    </a:p>
                  </a:txBody>
                  <a:tcPr/>
                </a:tc>
                <a:extLst>
                  <a:ext uri="{0D108BD9-81ED-4DB2-BD59-A6C34878D82A}">
                    <a16:rowId xmlns:a16="http://schemas.microsoft.com/office/drawing/2014/main" val="10008"/>
                  </a:ext>
                </a:extLst>
              </a:tr>
              <a:tr h="370840">
                <a:tc>
                  <a:txBody>
                    <a:bodyPr/>
                    <a:lstStyle/>
                    <a:p>
                      <a:r>
                        <a:rPr lang="en-US" sz="1600" dirty="0"/>
                        <a:t>Block 3</a:t>
                      </a:r>
                      <a:endParaRPr lang="ru-RU" sz="1600" dirty="0"/>
                    </a:p>
                  </a:txBody>
                  <a:tcPr/>
                </a:tc>
                <a:tc>
                  <a:txBody>
                    <a:bodyPr/>
                    <a:lstStyle/>
                    <a:p>
                      <a:r>
                        <a:rPr lang="en-US" sz="1600" dirty="0"/>
                        <a:t>Attestation</a:t>
                      </a:r>
                      <a:endParaRPr lang="ru-RU" sz="1600" dirty="0"/>
                    </a:p>
                  </a:txBody>
                  <a:tcPr/>
                </a:tc>
                <a:tc>
                  <a:txBody>
                    <a:bodyPr/>
                    <a:lstStyle/>
                    <a:p>
                      <a:endParaRPr lang="ru-RU" sz="1600"/>
                    </a:p>
                  </a:txBody>
                  <a:tcPr/>
                </a:tc>
                <a:tc>
                  <a:txBody>
                    <a:bodyPr/>
                    <a:lstStyle/>
                    <a:p>
                      <a:endParaRPr lang="ru-RU" sz="1600" dirty="0"/>
                    </a:p>
                  </a:txBody>
                  <a:tcPr/>
                </a:tc>
                <a:tc>
                  <a:txBody>
                    <a:bodyPr/>
                    <a:lstStyle/>
                    <a:p>
                      <a:endParaRPr lang="ru-RU" sz="1600"/>
                    </a:p>
                  </a:txBody>
                  <a:tcPr/>
                </a:tc>
                <a:tc>
                  <a:txBody>
                    <a:bodyPr/>
                    <a:lstStyle/>
                    <a:p>
                      <a:r>
                        <a:rPr lang="en-US" sz="1600" dirty="0"/>
                        <a:t>6-9</a:t>
                      </a:r>
                      <a:endParaRPr lang="ru-RU" sz="1600" dirty="0"/>
                    </a:p>
                  </a:txBody>
                  <a:tcPr/>
                </a:tc>
                <a:extLst>
                  <a:ext uri="{0D108BD9-81ED-4DB2-BD59-A6C34878D82A}">
                    <a16:rowId xmlns:a16="http://schemas.microsoft.com/office/drawing/2014/main" val="10009"/>
                  </a:ext>
                </a:extLst>
              </a:tr>
              <a:tr h="370840">
                <a:tc gridSpan="5">
                  <a:txBody>
                    <a:bodyPr/>
                    <a:lstStyle/>
                    <a:p>
                      <a:r>
                        <a:rPr lang="en-US" sz="1600" dirty="0"/>
                        <a:t>Total</a:t>
                      </a:r>
                      <a:endParaRPr lang="ru-RU" sz="1600" dirty="0"/>
                    </a:p>
                  </a:txBody>
                  <a:tcPr/>
                </a:tc>
                <a:tc hMerge="1">
                  <a:txBody>
                    <a:bodyPr/>
                    <a:lstStyle/>
                    <a:p>
                      <a:endParaRPr lang="ru-RU" sz="1600" dirty="0"/>
                    </a:p>
                  </a:txBody>
                  <a:tcPr/>
                </a:tc>
                <a:tc hMerge="1">
                  <a:txBody>
                    <a:bodyPr/>
                    <a:lstStyle/>
                    <a:p>
                      <a:endParaRPr lang="ru-RU" sz="1600" dirty="0"/>
                    </a:p>
                  </a:txBody>
                  <a:tcPr/>
                </a:tc>
                <a:tc hMerge="1">
                  <a:txBody>
                    <a:bodyPr/>
                    <a:lstStyle/>
                    <a:p>
                      <a:endParaRPr lang="ru-RU" sz="1600" dirty="0"/>
                    </a:p>
                  </a:txBody>
                  <a:tcPr/>
                </a:tc>
                <a:tc hMerge="1">
                  <a:txBody>
                    <a:bodyPr/>
                    <a:lstStyle/>
                    <a:p>
                      <a:endParaRPr lang="ru-RU" sz="1600" dirty="0"/>
                    </a:p>
                  </a:txBody>
                  <a:tcPr/>
                </a:tc>
                <a:tc>
                  <a:txBody>
                    <a:bodyPr/>
                    <a:lstStyle/>
                    <a:p>
                      <a:r>
                        <a:rPr lang="en-US" sz="1600" dirty="0"/>
                        <a:t>120</a:t>
                      </a:r>
                      <a:endParaRPr lang="ru-RU" sz="1600" dirty="0"/>
                    </a:p>
                  </a:txBody>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840772298"/>
      </p:ext>
    </p:extLst>
  </p:cSld>
  <p:clrMapOvr>
    <a:masterClrMapping/>
  </p:clrMapOvr>
</p:sld>
</file>

<file path=ppt/theme/theme1.xml><?xml version="1.0" encoding="utf-8"?>
<a:theme xmlns:a="http://schemas.openxmlformats.org/drawingml/2006/main" name="Ретроспектива">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Ретроспектива</Template>
  <TotalTime>1274</TotalTime>
  <Words>794</Words>
  <Application>Microsoft Office PowerPoint</Application>
  <PresentationFormat>Широкоэкранный</PresentationFormat>
  <Paragraphs>181</Paragraphs>
  <Slides>10</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10</vt:i4>
      </vt:variant>
    </vt:vector>
  </HeadingPairs>
  <TitlesOfParts>
    <vt:vector size="16" baseType="lpstr">
      <vt:lpstr>Arial</vt:lpstr>
      <vt:lpstr>Calibri</vt:lpstr>
      <vt:lpstr>Calibri Light</vt:lpstr>
      <vt:lpstr>Cambria Math</vt:lpstr>
      <vt:lpstr>Mangal</vt:lpstr>
      <vt:lpstr>Ретроспектива</vt:lpstr>
      <vt:lpstr>IASE Satellite to 2017 World Statistics Congress</vt:lpstr>
      <vt:lpstr>Reforming Statistical Education in Russia: Changes in Classifications, Standards, and Programs </vt:lpstr>
      <vt:lpstr>Reforming Statistical Education in Russia: Changes in Classifications, Standards, and Programs </vt:lpstr>
      <vt:lpstr>Reforming Statistical Education in Russia: Changes in Classifications, Standards, and Programs </vt:lpstr>
      <vt:lpstr>Reforming Statistical Education in Russia: Changes in Classifications, Standards, and Programs </vt:lpstr>
      <vt:lpstr>Reforming Statistical Education in Russia: Changes in Classifications, Standards, and Programs </vt:lpstr>
      <vt:lpstr>Reforming Statistical Education in Russia: Changes in Classifications, Standards, and Programs </vt:lpstr>
      <vt:lpstr>Reforming Statistical Education in Russia: Changes in Classifications, Standards, and Programs </vt:lpstr>
      <vt:lpstr>Reforming Statistical Education in Russia: Changes in Classifications, Standards, and Programs </vt:lpstr>
      <vt:lpstr>Reforming Statistical Education in Russia: Changes in Classifications, Standards, and Programs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IASE Satellite to 2017 World Statistics Congress</dc:title>
  <dc:creator>alexey ponomarenko</dc:creator>
  <cp:lastModifiedBy>alexey ponomarenko</cp:lastModifiedBy>
  <cp:revision>36</cp:revision>
  <dcterms:created xsi:type="dcterms:W3CDTF">2017-07-12T10:01:02Z</dcterms:created>
  <dcterms:modified xsi:type="dcterms:W3CDTF">2017-08-07T07:37:42Z</dcterms:modified>
</cp:coreProperties>
</file>