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2" autoAdjust="0"/>
  </p:normalViewPr>
  <p:slideViewPr>
    <p:cSldViewPr snapToGrid="0">
      <p:cViewPr varScale="1">
        <p:scale>
          <a:sx n="111" d="100"/>
          <a:sy n="111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B450F-840F-4EFB-BDE9-4CF3DB938F1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8A8FD740-52C0-4D73-AED0-41DBEA5076B2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1400" dirty="0"/>
        </a:p>
      </dgm:t>
    </dgm:pt>
    <dgm:pt modelId="{8171915F-27DF-44CB-9EDE-2D4694BED4F5}" type="parTrans" cxnId="{7E1D828B-8209-4E41-AF3B-E3674B36481B}">
      <dgm:prSet/>
      <dgm:spPr/>
      <dgm:t>
        <a:bodyPr/>
        <a:lstStyle/>
        <a:p>
          <a:endParaRPr lang="ru-RU" sz="2000"/>
        </a:p>
      </dgm:t>
    </dgm:pt>
    <dgm:pt modelId="{988F820C-3288-4C3A-8040-0588BB5733D4}" type="sibTrans" cxnId="{7E1D828B-8209-4E41-AF3B-E3674B36481B}">
      <dgm:prSet custT="1"/>
      <dgm:spPr/>
      <dgm:t>
        <a:bodyPr/>
        <a:lstStyle/>
        <a:p>
          <a:endParaRPr lang="ru-RU" sz="1400" dirty="0"/>
        </a:p>
      </dgm:t>
    </dgm:pt>
    <dgm:pt modelId="{21F3FB52-15DE-45CA-8C7D-14C63CB7EF0B}">
      <dgm:prSet phldrT="[Текст]" custT="1"/>
      <dgm:spPr/>
      <dgm:t>
        <a:bodyPr/>
        <a:lstStyle/>
        <a:p>
          <a:endParaRPr lang="ru-RU" sz="1400" dirty="0"/>
        </a:p>
      </dgm:t>
    </dgm:pt>
    <dgm:pt modelId="{3B502C70-E66F-457A-BBF2-C8126588330C}" type="parTrans" cxnId="{29BB263F-1F2F-40F2-BCDA-1C2BB1412894}">
      <dgm:prSet/>
      <dgm:spPr/>
      <dgm:t>
        <a:bodyPr/>
        <a:lstStyle/>
        <a:p>
          <a:endParaRPr lang="ru-RU" sz="2000"/>
        </a:p>
      </dgm:t>
    </dgm:pt>
    <dgm:pt modelId="{7C5DAD4E-00DC-4EA6-9730-84CF083BF314}" type="sibTrans" cxnId="{29BB263F-1F2F-40F2-BCDA-1C2BB1412894}">
      <dgm:prSet custT="1"/>
      <dgm:spPr/>
      <dgm:t>
        <a:bodyPr/>
        <a:lstStyle/>
        <a:p>
          <a:pPr>
            <a:spcAft>
              <a:spcPts val="0"/>
            </a:spcAft>
          </a:pPr>
          <a:endParaRPr lang="ru-RU" sz="1400" dirty="0"/>
        </a:p>
      </dgm:t>
    </dgm:pt>
    <dgm:pt modelId="{A3B12B68-9F42-4CD9-9106-72B6F6A4248B}">
      <dgm:prSet phldrT="[Текст]" custT="1"/>
      <dgm:spPr/>
      <dgm:t>
        <a:bodyPr/>
        <a:lstStyle/>
        <a:p>
          <a:endParaRPr lang="ru-RU" sz="1400" dirty="0"/>
        </a:p>
      </dgm:t>
    </dgm:pt>
    <dgm:pt modelId="{3FFD752A-3978-4971-BD4E-94ACC0C0B07C}" type="parTrans" cxnId="{38402567-24C6-488B-9C72-42FA01A51F81}">
      <dgm:prSet/>
      <dgm:spPr/>
      <dgm:t>
        <a:bodyPr/>
        <a:lstStyle/>
        <a:p>
          <a:endParaRPr lang="ru-RU" sz="2000"/>
        </a:p>
      </dgm:t>
    </dgm:pt>
    <dgm:pt modelId="{EFEB245E-A996-4564-B7E6-AE9B577DF92D}" type="sibTrans" cxnId="{38402567-24C6-488B-9C72-42FA01A51F81}">
      <dgm:prSet custT="1"/>
      <dgm:spPr/>
      <dgm:t>
        <a:bodyPr/>
        <a:lstStyle/>
        <a:p>
          <a:endParaRPr lang="ru-RU" sz="1200" dirty="0"/>
        </a:p>
      </dgm:t>
    </dgm:pt>
    <dgm:pt modelId="{601EE528-9602-47C1-9C20-B111A42940E6}" type="pres">
      <dgm:prSet presAssocID="{E01B450F-840F-4EFB-BDE9-4CF3DB938F11}" presName="Name0" presStyleCnt="0">
        <dgm:presLayoutVars>
          <dgm:chMax/>
          <dgm:chPref/>
          <dgm:dir/>
          <dgm:animLvl val="lvl"/>
        </dgm:presLayoutVars>
      </dgm:prSet>
      <dgm:spPr/>
    </dgm:pt>
    <dgm:pt modelId="{7D434E83-F8A0-4464-93D2-93A7F45B02D6}" type="pres">
      <dgm:prSet presAssocID="{8A8FD740-52C0-4D73-AED0-41DBEA5076B2}" presName="composite" presStyleCnt="0"/>
      <dgm:spPr/>
    </dgm:pt>
    <dgm:pt modelId="{5D23EA2B-2139-4E1A-B8A4-924F1B6D70FA}" type="pres">
      <dgm:prSet presAssocID="{8A8FD740-52C0-4D73-AED0-41DBEA5076B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AB9A90EA-0215-494B-90EE-B14B92C83553}" type="pres">
      <dgm:prSet presAssocID="{8A8FD740-52C0-4D73-AED0-41DBEA5076B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90D5539-AB64-4E32-85C2-FC14119EA4EB}" type="pres">
      <dgm:prSet presAssocID="{8A8FD740-52C0-4D73-AED0-41DBEA5076B2}" presName="BalanceSpacing" presStyleCnt="0"/>
      <dgm:spPr/>
    </dgm:pt>
    <dgm:pt modelId="{D5841D8A-2765-4557-8BB9-14053E5DF86F}" type="pres">
      <dgm:prSet presAssocID="{8A8FD740-52C0-4D73-AED0-41DBEA5076B2}" presName="BalanceSpacing1" presStyleCnt="0"/>
      <dgm:spPr/>
    </dgm:pt>
    <dgm:pt modelId="{91CFEA8E-DB29-426C-AF26-71F9C016D49E}" type="pres">
      <dgm:prSet presAssocID="{988F820C-3288-4C3A-8040-0588BB5733D4}" presName="Accent1Text" presStyleLbl="node1" presStyleIdx="1" presStyleCnt="6"/>
      <dgm:spPr/>
    </dgm:pt>
    <dgm:pt modelId="{FC0B9062-EE31-4D41-BDD1-6A8FDFF42779}" type="pres">
      <dgm:prSet presAssocID="{988F820C-3288-4C3A-8040-0588BB5733D4}" presName="spaceBetweenRectangles" presStyleCnt="0"/>
      <dgm:spPr/>
    </dgm:pt>
    <dgm:pt modelId="{1E8637B3-44C3-4FD8-B291-96948307E4BD}" type="pres">
      <dgm:prSet presAssocID="{21F3FB52-15DE-45CA-8C7D-14C63CB7EF0B}" presName="composite" presStyleCnt="0"/>
      <dgm:spPr/>
    </dgm:pt>
    <dgm:pt modelId="{6C5A3673-D62B-4459-A2DD-CE0122266565}" type="pres">
      <dgm:prSet presAssocID="{21F3FB52-15DE-45CA-8C7D-14C63CB7EF0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93B17360-6B37-470E-A79F-ED14CBD8862C}" type="pres">
      <dgm:prSet presAssocID="{21F3FB52-15DE-45CA-8C7D-14C63CB7EF0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35BC891-2722-46EB-A655-2660B75FF963}" type="pres">
      <dgm:prSet presAssocID="{21F3FB52-15DE-45CA-8C7D-14C63CB7EF0B}" presName="BalanceSpacing" presStyleCnt="0"/>
      <dgm:spPr/>
    </dgm:pt>
    <dgm:pt modelId="{AAC775B3-0C43-4FF1-BBCC-E3516E8AD260}" type="pres">
      <dgm:prSet presAssocID="{21F3FB52-15DE-45CA-8C7D-14C63CB7EF0B}" presName="BalanceSpacing1" presStyleCnt="0"/>
      <dgm:spPr/>
    </dgm:pt>
    <dgm:pt modelId="{CED1A2FC-651D-43CA-9B20-EF65DABA57E4}" type="pres">
      <dgm:prSet presAssocID="{7C5DAD4E-00DC-4EA6-9730-84CF083BF314}" presName="Accent1Text" presStyleLbl="node1" presStyleIdx="3" presStyleCnt="6"/>
      <dgm:spPr/>
    </dgm:pt>
    <dgm:pt modelId="{D30C8754-04B9-4205-ABBD-5D75B705D8CE}" type="pres">
      <dgm:prSet presAssocID="{7C5DAD4E-00DC-4EA6-9730-84CF083BF314}" presName="spaceBetweenRectangles" presStyleCnt="0"/>
      <dgm:spPr/>
    </dgm:pt>
    <dgm:pt modelId="{FACE8A01-FC65-471B-B75C-A057D4D8B9A0}" type="pres">
      <dgm:prSet presAssocID="{A3B12B68-9F42-4CD9-9106-72B6F6A4248B}" presName="composite" presStyleCnt="0"/>
      <dgm:spPr/>
    </dgm:pt>
    <dgm:pt modelId="{D94C0322-44E1-42E6-9C18-4948F6A38691}" type="pres">
      <dgm:prSet presAssocID="{A3B12B68-9F42-4CD9-9106-72B6F6A4248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10E6C622-B738-47B9-84A1-BC47C9175B61}" type="pres">
      <dgm:prSet presAssocID="{A3B12B68-9F42-4CD9-9106-72B6F6A4248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F9CF67A-B327-4328-BD02-202313E2A340}" type="pres">
      <dgm:prSet presAssocID="{A3B12B68-9F42-4CD9-9106-72B6F6A4248B}" presName="BalanceSpacing" presStyleCnt="0"/>
      <dgm:spPr/>
    </dgm:pt>
    <dgm:pt modelId="{421B4A06-4716-454F-B0A6-4FA20BA7132D}" type="pres">
      <dgm:prSet presAssocID="{A3B12B68-9F42-4CD9-9106-72B6F6A4248B}" presName="BalanceSpacing1" presStyleCnt="0"/>
      <dgm:spPr/>
    </dgm:pt>
    <dgm:pt modelId="{3FF17187-007F-40B6-AFC7-836399864CDA}" type="pres">
      <dgm:prSet presAssocID="{EFEB245E-A996-4564-B7E6-AE9B577DF92D}" presName="Accent1Text" presStyleLbl="node1" presStyleIdx="5" presStyleCnt="6"/>
      <dgm:spPr/>
    </dgm:pt>
  </dgm:ptLst>
  <dgm:cxnLst>
    <dgm:cxn modelId="{9E8E3530-D8C8-4BCE-8D8A-5BFE7FEE7F43}" type="presOf" srcId="{988F820C-3288-4C3A-8040-0588BB5733D4}" destId="{91CFEA8E-DB29-426C-AF26-71F9C016D49E}" srcOrd="0" destOrd="0" presId="urn:microsoft.com/office/officeart/2008/layout/AlternatingHexagons"/>
    <dgm:cxn modelId="{29BB263F-1F2F-40F2-BCDA-1C2BB1412894}" srcId="{E01B450F-840F-4EFB-BDE9-4CF3DB938F11}" destId="{21F3FB52-15DE-45CA-8C7D-14C63CB7EF0B}" srcOrd="1" destOrd="0" parTransId="{3B502C70-E66F-457A-BBF2-C8126588330C}" sibTransId="{7C5DAD4E-00DC-4EA6-9730-84CF083BF314}"/>
    <dgm:cxn modelId="{ED8FE544-F435-44B4-B37C-1B83553F69AC}" type="presOf" srcId="{21F3FB52-15DE-45CA-8C7D-14C63CB7EF0B}" destId="{6C5A3673-D62B-4459-A2DD-CE0122266565}" srcOrd="0" destOrd="0" presId="urn:microsoft.com/office/officeart/2008/layout/AlternatingHexagons"/>
    <dgm:cxn modelId="{38402567-24C6-488B-9C72-42FA01A51F81}" srcId="{E01B450F-840F-4EFB-BDE9-4CF3DB938F11}" destId="{A3B12B68-9F42-4CD9-9106-72B6F6A4248B}" srcOrd="2" destOrd="0" parTransId="{3FFD752A-3978-4971-BD4E-94ACC0C0B07C}" sibTransId="{EFEB245E-A996-4564-B7E6-AE9B577DF92D}"/>
    <dgm:cxn modelId="{BFE06C4D-650D-4CD7-9E02-9C33D6D1E4D4}" type="presOf" srcId="{E01B450F-840F-4EFB-BDE9-4CF3DB938F11}" destId="{601EE528-9602-47C1-9C20-B111A42940E6}" srcOrd="0" destOrd="0" presId="urn:microsoft.com/office/officeart/2008/layout/AlternatingHexagons"/>
    <dgm:cxn modelId="{BD516952-1EE9-4EF5-A32C-71E656D4087E}" type="presOf" srcId="{7C5DAD4E-00DC-4EA6-9730-84CF083BF314}" destId="{CED1A2FC-651D-43CA-9B20-EF65DABA57E4}" srcOrd="0" destOrd="0" presId="urn:microsoft.com/office/officeart/2008/layout/AlternatingHexagons"/>
    <dgm:cxn modelId="{7E1D828B-8209-4E41-AF3B-E3674B36481B}" srcId="{E01B450F-840F-4EFB-BDE9-4CF3DB938F11}" destId="{8A8FD740-52C0-4D73-AED0-41DBEA5076B2}" srcOrd="0" destOrd="0" parTransId="{8171915F-27DF-44CB-9EDE-2D4694BED4F5}" sibTransId="{988F820C-3288-4C3A-8040-0588BB5733D4}"/>
    <dgm:cxn modelId="{B376A4A3-73BE-4EA9-9A76-6D9545EE93FF}" type="presOf" srcId="{EFEB245E-A996-4564-B7E6-AE9B577DF92D}" destId="{3FF17187-007F-40B6-AFC7-836399864CDA}" srcOrd="0" destOrd="0" presId="urn:microsoft.com/office/officeart/2008/layout/AlternatingHexagons"/>
    <dgm:cxn modelId="{60F88BC9-5CD8-4432-B70B-4B5B4D824B5B}" type="presOf" srcId="{A3B12B68-9F42-4CD9-9106-72B6F6A4248B}" destId="{D94C0322-44E1-42E6-9C18-4948F6A38691}" srcOrd="0" destOrd="0" presId="urn:microsoft.com/office/officeart/2008/layout/AlternatingHexagons"/>
    <dgm:cxn modelId="{719A83D5-36F8-4423-B3BF-3D6CB8B1ADF1}" type="presOf" srcId="{8A8FD740-52C0-4D73-AED0-41DBEA5076B2}" destId="{5D23EA2B-2139-4E1A-B8A4-924F1B6D70FA}" srcOrd="0" destOrd="0" presId="urn:microsoft.com/office/officeart/2008/layout/AlternatingHexagons"/>
    <dgm:cxn modelId="{8160334D-747D-4C14-8E35-51066707CC83}" type="presParOf" srcId="{601EE528-9602-47C1-9C20-B111A42940E6}" destId="{7D434E83-F8A0-4464-93D2-93A7F45B02D6}" srcOrd="0" destOrd="0" presId="urn:microsoft.com/office/officeart/2008/layout/AlternatingHexagons"/>
    <dgm:cxn modelId="{34A20B50-096A-4DD5-B8E8-CB37B110EF0D}" type="presParOf" srcId="{7D434E83-F8A0-4464-93D2-93A7F45B02D6}" destId="{5D23EA2B-2139-4E1A-B8A4-924F1B6D70FA}" srcOrd="0" destOrd="0" presId="urn:microsoft.com/office/officeart/2008/layout/AlternatingHexagons"/>
    <dgm:cxn modelId="{DB2FB7BE-0433-4980-B620-FED8CCB89938}" type="presParOf" srcId="{7D434E83-F8A0-4464-93D2-93A7F45B02D6}" destId="{AB9A90EA-0215-494B-90EE-B14B92C83553}" srcOrd="1" destOrd="0" presId="urn:microsoft.com/office/officeart/2008/layout/AlternatingHexagons"/>
    <dgm:cxn modelId="{06C64DDD-C72E-4E39-9F5C-370A048F6466}" type="presParOf" srcId="{7D434E83-F8A0-4464-93D2-93A7F45B02D6}" destId="{790D5539-AB64-4E32-85C2-FC14119EA4EB}" srcOrd="2" destOrd="0" presId="urn:microsoft.com/office/officeart/2008/layout/AlternatingHexagons"/>
    <dgm:cxn modelId="{084FBF08-F9F9-48A7-9708-F40985A21EA2}" type="presParOf" srcId="{7D434E83-F8A0-4464-93D2-93A7F45B02D6}" destId="{D5841D8A-2765-4557-8BB9-14053E5DF86F}" srcOrd="3" destOrd="0" presId="urn:microsoft.com/office/officeart/2008/layout/AlternatingHexagons"/>
    <dgm:cxn modelId="{5AE7473C-5DA7-4149-B778-3D9D4D9BDB96}" type="presParOf" srcId="{7D434E83-F8A0-4464-93D2-93A7F45B02D6}" destId="{91CFEA8E-DB29-426C-AF26-71F9C016D49E}" srcOrd="4" destOrd="0" presId="urn:microsoft.com/office/officeart/2008/layout/AlternatingHexagons"/>
    <dgm:cxn modelId="{FE104864-9074-4EFE-81DC-3B187BD07A8B}" type="presParOf" srcId="{601EE528-9602-47C1-9C20-B111A42940E6}" destId="{FC0B9062-EE31-4D41-BDD1-6A8FDFF42779}" srcOrd="1" destOrd="0" presId="urn:microsoft.com/office/officeart/2008/layout/AlternatingHexagons"/>
    <dgm:cxn modelId="{4219BD12-7C4A-4EF2-B743-22BFF3898666}" type="presParOf" srcId="{601EE528-9602-47C1-9C20-B111A42940E6}" destId="{1E8637B3-44C3-4FD8-B291-96948307E4BD}" srcOrd="2" destOrd="0" presId="urn:microsoft.com/office/officeart/2008/layout/AlternatingHexagons"/>
    <dgm:cxn modelId="{71E5BE6B-B221-4E46-840E-AB75FF81E470}" type="presParOf" srcId="{1E8637B3-44C3-4FD8-B291-96948307E4BD}" destId="{6C5A3673-D62B-4459-A2DD-CE0122266565}" srcOrd="0" destOrd="0" presId="urn:microsoft.com/office/officeart/2008/layout/AlternatingHexagons"/>
    <dgm:cxn modelId="{A3CFABA9-45A1-4082-9523-4191861A894D}" type="presParOf" srcId="{1E8637B3-44C3-4FD8-B291-96948307E4BD}" destId="{93B17360-6B37-470E-A79F-ED14CBD8862C}" srcOrd="1" destOrd="0" presId="urn:microsoft.com/office/officeart/2008/layout/AlternatingHexagons"/>
    <dgm:cxn modelId="{B45C082D-1F8B-4E77-AA50-113C532601A6}" type="presParOf" srcId="{1E8637B3-44C3-4FD8-B291-96948307E4BD}" destId="{B35BC891-2722-46EB-A655-2660B75FF963}" srcOrd="2" destOrd="0" presId="urn:microsoft.com/office/officeart/2008/layout/AlternatingHexagons"/>
    <dgm:cxn modelId="{3E4E2326-3177-4B17-8FF0-C8EB07196B5C}" type="presParOf" srcId="{1E8637B3-44C3-4FD8-B291-96948307E4BD}" destId="{AAC775B3-0C43-4FF1-BBCC-E3516E8AD260}" srcOrd="3" destOrd="0" presId="urn:microsoft.com/office/officeart/2008/layout/AlternatingHexagons"/>
    <dgm:cxn modelId="{5778EB9B-465F-4E60-B8DF-35FB84BEEED7}" type="presParOf" srcId="{1E8637B3-44C3-4FD8-B291-96948307E4BD}" destId="{CED1A2FC-651D-43CA-9B20-EF65DABA57E4}" srcOrd="4" destOrd="0" presId="urn:microsoft.com/office/officeart/2008/layout/AlternatingHexagons"/>
    <dgm:cxn modelId="{855C16FE-1675-4E29-A2FD-4D2F30375E29}" type="presParOf" srcId="{601EE528-9602-47C1-9C20-B111A42940E6}" destId="{D30C8754-04B9-4205-ABBD-5D75B705D8CE}" srcOrd="3" destOrd="0" presId="urn:microsoft.com/office/officeart/2008/layout/AlternatingHexagons"/>
    <dgm:cxn modelId="{7905F2FC-353B-496D-9CD9-51898D505F1A}" type="presParOf" srcId="{601EE528-9602-47C1-9C20-B111A42940E6}" destId="{FACE8A01-FC65-471B-B75C-A057D4D8B9A0}" srcOrd="4" destOrd="0" presId="urn:microsoft.com/office/officeart/2008/layout/AlternatingHexagons"/>
    <dgm:cxn modelId="{AE8A9102-AE89-4CBE-8D4D-4D87AE301C3A}" type="presParOf" srcId="{FACE8A01-FC65-471B-B75C-A057D4D8B9A0}" destId="{D94C0322-44E1-42E6-9C18-4948F6A38691}" srcOrd="0" destOrd="0" presId="urn:microsoft.com/office/officeart/2008/layout/AlternatingHexagons"/>
    <dgm:cxn modelId="{1F4A1122-A288-467C-A9AA-54C04C1D3BCA}" type="presParOf" srcId="{FACE8A01-FC65-471B-B75C-A057D4D8B9A0}" destId="{10E6C622-B738-47B9-84A1-BC47C9175B61}" srcOrd="1" destOrd="0" presId="urn:microsoft.com/office/officeart/2008/layout/AlternatingHexagons"/>
    <dgm:cxn modelId="{2CA08C0F-C3DD-468E-B78B-784BD3D7E074}" type="presParOf" srcId="{FACE8A01-FC65-471B-B75C-A057D4D8B9A0}" destId="{6F9CF67A-B327-4328-BD02-202313E2A340}" srcOrd="2" destOrd="0" presId="urn:microsoft.com/office/officeart/2008/layout/AlternatingHexagons"/>
    <dgm:cxn modelId="{199F998C-FD13-4B85-BC92-9E4A636CFC44}" type="presParOf" srcId="{FACE8A01-FC65-471B-B75C-A057D4D8B9A0}" destId="{421B4A06-4716-454F-B0A6-4FA20BA7132D}" srcOrd="3" destOrd="0" presId="urn:microsoft.com/office/officeart/2008/layout/AlternatingHexagons"/>
    <dgm:cxn modelId="{16ACE13C-BF63-4E8A-A160-754A144F0789}" type="presParOf" srcId="{FACE8A01-FC65-471B-B75C-A057D4D8B9A0}" destId="{3FF17187-007F-40B6-AFC7-836399864CD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3EA2B-2139-4E1A-B8A4-924F1B6D70FA}">
      <dsp:nvSpPr>
        <dsp:cNvPr id="0" name=""/>
        <dsp:cNvSpPr/>
      </dsp:nvSpPr>
      <dsp:spPr>
        <a:xfrm rot="5400000">
          <a:off x="3454782" y="125175"/>
          <a:ext cx="1891260" cy="164539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400" kern="1200" dirty="0"/>
        </a:p>
      </dsp:txBody>
      <dsp:txXfrm rot="-5400000">
        <a:off x="3834122" y="296964"/>
        <a:ext cx="1132580" cy="1301818"/>
      </dsp:txXfrm>
    </dsp:sp>
    <dsp:sp modelId="{AB9A90EA-0215-494B-90EE-B14B92C83553}">
      <dsp:nvSpPr>
        <dsp:cNvPr id="0" name=""/>
        <dsp:cNvSpPr/>
      </dsp:nvSpPr>
      <dsp:spPr>
        <a:xfrm>
          <a:off x="5273040" y="380495"/>
          <a:ext cx="2110646" cy="113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FEA8E-DB29-426C-AF26-71F9C016D49E}">
      <dsp:nvSpPr>
        <dsp:cNvPr id="0" name=""/>
        <dsp:cNvSpPr/>
      </dsp:nvSpPr>
      <dsp:spPr>
        <a:xfrm rot="5400000">
          <a:off x="1677754" y="125175"/>
          <a:ext cx="1891260" cy="164539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193156"/>
            <a:satOff val="-8032"/>
            <a:lumOff val="1664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 rot="-5400000">
        <a:off x="2057094" y="296964"/>
        <a:ext cx="1132580" cy="1301818"/>
      </dsp:txXfrm>
    </dsp:sp>
    <dsp:sp modelId="{6C5A3673-D62B-4459-A2DD-CE0122266565}">
      <dsp:nvSpPr>
        <dsp:cNvPr id="0" name=""/>
        <dsp:cNvSpPr/>
      </dsp:nvSpPr>
      <dsp:spPr>
        <a:xfrm rot="5400000">
          <a:off x="2562864" y="1730477"/>
          <a:ext cx="1891260" cy="164539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386313"/>
            <a:satOff val="-16063"/>
            <a:lumOff val="3328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 rot="-5400000">
        <a:off x="2942204" y="1902266"/>
        <a:ext cx="1132580" cy="1301818"/>
      </dsp:txXfrm>
    </dsp:sp>
    <dsp:sp modelId="{93B17360-6B37-470E-A79F-ED14CBD8862C}">
      <dsp:nvSpPr>
        <dsp:cNvPr id="0" name=""/>
        <dsp:cNvSpPr/>
      </dsp:nvSpPr>
      <dsp:spPr>
        <a:xfrm>
          <a:off x="575150" y="1985797"/>
          <a:ext cx="2042560" cy="113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1A2FC-651D-43CA-9B20-EF65DABA57E4}">
      <dsp:nvSpPr>
        <dsp:cNvPr id="0" name=""/>
        <dsp:cNvSpPr/>
      </dsp:nvSpPr>
      <dsp:spPr>
        <a:xfrm rot="5400000">
          <a:off x="4339892" y="1730477"/>
          <a:ext cx="1891260" cy="164539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579469"/>
            <a:satOff val="-24095"/>
            <a:lumOff val="4993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400" kern="1200" dirty="0"/>
        </a:p>
      </dsp:txBody>
      <dsp:txXfrm rot="-5400000">
        <a:off x="4719232" y="1902266"/>
        <a:ext cx="1132580" cy="1301818"/>
      </dsp:txXfrm>
    </dsp:sp>
    <dsp:sp modelId="{D94C0322-44E1-42E6-9C18-4948F6A38691}">
      <dsp:nvSpPr>
        <dsp:cNvPr id="0" name=""/>
        <dsp:cNvSpPr/>
      </dsp:nvSpPr>
      <dsp:spPr>
        <a:xfrm rot="5400000">
          <a:off x="3454782" y="3335778"/>
          <a:ext cx="1891260" cy="164539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386313"/>
            <a:satOff val="-16063"/>
            <a:lumOff val="3328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 rot="-5400000">
        <a:off x="3834122" y="3507567"/>
        <a:ext cx="1132580" cy="1301818"/>
      </dsp:txXfrm>
    </dsp:sp>
    <dsp:sp modelId="{10E6C622-B738-47B9-84A1-BC47C9175B61}">
      <dsp:nvSpPr>
        <dsp:cNvPr id="0" name=""/>
        <dsp:cNvSpPr/>
      </dsp:nvSpPr>
      <dsp:spPr>
        <a:xfrm>
          <a:off x="5273040" y="3591099"/>
          <a:ext cx="2110646" cy="113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17187-007F-40B6-AFC7-836399864CDA}">
      <dsp:nvSpPr>
        <dsp:cNvPr id="0" name=""/>
        <dsp:cNvSpPr/>
      </dsp:nvSpPr>
      <dsp:spPr>
        <a:xfrm rot="5400000">
          <a:off x="1677754" y="3335778"/>
          <a:ext cx="1891260" cy="164539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193156"/>
            <a:satOff val="-8032"/>
            <a:lumOff val="1664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 rot="-5400000">
        <a:off x="2057094" y="3507567"/>
        <a:ext cx="1132580" cy="1301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107B8-D86A-4D7E-BF1B-A72B947A12D7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F52A6-18E9-41D2-99DC-B59B28788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2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9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E4F-192E-4DD9-BEFB-58540D635F78}" type="datetime1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DB1-3428-45E0-AB6C-0E4EFF28B405}" type="slidenum">
              <a:rPr lang="ru-RU" smtClean="0"/>
              <a:t>‹#›</a:t>
            </a:fld>
            <a:endParaRPr lang="ru-RU"/>
          </a:p>
        </p:txBody>
      </p:sp>
      <p:pic>
        <p:nvPicPr>
          <p:cNvPr id="18" name="Picture 2" descr="C:\Users\Natasha\Documents\Мои документы\РАМС\КОНФЕРЕНЦИИ МАТЕРИАЛЫ\ОТЧЕТНО-ВЫБОРНАЯ КОНФЕРЕНЦИЯ\ПРЕЗЕНТАЦИИ ГОТОВЫЕ\rotate.gif"/>
          <p:cNvPicPr>
            <a:picLocks noChangeAspect="1" noChangeArrowheads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43" y="-8467"/>
            <a:ext cx="698423" cy="69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73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9B1F-719F-452A-84C4-FFB2A157E507}" type="datetime1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DB1-3428-45E0-AB6C-0E4EFF28B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6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7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A79-7FC0-4193-BFD8-51CE2B67C6DF}" type="datetime1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DB1-3428-45E0-AB6C-0E4EFF28B4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14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3F5F-01ED-4039-8D43-8AF9C9926DB6}" type="datetime1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DB1-3428-45E0-AB6C-0E4EFF28B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27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7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B384-8069-4EEE-BBBB-BAB783B5C098}" type="datetime1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DB1-3428-45E0-AB6C-0E4EFF28B4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16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1799-FD1D-4440-A417-BE5521F2A022}" type="datetime1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DB1-3428-45E0-AB6C-0E4EFF28B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5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0E4F-9413-4138-B0FA-AAF02BDCA8FC}" type="datetime1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DB1-3428-45E0-AB6C-0E4EFF28B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09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7" y="609605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8" y="609600"/>
            <a:ext cx="7060151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A65C-D97C-4B3D-87F9-E18F105D7670}" type="datetime1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DB1-3428-45E0-AB6C-0E4EFF28B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EDD7-A709-47F0-A509-136C7E3A76CB}" type="datetime1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DB1-3428-45E0-AB6C-0E4EFF28B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6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3F9-75DD-4A29-A260-846D26C5138B}" type="datetime1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DB1-3428-45E0-AB6C-0E4EFF28B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914A-C460-4169-B75B-2F8C3CCC8AFB}" type="datetime1">
              <a:rPr lang="ru-RU" smtClean="0"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DB1-3428-45E0-AB6C-0E4EFF28B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3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9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9" y="2737251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5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8" y="2737251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0748-165B-445A-A8C8-DAAF87185540}" type="datetime1">
              <a:rPr lang="ru-RU" smtClean="0"/>
              <a:t>13.04.2017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DB1-3428-45E0-AB6C-0E4EFF28B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0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81E6-5384-49D6-A6C7-05203F4DF2BA}" type="datetime1">
              <a:rPr lang="ru-RU" smtClean="0"/>
              <a:t>13.04.2017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DB1-3428-45E0-AB6C-0E4EFF28B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54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B04-DCBF-4A6B-B8AA-1A05E2A1E914}" type="datetime1">
              <a:rPr lang="ru-RU" smtClean="0"/>
              <a:t>13.04.2017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DB1-3428-45E0-AB6C-0E4EFF28B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08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4" y="514930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5393-42C9-4984-9B6C-32AE119EAA8B}" type="datetime1">
              <a:rPr lang="ru-RU" smtClean="0"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DB1-3428-45E0-AB6C-0E4EFF28B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9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ADB1-3428-45E0-AB6C-0E4EFF28B40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90D6-3578-4A11-8C16-137DEE78314F}" type="datetime1">
              <a:rPr lang="ru-RU" smtClean="0"/>
              <a:t>13.04.2017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0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448887" y="6571798"/>
            <a:ext cx="6891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медицинских сестер России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8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27830-DC02-4B71-9385-4A372C66BED8}" type="datetime1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6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8DADB1-3428-45E0-AB6C-0E4EFF28B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Проблемы подготовки медицинских статистиков</a:t>
            </a:r>
            <a:r>
              <a:rPr lang="ru-RU" dirty="0"/>
              <a:t>	</a:t>
            </a:r>
            <a:br>
              <a:rPr lang="ru-RU" dirty="0"/>
            </a:br>
            <a:endParaRPr lang="ru-RU" sz="3200" b="1" dirty="0">
              <a:solidFill>
                <a:srgbClr val="0066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9"/>
            <a:ext cx="7766936" cy="23585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Валерий Валерьевич Самойленко </a:t>
            </a:r>
          </a:p>
          <a:p>
            <a:r>
              <a:rPr lang="ru-RU" sz="2000" i="1" dirty="0">
                <a:solidFill>
                  <a:srgbClr val="002060"/>
                </a:solidFill>
              </a:rPr>
              <a:t>Исполнительный директор Общероссийской общественной организации «Ассоциация медицинских сестер России» </a:t>
            </a:r>
            <a:r>
              <a:rPr lang="ru-RU" dirty="0"/>
              <a:t>	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632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7873"/>
            <a:ext cx="5588384" cy="1320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33CC"/>
                </a:solidFill>
              </a:rPr>
              <a:t>Ассоциация медицинских сестер России (РАМС)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635" y="1459977"/>
            <a:ext cx="4840238" cy="510707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Более 140 тысяч членов в 45 российских регионах;</a:t>
            </a:r>
          </a:p>
          <a:p>
            <a:r>
              <a:rPr lang="ru-RU" dirty="0"/>
              <a:t>Членство в Международном Совете Медсестер (более 130 национальных ассоциаций);</a:t>
            </a:r>
          </a:p>
          <a:p>
            <a:r>
              <a:rPr lang="ru-RU" dirty="0"/>
              <a:t>Членство и руководство деятельностью Европейского форума национальных сестринских и акушерских ассоциаций;</a:t>
            </a:r>
          </a:p>
          <a:p>
            <a:r>
              <a:rPr lang="ru-RU" dirty="0"/>
              <a:t>Взаимодействие с экспертами Европейского ВОЗ, зарубежными сестринскими ассоциациями;</a:t>
            </a:r>
          </a:p>
          <a:p>
            <a:r>
              <a:rPr lang="ru-RU" dirty="0"/>
              <a:t>Реализация проектов, направленных на расширение роли сестринского и акушерского персонала;</a:t>
            </a:r>
          </a:p>
          <a:p>
            <a:r>
              <a:rPr lang="ru-RU" dirty="0"/>
              <a:t>Содействие внедрению доказательной сестринской практики, непрерывного медицинского образования</a:t>
            </a:r>
          </a:p>
          <a:p>
            <a:endParaRPr lang="ru-RU" dirty="0"/>
          </a:p>
        </p:txBody>
      </p:sp>
      <p:pic>
        <p:nvPicPr>
          <p:cNvPr id="7" name="Picture 2" descr="C:\Users\Natasha\Documents\Мои документы\ФОТО 2012\ФОТО ФОРУМ КТО ЕСТЬ КТО\АУДИТОРИЯ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5947785" y="300470"/>
            <a:ext cx="2876262" cy="2057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784" y="4582386"/>
            <a:ext cx="2876263" cy="1914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K:\мои документы\Мои документы\ФОТОГРАФИИ 2016\ФОРУМ КОПЕНГАГЕН ФЕВРАЛЬ 2016\EFNNMA 2016--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4278" y="4582386"/>
            <a:ext cx="2871254" cy="1914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K:\ФОТО ВОЗ 2016\RUSSIAN MIDWIFES FOR WHO\TUMEN RUSSIA\AAA_618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0406" y="2460984"/>
            <a:ext cx="2913641" cy="203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:\ФОТО ВОЗ 2016\RUSSIAN NURSES FOR WHO\1 UDMURTIA MENTAL HEALTH\IMG_9370_cr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03061" y="300470"/>
            <a:ext cx="2899064" cy="2047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K:\мои документы\Мои документы\РАМС\ВЕСТНИК\ВЕСТНИК 2015\ВЕСТНИК 5_2015\ОМСК СЕМИНАР ПО ОНКОЛОГИИ\32. Первый день Преподаватель Е. А. Горкун. Мастер-класс Постановка периф. вен. катетера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91047" y="2460984"/>
            <a:ext cx="2886442" cy="203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00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Шестиугольник 18"/>
          <p:cNvSpPr/>
          <p:nvPr/>
        </p:nvSpPr>
        <p:spPr>
          <a:xfrm rot="5400000">
            <a:off x="1747084" y="1016055"/>
            <a:ext cx="5935054" cy="5748835"/>
          </a:xfrm>
          <a:prstGeom prst="hexagon">
            <a:avLst/>
          </a:prstGeom>
          <a:solidFill>
            <a:srgbClr val="66CCFF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2475" y="177044"/>
            <a:ext cx="687303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000099"/>
                </a:solidFill>
              </a:rPr>
              <a:t>Специализированные секции РАМС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257804" y="1382172"/>
          <a:ext cx="7958837" cy="5106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Шестиугольник 6"/>
          <p:cNvSpPr/>
          <p:nvPr/>
        </p:nvSpPr>
        <p:spPr>
          <a:xfrm rot="5400000">
            <a:off x="2188225" y="3161564"/>
            <a:ext cx="1768976" cy="1547552"/>
          </a:xfrm>
          <a:prstGeom prst="hexagon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98937" y="3429004"/>
            <a:ext cx="1547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</a:rPr>
              <a:t>16 секций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3009" y="1786073"/>
            <a:ext cx="16116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Операционное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sz="1600" dirty="0">
                <a:solidFill>
                  <a:prstClr val="white"/>
                </a:solidFill>
              </a:rPr>
              <a:t>дело </a:t>
            </a:r>
            <a:endParaRPr lang="ru-RU" dirty="0">
              <a:solidFill>
                <a:prstClr val="white"/>
              </a:solidFill>
            </a:endParaRPr>
          </a:p>
          <a:p>
            <a:pPr algn="ctr"/>
            <a:r>
              <a:rPr lang="ru-RU" sz="1600" dirty="0">
                <a:solidFill>
                  <a:prstClr val="white"/>
                </a:solidFill>
              </a:rPr>
              <a:t>Эндоскопия Стерилизация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48317" y="1693737"/>
            <a:ext cx="1603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Фтизиатрия Онкология Лучевая диагностика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08051" y="3258232"/>
            <a:ext cx="171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0099"/>
                </a:solidFill>
              </a:rPr>
              <a:t>Акушерство Неонатология Педиатрия</a:t>
            </a:r>
          </a:p>
          <a:p>
            <a:pPr algn="ctr"/>
            <a:r>
              <a:rPr lang="ru-RU" sz="1600" dirty="0">
                <a:solidFill>
                  <a:srgbClr val="000099"/>
                </a:solidFill>
              </a:rPr>
              <a:t>Лабораторная диагностика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08810" y="3567307"/>
            <a:ext cx="1712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99"/>
                </a:solidFill>
              </a:rPr>
              <a:t>Сестринские исследования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93653" y="4970932"/>
            <a:ext cx="1712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Лечебное дело Первичное здравоохранение</a:t>
            </a:r>
          </a:p>
          <a:p>
            <a:pPr algn="ctr"/>
            <a:r>
              <a:rPr lang="ru-RU" sz="1400" dirty="0">
                <a:solidFill>
                  <a:prstClr val="white"/>
                </a:solidFill>
              </a:rPr>
              <a:t>Стоматология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90216" y="5085184"/>
            <a:ext cx="1712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Анестезиология Психиатрия</a:t>
            </a:r>
          </a:p>
          <a:p>
            <a:pPr algn="ctr"/>
            <a:r>
              <a:rPr lang="ru-RU" sz="1600" dirty="0">
                <a:solidFill>
                  <a:prstClr val="white"/>
                </a:solidFill>
              </a:rPr>
              <a:t>Наркология </a:t>
            </a:r>
          </a:p>
          <a:p>
            <a:pPr algn="ctr"/>
            <a:r>
              <a:rPr lang="ru-RU" sz="1600" dirty="0">
                <a:solidFill>
                  <a:prstClr val="white"/>
                </a:solidFill>
              </a:rPr>
              <a:t>Реабилитация </a:t>
            </a:r>
          </a:p>
        </p:txBody>
      </p:sp>
      <p:pic>
        <p:nvPicPr>
          <p:cNvPr id="2051" name="Picture 3" descr="K:\мои документы\Мои документы\РАМС\ДОКЛАДЫ\ДОКЛАДЫ 2016\ИВАНОВО\баннеры-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80176" y="-13962"/>
            <a:ext cx="2952328" cy="687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675736"/>
          </a:xfrm>
        </p:spPr>
        <p:txBody>
          <a:bodyPr/>
          <a:lstStyle/>
          <a:p>
            <a:r>
              <a:rPr lang="ru-RU" dirty="0"/>
              <a:t>Проблемы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1673525"/>
            <a:ext cx="3558235" cy="43678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/>
              <a:t>Достоверность и доступность медицинской статистики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Низкое качество статистической обработки при проведении исследований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Подготовка специалистов </a:t>
            </a:r>
          </a:p>
          <a:p>
            <a:pPr marL="0" indent="0">
              <a:buNone/>
            </a:pPr>
            <a:r>
              <a:rPr lang="ru-RU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84" y="587413"/>
            <a:ext cx="8016815" cy="2897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84" y="3954563"/>
            <a:ext cx="8016815" cy="13986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6725" y="3545461"/>
            <a:ext cx="248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…………………..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3019" y="5856697"/>
            <a:ext cx="521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World Health Statistics 2015</a:t>
            </a:r>
          </a:p>
        </p:txBody>
      </p:sp>
    </p:spTree>
    <p:extLst>
      <p:ext uri="{BB962C8B-B14F-4D97-AF65-F5344CB8AC3E}">
        <p14:creationId xmlns:p14="http://schemas.microsoft.com/office/powerpoint/2010/main" val="402676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839638"/>
          </a:xfrm>
        </p:spPr>
        <p:txBody>
          <a:bodyPr/>
          <a:lstStyle/>
          <a:p>
            <a:r>
              <a:rPr lang="ru-RU" dirty="0"/>
              <a:t>Медицинские статистики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1570008"/>
            <a:ext cx="8596668" cy="447135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Должностные обязанности</a:t>
            </a:r>
            <a:r>
              <a:rPr lang="ru-RU" dirty="0"/>
              <a:t>. Проводит систематизацию и обработку учетно-отчетных данных медицинской организации. Определяет статистические показатели, характеризующие работу организации. Инструктирует работников структурных подразделений организации о правилах ведения учетных форм и составления статистических отчетов. Осуществляет контроль за правильностью ведения и заполнения статистической документации, достоверностью данных годового статистического отчета, участвует в организации и проведении инструктивно-методических семинаров по медицинской статистике в структурных подразделениях организации. Составляет годовой статистический отчет о работе организации. Оформляет и подает заявки на приобретение бланков учетно-отчетных статистических форм медицинской документации, обеспечивает ими структурные подразделения организации. Подготавливает различные справки на основе данных статистического учета.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8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839638"/>
          </a:xfrm>
        </p:spPr>
        <p:txBody>
          <a:bodyPr/>
          <a:lstStyle/>
          <a:p>
            <a:r>
              <a:rPr lang="ru-RU" dirty="0"/>
              <a:t>Медицинские статистики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70008"/>
            <a:ext cx="9838266" cy="46410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>
                <a:solidFill>
                  <a:srgbClr val="C00000"/>
                </a:solidFill>
              </a:rPr>
              <a:t>Должностные обязанности</a:t>
            </a:r>
            <a:r>
              <a:rPr lang="ru-RU" sz="3000" dirty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/>
              <a:t>Проводит систематизацию и обработку учетно-отчетных данных медицинской организации.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C00000"/>
                </a:solidFill>
              </a:rPr>
              <a:t>Определяет статистические показатели, характеризующие работу организации</a:t>
            </a:r>
            <a:r>
              <a:rPr lang="ru-RU" sz="2200" dirty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/>
              <a:t>Инструктирует работников структурных подразделений ….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C00000"/>
                </a:solidFill>
              </a:rPr>
              <a:t>Осуществляет контроль за </a:t>
            </a:r>
            <a:r>
              <a:rPr lang="ru-RU" sz="2200" dirty="0"/>
              <a:t>правильностью ведения и заполнения статистической документации, </a:t>
            </a:r>
            <a:r>
              <a:rPr lang="ru-RU" sz="2200" dirty="0">
                <a:solidFill>
                  <a:srgbClr val="C00000"/>
                </a:solidFill>
              </a:rPr>
              <a:t>достоверностью данных годового статистического отчета,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/>
              <a:t>участвует в организации и проведении … семинаров по медицинской статистике …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C00000"/>
                </a:solidFill>
              </a:rPr>
              <a:t>Составляет годовой статистический отчет о работе организации</a:t>
            </a:r>
            <a:r>
              <a:rPr lang="ru-RU" sz="2200" dirty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/>
              <a:t>…  Подготавливает различные справки на основе данных статистического учета.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04915" y="5969479"/>
            <a:ext cx="715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Приказ Минздравсоцразвития России от 23.07.2010 N </a:t>
            </a:r>
            <a:r>
              <a:rPr lang="ru-RU" sz="1100" dirty="0" err="1"/>
              <a:t>541н</a:t>
            </a:r>
            <a:endParaRPr lang="ru-RU" sz="1100" dirty="0"/>
          </a:p>
          <a:p>
            <a:r>
              <a:rPr lang="ru-RU" sz="1100" dirty="0"/>
              <a:t>"Об утверждении Единого квалификационного справочника должностей руководителей, специалистов и служащих, раздел "Квалификационные характеристики должностей работников в сфере здравоохранения"</a:t>
            </a:r>
          </a:p>
        </p:txBody>
      </p:sp>
    </p:spTree>
    <p:extLst>
      <p:ext uri="{BB962C8B-B14F-4D97-AF65-F5344CB8AC3E}">
        <p14:creationId xmlns:p14="http://schemas.microsoft.com/office/powerpoint/2010/main" val="422806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839638"/>
          </a:xfrm>
        </p:spPr>
        <p:txBody>
          <a:bodyPr/>
          <a:lstStyle/>
          <a:p>
            <a:r>
              <a:rPr lang="ru-RU" dirty="0"/>
              <a:t>Медицинские статистики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2337759"/>
            <a:ext cx="7949081" cy="3795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</a:rPr>
              <a:t>Требования к квалификации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Среднее профессиональное образование по специальности "Сестринское дело", "Лечебное дело", "Акушерское дело", "Медико-профилактическое дело", "Лабораторная диагностика", "Стоматология", "Стоматология профилактическая", "Стоматология ортопедическая" и сертификат специалиста по специальности "Медицинская статистика" без предъявления требований к стажу работы.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4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874143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Требования к квалификации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341771"/>
              </p:ext>
            </p:extLst>
          </p:nvPr>
        </p:nvGraphicFramePr>
        <p:xfrm>
          <a:off x="763956" y="1754037"/>
          <a:ext cx="859631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068">
                  <a:extLst>
                    <a:ext uri="{9D8B030D-6E8A-4147-A177-3AD203B41FA5}">
                      <a16:colId xmlns:a16="http://schemas.microsoft.com/office/drawing/2014/main" val="1456915126"/>
                    </a:ext>
                  </a:extLst>
                </a:gridCol>
                <a:gridCol w="1578634">
                  <a:extLst>
                    <a:ext uri="{9D8B030D-6E8A-4147-A177-3AD203B41FA5}">
                      <a16:colId xmlns:a16="http://schemas.microsoft.com/office/drawing/2014/main" val="1672084384"/>
                    </a:ext>
                  </a:extLst>
                </a:gridCol>
                <a:gridCol w="3537609">
                  <a:extLst>
                    <a:ext uri="{9D8B030D-6E8A-4147-A177-3AD203B41FA5}">
                      <a16:colId xmlns:a16="http://schemas.microsoft.com/office/drawing/2014/main" val="1114831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Медсестра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21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Фельдшер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394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Акушерка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269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Санитарный фельдшер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600" dirty="0"/>
                        <a:t>+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250 часов обучения (профессиональная переподготовка)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4646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Лаборант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035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Гигиенист стоматологический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453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Зубной техник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101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Зубной врач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196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34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874143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Требования к квалификации</a:t>
            </a:r>
            <a:endParaRPr lang="ru-RU" dirty="0"/>
          </a:p>
        </p:txBody>
      </p:sp>
      <p:pic>
        <p:nvPicPr>
          <p:cNvPr id="1026" name="Picture 2" descr="http://www.medsestre.ru/files/pimg/oblozhka_profstandarty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86" y="1919048"/>
            <a:ext cx="2804173" cy="3881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649" y="2589707"/>
            <a:ext cx="2207220" cy="23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62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" id="{CBD39CA2-7E49-4777-8855-D296423F3BE8}" vid="{52318108-2B9D-4D03-A2C6-69B61A705D7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</Template>
  <TotalTime>128</TotalTime>
  <Words>428</Words>
  <Application>Microsoft Office PowerPoint</Application>
  <PresentationFormat>Широкоэкранный</PresentationFormat>
  <Paragraphs>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Wingdings 3</vt:lpstr>
      <vt:lpstr>Грань</vt:lpstr>
      <vt:lpstr>Проблемы подготовки медицинских статистиков  </vt:lpstr>
      <vt:lpstr>Ассоциация медицинских сестер России (РАМС)</vt:lpstr>
      <vt:lpstr>Презентация PowerPoint</vt:lpstr>
      <vt:lpstr>Проблемы </vt:lpstr>
      <vt:lpstr>Медицинские статистики </vt:lpstr>
      <vt:lpstr>Медицинские статистики </vt:lpstr>
      <vt:lpstr>Медицинские статистики </vt:lpstr>
      <vt:lpstr>Требования к квалификации</vt:lpstr>
      <vt:lpstr>Требования к квалификации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подготовки медицинских статистиков</dc:title>
  <dc:creator>User</dc:creator>
  <cp:lastModifiedBy>User</cp:lastModifiedBy>
  <cp:revision>6</cp:revision>
  <dcterms:created xsi:type="dcterms:W3CDTF">2017-04-13T15:06:41Z</dcterms:created>
  <dcterms:modified xsi:type="dcterms:W3CDTF">2017-04-13T17:14:54Z</dcterms:modified>
</cp:coreProperties>
</file>